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69" r:id="rId2"/>
    <p:sldId id="306" r:id="rId3"/>
    <p:sldId id="305" r:id="rId4"/>
    <p:sldId id="308" r:id="rId5"/>
    <p:sldId id="309" r:id="rId6"/>
    <p:sldId id="316" r:id="rId7"/>
    <p:sldId id="315" r:id="rId8"/>
    <p:sldId id="339" r:id="rId9"/>
    <p:sldId id="317" r:id="rId10"/>
    <p:sldId id="300" r:id="rId11"/>
    <p:sldId id="319" r:id="rId12"/>
    <p:sldId id="318" r:id="rId13"/>
    <p:sldId id="320" r:id="rId14"/>
    <p:sldId id="336" r:id="rId15"/>
    <p:sldId id="337" r:id="rId16"/>
    <p:sldId id="296" r:id="rId17"/>
    <p:sldId id="299" r:id="rId18"/>
    <p:sldId id="322" r:id="rId19"/>
    <p:sldId id="329" r:id="rId20"/>
    <p:sldId id="330" r:id="rId21"/>
    <p:sldId id="331" r:id="rId22"/>
    <p:sldId id="332" r:id="rId23"/>
    <p:sldId id="333" r:id="rId24"/>
    <p:sldId id="334" r:id="rId25"/>
    <p:sldId id="335" r:id="rId26"/>
    <p:sldId id="272" r:id="rId2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BB49"/>
    <a:srgbClr val="005688"/>
    <a:srgbClr val="0075BC"/>
    <a:srgbClr val="367F31"/>
    <a:srgbClr val="00436B"/>
    <a:srgbClr val="0088DB"/>
    <a:srgbClr val="4AAA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682" autoAdjust="0"/>
  </p:normalViewPr>
  <p:slideViewPr>
    <p:cSldViewPr snapToGrid="0" snapToObjects="1" showGuides="1">
      <p:cViewPr>
        <p:scale>
          <a:sx n="100" d="100"/>
          <a:sy n="100" d="100"/>
        </p:scale>
        <p:origin x="-504" y="-72"/>
      </p:cViewPr>
      <p:guideLst>
        <p:guide orient="horz" pos="259"/>
        <p:guide orient="horz" pos="1620"/>
        <p:guide orient="horz" pos="2981"/>
        <p:guide orient="horz" pos="942"/>
        <p:guide orient="horz" pos="2307"/>
        <p:guide pos="5603"/>
        <p:guide pos="2879"/>
        <p:guide pos="2202"/>
        <p:guide pos="1519"/>
        <p:guide pos="159"/>
        <p:guide pos="3568"/>
        <p:guide pos="4242"/>
        <p:guide pos="4924"/>
        <p:guide pos="83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10" d="100"/>
        <a:sy n="2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V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América Latina y Caribe</c:v>
          </c:tx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Hoja1!$B$6:$AI$6</c:f>
              <c:strCache>
                <c:ptCount val="34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</c:strCache>
            </c:strRef>
          </c:cat>
          <c:val>
            <c:numRef>
              <c:f>Hoja1!$B$127:$AI$127</c:f>
              <c:numCache>
                <c:formatCode>0%</c:formatCode>
                <c:ptCount val="34"/>
                <c:pt idx="0">
                  <c:v>5.5311523970454773E-2</c:v>
                </c:pt>
                <c:pt idx="1">
                  <c:v>5.8594834350223085E-2</c:v>
                </c:pt>
                <c:pt idx="2">
                  <c:v>5.6919971350050509E-2</c:v>
                </c:pt>
                <c:pt idx="3">
                  <c:v>5.8208036986663547E-2</c:v>
                </c:pt>
                <c:pt idx="4">
                  <c:v>6.0001674463186445E-2</c:v>
                </c:pt>
                <c:pt idx="5">
                  <c:v>5.6216539331281012E-2</c:v>
                </c:pt>
                <c:pt idx="6">
                  <c:v>4.4556578915162563E-2</c:v>
                </c:pt>
                <c:pt idx="7">
                  <c:v>4.2401514055475979E-2</c:v>
                </c:pt>
                <c:pt idx="8">
                  <c:v>4.2449502331749545E-2</c:v>
                </c:pt>
                <c:pt idx="9">
                  <c:v>4.3660812499684877E-2</c:v>
                </c:pt>
                <c:pt idx="10">
                  <c:v>4.2210132181880702E-2</c:v>
                </c:pt>
                <c:pt idx="11">
                  <c:v>4.1032349816179314E-2</c:v>
                </c:pt>
                <c:pt idx="12">
                  <c:v>4.0552215988021827E-2</c:v>
                </c:pt>
                <c:pt idx="13">
                  <c:v>4.3894486947826147E-2</c:v>
                </c:pt>
                <c:pt idx="14">
                  <c:v>4.49368258812258E-2</c:v>
                </c:pt>
                <c:pt idx="15">
                  <c:v>4.493985053498762E-2</c:v>
                </c:pt>
                <c:pt idx="16">
                  <c:v>4.7102603173934707E-2</c:v>
                </c:pt>
                <c:pt idx="17">
                  <c:v>5.001511905984761E-2</c:v>
                </c:pt>
                <c:pt idx="18">
                  <c:v>5.068249167913904E-2</c:v>
                </c:pt>
                <c:pt idx="19">
                  <c:v>5.1256190855942282E-2</c:v>
                </c:pt>
                <c:pt idx="20">
                  <c:v>5.4789301831644779E-2</c:v>
                </c:pt>
                <c:pt idx="21">
                  <c:v>5.4409623126007431E-2</c:v>
                </c:pt>
                <c:pt idx="22">
                  <c:v>5.2270360730844768E-2</c:v>
                </c:pt>
                <c:pt idx="23">
                  <c:v>4.8921919183644219E-2</c:v>
                </c:pt>
                <c:pt idx="24">
                  <c:v>4.9400978523360832E-2</c:v>
                </c:pt>
                <c:pt idx="25">
                  <c:v>5.2414078818970165E-2</c:v>
                </c:pt>
                <c:pt idx="26">
                  <c:v>5.388395314642011E-2</c:v>
                </c:pt>
                <c:pt idx="27">
                  <c:v>5.2190995617166114E-2</c:v>
                </c:pt>
                <c:pt idx="28">
                  <c:v>5.2747326808483458E-2</c:v>
                </c:pt>
                <c:pt idx="29">
                  <c:v>5.2100710948012857E-2</c:v>
                </c:pt>
                <c:pt idx="30">
                  <c:v>5.446326134890235E-2</c:v>
                </c:pt>
                <c:pt idx="31">
                  <c:v>5.6857865510861451E-2</c:v>
                </c:pt>
                <c:pt idx="32">
                  <c:v>5.7164136576329558E-2</c:v>
                </c:pt>
                <c:pt idx="33">
                  <c:v>5.574309195888353E-2</c:v>
                </c:pt>
              </c:numCache>
            </c:numRef>
          </c:val>
          <c:smooth val="0"/>
        </c:ser>
        <c:ser>
          <c:idx val="1"/>
          <c:order val="1"/>
          <c:tx>
            <c:v>Este de Asia</c:v>
          </c:tx>
          <c:spPr>
            <a:ln w="476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Hoja1!$B$6:$AI$6</c:f>
              <c:strCache>
                <c:ptCount val="34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</c:strCache>
            </c:strRef>
          </c:cat>
          <c:val>
            <c:numRef>
              <c:f>Hoja1!$B$132:$AI$132</c:f>
              <c:numCache>
                <c:formatCode>0%</c:formatCode>
                <c:ptCount val="34"/>
                <c:pt idx="0">
                  <c:v>3.7834398533996803E-2</c:v>
                </c:pt>
                <c:pt idx="1">
                  <c:v>4.4360822449509334E-2</c:v>
                </c:pt>
                <c:pt idx="2">
                  <c:v>4.7143243924868974E-2</c:v>
                </c:pt>
                <c:pt idx="3">
                  <c:v>5.1082594315344308E-2</c:v>
                </c:pt>
                <c:pt idx="4">
                  <c:v>5.7083688111784561E-2</c:v>
                </c:pt>
                <c:pt idx="5">
                  <c:v>5.77540905284427E-2</c:v>
                </c:pt>
                <c:pt idx="6">
                  <c:v>6.3650570393166711E-2</c:v>
                </c:pt>
                <c:pt idx="7">
                  <c:v>7.1881577702658017E-2</c:v>
                </c:pt>
                <c:pt idx="8">
                  <c:v>7.6599195971856479E-2</c:v>
                </c:pt>
                <c:pt idx="9">
                  <c:v>7.7119639366006229E-2</c:v>
                </c:pt>
                <c:pt idx="10">
                  <c:v>7.3149372210334282E-2</c:v>
                </c:pt>
                <c:pt idx="11">
                  <c:v>8.1387497354325045E-2</c:v>
                </c:pt>
                <c:pt idx="12">
                  <c:v>8.6235338453595253E-2</c:v>
                </c:pt>
                <c:pt idx="13">
                  <c:v>9.523039966496627E-2</c:v>
                </c:pt>
                <c:pt idx="14">
                  <c:v>9.9032061830279419E-2</c:v>
                </c:pt>
                <c:pt idx="15">
                  <c:v>0.10057261783917301</c:v>
                </c:pt>
                <c:pt idx="16">
                  <c:v>0.10204644728629436</c:v>
                </c:pt>
                <c:pt idx="17">
                  <c:v>0.10717279162675293</c:v>
                </c:pt>
                <c:pt idx="18">
                  <c:v>0.10398002177149505</c:v>
                </c:pt>
                <c:pt idx="19">
                  <c:v>0.10528910018745077</c:v>
                </c:pt>
                <c:pt idx="20">
                  <c:v>0.11476803809257102</c:v>
                </c:pt>
                <c:pt idx="21">
                  <c:v>0.1127931404158518</c:v>
                </c:pt>
                <c:pt idx="22">
                  <c:v>0.12108896221383159</c:v>
                </c:pt>
                <c:pt idx="23">
                  <c:v>0.12561468383046331</c:v>
                </c:pt>
                <c:pt idx="24">
                  <c:v>0.13197616307038892</c:v>
                </c:pt>
                <c:pt idx="25">
                  <c:v>0.13677695848718888</c:v>
                </c:pt>
                <c:pt idx="26">
                  <c:v>0.14215671562915963</c:v>
                </c:pt>
                <c:pt idx="27">
                  <c:v>0.14629892609156081</c:v>
                </c:pt>
                <c:pt idx="28">
                  <c:v>0.14518911721637853</c:v>
                </c:pt>
                <c:pt idx="29">
                  <c:v>0.15081852723111602</c:v>
                </c:pt>
                <c:pt idx="30">
                  <c:v>0.1639738944000296</c:v>
                </c:pt>
                <c:pt idx="31">
                  <c:v>0.1629711610757803</c:v>
                </c:pt>
                <c:pt idx="32">
                  <c:v>0.17144761853201593</c:v>
                </c:pt>
                <c:pt idx="33">
                  <c:v>0.17763910458968379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076480"/>
        <c:axId val="27078016"/>
      </c:lineChart>
      <c:catAx>
        <c:axId val="27076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VE"/>
          </a:p>
        </c:txPr>
        <c:crossAx val="27078016"/>
        <c:crosses val="autoZero"/>
        <c:auto val="1"/>
        <c:lblAlgn val="ctr"/>
        <c:lblOffset val="100"/>
        <c:noMultiLvlLbl val="0"/>
      </c:catAx>
      <c:valAx>
        <c:axId val="27078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VE"/>
          </a:p>
        </c:txPr>
        <c:crossAx val="27076480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V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VE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V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249198253757282E-2"/>
          <c:y val="0.1367424316688125"/>
          <c:w val="0.94707113680095245"/>
          <c:h val="0.793914510588148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invertIfNegative val="0"/>
          <c:cat>
            <c:strRef>
              <c:f>Hoja1!$A$2:$A$19</c:f>
              <c:strCach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2016p</c:v>
                </c:pt>
                <c:pt idx="17">
                  <c:v>2017p</c:v>
                </c:pt>
              </c:strCache>
            </c:strRef>
          </c:cat>
          <c:val>
            <c:numRef>
              <c:f>Hoja1!$B$2:$B$19</c:f>
              <c:numCache>
                <c:formatCode>General</c:formatCode>
                <c:ptCount val="18"/>
                <c:pt idx="0">
                  <c:v>3.754</c:v>
                </c:pt>
                <c:pt idx="1">
                  <c:v>0.52400000000000002</c:v>
                </c:pt>
                <c:pt idx="2">
                  <c:v>0.442</c:v>
                </c:pt>
                <c:pt idx="3">
                  <c:v>2.0329999999999999</c:v>
                </c:pt>
                <c:pt idx="4">
                  <c:v>6.2229999999999999</c:v>
                </c:pt>
                <c:pt idx="5">
                  <c:v>4.6609999999999996</c:v>
                </c:pt>
                <c:pt idx="6">
                  <c:v>5.6440000000000001</c:v>
                </c:pt>
                <c:pt idx="7">
                  <c:v>5.7380000000000004</c:v>
                </c:pt>
                <c:pt idx="8">
                  <c:v>3.891</c:v>
                </c:pt>
                <c:pt idx="9">
                  <c:v>-1.27</c:v>
                </c:pt>
                <c:pt idx="10">
                  <c:v>6.0640000000000001</c:v>
                </c:pt>
                <c:pt idx="11">
                  <c:v>4.8719999999999999</c:v>
                </c:pt>
                <c:pt idx="12">
                  <c:v>3.1120000000000001</c:v>
                </c:pt>
                <c:pt idx="13">
                  <c:v>2.9279999999999999</c:v>
                </c:pt>
                <c:pt idx="14">
                  <c:v>1.31</c:v>
                </c:pt>
                <c:pt idx="15">
                  <c:v>-0.3</c:v>
                </c:pt>
                <c:pt idx="16">
                  <c:v>-0.3</c:v>
                </c:pt>
                <c:pt idx="17">
                  <c:v>1.6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69920"/>
        <c:axId val="59971456"/>
      </c:barChart>
      <c:lineChart>
        <c:grouping val="standard"/>
        <c:varyColors val="0"/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marker>
            <c:symbol val="none"/>
          </c:marker>
          <c:cat>
            <c:strRef>
              <c:f>Hoja1!$A$2:$A$19</c:f>
              <c:strCach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2016p</c:v>
                </c:pt>
                <c:pt idx="17">
                  <c:v>2017p</c:v>
                </c:pt>
              </c:strCache>
            </c:strRef>
          </c:cat>
          <c:val>
            <c:numRef>
              <c:f>Hoja1!$C$2:$C$19</c:f>
              <c:numCache>
                <c:formatCode>General</c:formatCode>
                <c:ptCount val="18"/>
                <c:pt idx="0">
                  <c:v>1.6</c:v>
                </c:pt>
                <c:pt idx="1">
                  <c:v>1.6</c:v>
                </c:pt>
                <c:pt idx="2">
                  <c:v>1.6</c:v>
                </c:pt>
                <c:pt idx="3">
                  <c:v>1.6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Serie 3</c:v>
                </c:pt>
              </c:strCache>
            </c:strRef>
          </c:tx>
          <c:marker>
            <c:symbol val="none"/>
          </c:marker>
          <c:dPt>
            <c:idx val="14"/>
            <c:bubble3D val="0"/>
          </c:dPt>
          <c:dLbls>
            <c:dLbl>
              <c:idx val="16"/>
              <c:layout>
                <c:manualLayout>
                  <c:x val="-6.6718659781160886E-2"/>
                  <c:y val="-8.0167839894597595E-2"/>
                </c:manualLayout>
              </c:layout>
              <c:tx>
                <c:rich>
                  <a:bodyPr/>
                  <a:lstStyle/>
                  <a:p>
                    <a:r>
                      <a:rPr lang="en-US" sz="1000" dirty="0" err="1" smtClean="0">
                        <a:latin typeface="Century Gothic" pitchFamily="34" charset="0"/>
                      </a:rPr>
                      <a:t>Promedio</a:t>
                    </a:r>
                    <a:r>
                      <a:rPr lang="en-US" sz="1000" dirty="0" smtClean="0">
                        <a:latin typeface="Century Gothic" pitchFamily="34" charset="0"/>
                      </a:rPr>
                      <a:t> 0,6%</a:t>
                    </a:r>
                    <a:endParaRPr lang="en-US" sz="1000" dirty="0">
                      <a:latin typeface="Century Gothic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Hoja1!$A$2:$A$19</c:f>
              <c:strCach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2016p</c:v>
                </c:pt>
                <c:pt idx="17">
                  <c:v>2017p</c:v>
                </c:pt>
              </c:strCache>
            </c:strRef>
          </c:cat>
          <c:val>
            <c:numRef>
              <c:f>Hoja1!$D$2:$D$19</c:f>
              <c:numCache>
                <c:formatCode>General</c:formatCode>
                <c:ptCount val="18"/>
                <c:pt idx="4">
                  <c:v>4.0999999999999996</c:v>
                </c:pt>
                <c:pt idx="5">
                  <c:v>4.0999999999999996</c:v>
                </c:pt>
                <c:pt idx="6">
                  <c:v>4.0999999999999996</c:v>
                </c:pt>
                <c:pt idx="7">
                  <c:v>4.0999999999999996</c:v>
                </c:pt>
                <c:pt idx="8">
                  <c:v>4.0999999999999996</c:v>
                </c:pt>
                <c:pt idx="9">
                  <c:v>4.0999999999999996</c:v>
                </c:pt>
                <c:pt idx="10">
                  <c:v>4.0999999999999996</c:v>
                </c:pt>
                <c:pt idx="11">
                  <c:v>4.0999999999999996</c:v>
                </c:pt>
                <c:pt idx="12">
                  <c:v>4.0999999999999996</c:v>
                </c:pt>
                <c:pt idx="13">
                  <c:v>4.0999999999999996</c:v>
                </c:pt>
                <c:pt idx="14" formatCode="0.0">
                  <c:v>0.57750000000000001</c:v>
                </c:pt>
                <c:pt idx="15" formatCode="0.0">
                  <c:v>0.57750000000000001</c:v>
                </c:pt>
                <c:pt idx="16" formatCode="0.0">
                  <c:v>0.57750000000000001</c:v>
                </c:pt>
                <c:pt idx="17" formatCode="0.0">
                  <c:v>0.57750000000000001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969920"/>
        <c:axId val="59971456"/>
      </c:lineChart>
      <c:catAx>
        <c:axId val="599699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 rot="-5400000" vert="horz"/>
          <a:lstStyle/>
          <a:p>
            <a:pPr>
              <a:defRPr/>
            </a:pPr>
            <a:endParaRPr lang="es-VE"/>
          </a:p>
        </c:txPr>
        <c:crossAx val="59971456"/>
        <c:crosses val="autoZero"/>
        <c:auto val="1"/>
        <c:lblAlgn val="ctr"/>
        <c:lblOffset val="100"/>
        <c:noMultiLvlLbl val="0"/>
      </c:catAx>
      <c:valAx>
        <c:axId val="599714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99699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s-VE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V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América Latina y Caribe (USD)</c:v>
          </c:tx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Hoja1!$B$6:$AI$6</c:f>
              <c:strCache>
                <c:ptCount val="34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</c:strCache>
            </c:strRef>
          </c:cat>
          <c:val>
            <c:numRef>
              <c:f>Hoja1!$B$19:$AI$19</c:f>
              <c:numCache>
                <c:formatCode>General</c:formatCode>
                <c:ptCount val="34"/>
                <c:pt idx="0">
                  <c:v>131437.618273</c:v>
                </c:pt>
                <c:pt idx="1">
                  <c:v>138985.948397</c:v>
                </c:pt>
                <c:pt idx="2">
                  <c:v>126549.956814</c:v>
                </c:pt>
                <c:pt idx="3">
                  <c:v>126282.10505699999</c:v>
                </c:pt>
                <c:pt idx="4">
                  <c:v>137719.57040299999</c:v>
                </c:pt>
                <c:pt idx="5">
                  <c:v>129802.50449199999</c:v>
                </c:pt>
                <c:pt idx="6">
                  <c:v>113054.50782300001</c:v>
                </c:pt>
                <c:pt idx="7">
                  <c:v>127770.266643</c:v>
                </c:pt>
                <c:pt idx="8">
                  <c:v>146040.38558100001</c:v>
                </c:pt>
                <c:pt idx="9">
                  <c:v>162351.368407</c:v>
                </c:pt>
                <c:pt idx="10">
                  <c:v>179837.55822800001</c:v>
                </c:pt>
                <c:pt idx="11">
                  <c:v>179984.984796</c:v>
                </c:pt>
                <c:pt idx="12">
                  <c:v>192325.951</c:v>
                </c:pt>
                <c:pt idx="13">
                  <c:v>208154.48787000001</c:v>
                </c:pt>
                <c:pt idx="14">
                  <c:v>239139.90552</c:v>
                </c:pt>
                <c:pt idx="15">
                  <c:v>284867.33669999999</c:v>
                </c:pt>
                <c:pt idx="16">
                  <c:v>315609.85399999999</c:v>
                </c:pt>
                <c:pt idx="17">
                  <c:v>348263.51799999998</c:v>
                </c:pt>
                <c:pt idx="18">
                  <c:v>347562.93800000002</c:v>
                </c:pt>
                <c:pt idx="19">
                  <c:v>365260.77141400002</c:v>
                </c:pt>
                <c:pt idx="20">
                  <c:v>435062.30803700001</c:v>
                </c:pt>
                <c:pt idx="21">
                  <c:v>417992.17769699998</c:v>
                </c:pt>
                <c:pt idx="22">
                  <c:v>419103.79765199998</c:v>
                </c:pt>
                <c:pt idx="23">
                  <c:v>457558.68418099999</c:v>
                </c:pt>
                <c:pt idx="24">
                  <c:v>561464.78086199996</c:v>
                </c:pt>
                <c:pt idx="25">
                  <c:v>677487.281984</c:v>
                </c:pt>
                <c:pt idx="26">
                  <c:v>801657.83945700002</c:v>
                </c:pt>
                <c:pt idx="27">
                  <c:v>904794.88830600004</c:v>
                </c:pt>
                <c:pt idx="28">
                  <c:v>1046775.349254</c:v>
                </c:pt>
                <c:pt idx="29">
                  <c:v>829653.79016800004</c:v>
                </c:pt>
                <c:pt idx="30">
                  <c:v>1033098.372866</c:v>
                </c:pt>
                <c:pt idx="31">
                  <c:v>1275827.1354227089</c:v>
                </c:pt>
                <c:pt idx="32">
                  <c:v>1295473.9578909699</c:v>
                </c:pt>
                <c:pt idx="33">
                  <c:v>1299721.9631385549</c:v>
                </c:pt>
              </c:numCache>
            </c:numRef>
          </c:val>
          <c:smooth val="0"/>
        </c:ser>
        <c:ser>
          <c:idx val="1"/>
          <c:order val="1"/>
          <c:tx>
            <c:v>Este de Asia (USD)</c:v>
          </c:tx>
          <c:spPr>
            <a:ln w="508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Hoja1!$B$6:$AI$6</c:f>
              <c:strCache>
                <c:ptCount val="34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</c:strCache>
            </c:strRef>
          </c:cat>
          <c:val>
            <c:numRef>
              <c:f>Hoja1!$B$24:$AI$24</c:f>
              <c:numCache>
                <c:formatCode>General</c:formatCode>
                <c:ptCount val="34"/>
                <c:pt idx="0">
                  <c:v>89906.45845803</c:v>
                </c:pt>
                <c:pt idx="1">
                  <c:v>105223.11477091</c:v>
                </c:pt>
                <c:pt idx="2">
                  <c:v>104813.39574249</c:v>
                </c:pt>
                <c:pt idx="3">
                  <c:v>110823.48548177999</c:v>
                </c:pt>
                <c:pt idx="4">
                  <c:v>131022.02687022</c:v>
                </c:pt>
                <c:pt idx="5">
                  <c:v>133352.66959554999</c:v>
                </c:pt>
                <c:pt idx="6">
                  <c:v>161502.16384776999</c:v>
                </c:pt>
                <c:pt idx="7">
                  <c:v>216603.78301047999</c:v>
                </c:pt>
                <c:pt idx="8">
                  <c:v>263526.67288063001</c:v>
                </c:pt>
                <c:pt idx="9">
                  <c:v>286766.97169151</c:v>
                </c:pt>
                <c:pt idx="10">
                  <c:v>311655.13596435997</c:v>
                </c:pt>
                <c:pt idx="11">
                  <c:v>356999.47820503998</c:v>
                </c:pt>
                <c:pt idx="12">
                  <c:v>408986.12008758</c:v>
                </c:pt>
                <c:pt idx="13">
                  <c:v>451597.37475637998</c:v>
                </c:pt>
                <c:pt idx="14">
                  <c:v>527018.04021806002</c:v>
                </c:pt>
                <c:pt idx="15">
                  <c:v>637515.55574237998</c:v>
                </c:pt>
                <c:pt idx="16">
                  <c:v>683759.75336897001</c:v>
                </c:pt>
                <c:pt idx="17">
                  <c:v>746261.81337591005</c:v>
                </c:pt>
                <c:pt idx="18">
                  <c:v>713058.90185899998</c:v>
                </c:pt>
                <c:pt idx="19">
                  <c:v>750308.93466200004</c:v>
                </c:pt>
                <c:pt idx="20">
                  <c:v>911332.06432999996</c:v>
                </c:pt>
                <c:pt idx="21">
                  <c:v>866513.08505700005</c:v>
                </c:pt>
                <c:pt idx="22">
                  <c:v>970891.40399999998</c:v>
                </c:pt>
                <c:pt idx="23">
                  <c:v>1174853.53</c:v>
                </c:pt>
                <c:pt idx="24">
                  <c:v>1499969.63</c:v>
                </c:pt>
                <c:pt idx="25">
                  <c:v>1767934.34</c:v>
                </c:pt>
                <c:pt idx="26">
                  <c:v>2114934.7599999998</c:v>
                </c:pt>
                <c:pt idx="27">
                  <c:v>2536271.227</c:v>
                </c:pt>
                <c:pt idx="28">
                  <c:v>2881290.827</c:v>
                </c:pt>
                <c:pt idx="29">
                  <c:v>2401640.2169579901</c:v>
                </c:pt>
                <c:pt idx="30">
                  <c:v>3110374.9445328801</c:v>
                </c:pt>
                <c:pt idx="31">
                  <c:v>3656891.2273378698</c:v>
                </c:pt>
                <c:pt idx="32">
                  <c:v>3885406.7996650399</c:v>
                </c:pt>
                <c:pt idx="33">
                  <c:v>4141884.4494269998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507520"/>
        <c:axId val="48529792"/>
      </c:lineChar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533504"/>
        <c:axId val="48531712"/>
        <c:extLst>
          <c:ext xmlns:c15="http://schemas.microsoft.com/office/drawing/2012/chart" uri="{02D57815-91ED-43cb-92C2-25804820EDAC}">
            <c15:filteredLineSeries>
              <c15:ser>
                <c:idx val="2"/>
                <c:order val="2"/>
                <c:tx>
                  <c:v>América Latina y Caribe (%Total)</c:v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>
                      <c:ext uri="{02D57815-91ED-43cb-92C2-25804820EDAC}">
                        <c15:formulaRef>
                          <c15:sqref>Hoja1!$B$127:$AI$127</c15:sqref>
                        </c15:formulaRef>
                      </c:ext>
                    </c:extLst>
                    <c:numCache>
                      <c:formatCode>0%</c:formatCode>
                      <c:ptCount val="34"/>
                      <c:pt idx="0">
                        <c:v>5.5311523970454773E-2</c:v>
                      </c:pt>
                      <c:pt idx="1">
                        <c:v>5.8594834350223085E-2</c:v>
                      </c:pt>
                      <c:pt idx="2">
                        <c:v>5.6919971350050509E-2</c:v>
                      </c:pt>
                      <c:pt idx="3">
                        <c:v>5.8208036986663547E-2</c:v>
                      </c:pt>
                      <c:pt idx="4">
                        <c:v>6.0001674463186445E-2</c:v>
                      </c:pt>
                      <c:pt idx="5">
                        <c:v>5.6216539331281012E-2</c:v>
                      </c:pt>
                      <c:pt idx="6">
                        <c:v>4.4556578915162563E-2</c:v>
                      </c:pt>
                      <c:pt idx="7">
                        <c:v>4.2401514055475979E-2</c:v>
                      </c:pt>
                      <c:pt idx="8">
                        <c:v>4.2449502331749545E-2</c:v>
                      </c:pt>
                      <c:pt idx="9">
                        <c:v>4.3660812499684877E-2</c:v>
                      </c:pt>
                      <c:pt idx="10">
                        <c:v>4.2210132181880702E-2</c:v>
                      </c:pt>
                      <c:pt idx="11">
                        <c:v>4.1032349816179314E-2</c:v>
                      </c:pt>
                      <c:pt idx="12">
                        <c:v>4.0552215988021827E-2</c:v>
                      </c:pt>
                      <c:pt idx="13">
                        <c:v>4.3894486947826147E-2</c:v>
                      </c:pt>
                      <c:pt idx="14">
                        <c:v>4.49368258812258E-2</c:v>
                      </c:pt>
                      <c:pt idx="15">
                        <c:v>4.493985053498762E-2</c:v>
                      </c:pt>
                      <c:pt idx="16">
                        <c:v>4.7102603173934707E-2</c:v>
                      </c:pt>
                      <c:pt idx="17">
                        <c:v>5.001511905984761E-2</c:v>
                      </c:pt>
                      <c:pt idx="18">
                        <c:v>5.068249167913904E-2</c:v>
                      </c:pt>
                      <c:pt idx="19">
                        <c:v>5.1256190855942282E-2</c:v>
                      </c:pt>
                      <c:pt idx="20">
                        <c:v>5.4789301831644779E-2</c:v>
                      </c:pt>
                      <c:pt idx="21">
                        <c:v>5.4409623126007431E-2</c:v>
                      </c:pt>
                      <c:pt idx="22">
                        <c:v>5.2270360730844768E-2</c:v>
                      </c:pt>
                      <c:pt idx="23">
                        <c:v>4.8921919183644219E-2</c:v>
                      </c:pt>
                      <c:pt idx="24">
                        <c:v>4.9400978523360832E-2</c:v>
                      </c:pt>
                      <c:pt idx="25">
                        <c:v>5.2414078818970165E-2</c:v>
                      </c:pt>
                      <c:pt idx="26">
                        <c:v>5.388395314642011E-2</c:v>
                      </c:pt>
                      <c:pt idx="27">
                        <c:v>5.2190995617166114E-2</c:v>
                      </c:pt>
                      <c:pt idx="28">
                        <c:v>5.2747326808483458E-2</c:v>
                      </c:pt>
                      <c:pt idx="29">
                        <c:v>5.2100710948012857E-2</c:v>
                      </c:pt>
                      <c:pt idx="30">
                        <c:v>5.446326134890235E-2</c:v>
                      </c:pt>
                      <c:pt idx="31">
                        <c:v>5.6857865510861451E-2</c:v>
                      </c:pt>
                      <c:pt idx="32">
                        <c:v>5.7164136576329558E-2</c:v>
                      </c:pt>
                      <c:pt idx="33">
                        <c:v>5.574309195888353E-2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3"/>
                <c:order val="3"/>
                <c:tx>
                  <c:v>Este de Asia (%Total)</c:v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Hoja1!$B$132:$AI$132</c15:sqref>
                        </c15:formulaRef>
                      </c:ext>
                    </c:extLst>
                    <c:numCache>
                      <c:formatCode>0%</c:formatCode>
                      <c:ptCount val="34"/>
                      <c:pt idx="0">
                        <c:v>3.7834398533996803E-2</c:v>
                      </c:pt>
                      <c:pt idx="1">
                        <c:v>4.4360822449509334E-2</c:v>
                      </c:pt>
                      <c:pt idx="2">
                        <c:v>4.7143243924868974E-2</c:v>
                      </c:pt>
                      <c:pt idx="3">
                        <c:v>5.1082594315344308E-2</c:v>
                      </c:pt>
                      <c:pt idx="4">
                        <c:v>5.7083688111784561E-2</c:v>
                      </c:pt>
                      <c:pt idx="5">
                        <c:v>5.77540905284427E-2</c:v>
                      </c:pt>
                      <c:pt idx="6">
                        <c:v>6.3650570393166711E-2</c:v>
                      </c:pt>
                      <c:pt idx="7">
                        <c:v>7.1881577702658017E-2</c:v>
                      </c:pt>
                      <c:pt idx="8">
                        <c:v>7.6599195971856479E-2</c:v>
                      </c:pt>
                      <c:pt idx="9">
                        <c:v>7.7119639366006229E-2</c:v>
                      </c:pt>
                      <c:pt idx="10">
                        <c:v>7.3149372210334282E-2</c:v>
                      </c:pt>
                      <c:pt idx="11">
                        <c:v>8.1387497354325045E-2</c:v>
                      </c:pt>
                      <c:pt idx="12">
                        <c:v>8.6235338453595253E-2</c:v>
                      </c:pt>
                      <c:pt idx="13">
                        <c:v>9.523039966496627E-2</c:v>
                      </c:pt>
                      <c:pt idx="14">
                        <c:v>9.9032061830279419E-2</c:v>
                      </c:pt>
                      <c:pt idx="15">
                        <c:v>0.10057261783917301</c:v>
                      </c:pt>
                      <c:pt idx="16">
                        <c:v>0.10204644728629436</c:v>
                      </c:pt>
                      <c:pt idx="17">
                        <c:v>0.10717279162675293</c:v>
                      </c:pt>
                      <c:pt idx="18">
                        <c:v>0.10398002177149505</c:v>
                      </c:pt>
                      <c:pt idx="19">
                        <c:v>0.10528910018745077</c:v>
                      </c:pt>
                      <c:pt idx="20">
                        <c:v>0.11476803809257102</c:v>
                      </c:pt>
                      <c:pt idx="21">
                        <c:v>0.1127931404158518</c:v>
                      </c:pt>
                      <c:pt idx="22">
                        <c:v>0.12108896221383159</c:v>
                      </c:pt>
                      <c:pt idx="23">
                        <c:v>0.12561468383046331</c:v>
                      </c:pt>
                      <c:pt idx="24">
                        <c:v>0.13197616307038892</c:v>
                      </c:pt>
                      <c:pt idx="25">
                        <c:v>0.13677695848718888</c:v>
                      </c:pt>
                      <c:pt idx="26">
                        <c:v>0.14215671562915963</c:v>
                      </c:pt>
                      <c:pt idx="27">
                        <c:v>0.14629892609156081</c:v>
                      </c:pt>
                      <c:pt idx="28">
                        <c:v>0.14518911721637853</c:v>
                      </c:pt>
                      <c:pt idx="29">
                        <c:v>0.15081852723111602</c:v>
                      </c:pt>
                      <c:pt idx="30">
                        <c:v>0.1639738944000296</c:v>
                      </c:pt>
                      <c:pt idx="31">
                        <c:v>0.1629711610757803</c:v>
                      </c:pt>
                      <c:pt idx="32">
                        <c:v>0.17144761853201593</c:v>
                      </c:pt>
                      <c:pt idx="33">
                        <c:v>0.17763910458968379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48507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VE"/>
          </a:p>
        </c:txPr>
        <c:crossAx val="48529792"/>
        <c:crosses val="autoZero"/>
        <c:auto val="1"/>
        <c:lblAlgn val="ctr"/>
        <c:lblOffset val="100"/>
        <c:noMultiLvlLbl val="0"/>
      </c:catAx>
      <c:valAx>
        <c:axId val="48529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VE"/>
          </a:p>
        </c:txPr>
        <c:crossAx val="48507520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2.4816690458950671E-2"/>
                <c:y val="0.17486338797814208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/>
                    <a:t>Miles de Millones de USD</a:t>
                  </a:r>
                </a:p>
              </c:rich>
            </c:tx>
            <c:spPr>
              <a:noFill/>
              <a:ln>
                <a:noFill/>
              </a:ln>
              <a:effectLst/>
            </c:spPr>
          </c:dispUnitsLbl>
        </c:dispUnits>
      </c:valAx>
      <c:valAx>
        <c:axId val="48531712"/>
        <c:scaling>
          <c:orientation val="minMax"/>
        </c:scaling>
        <c:delete val="1"/>
        <c:axPos val="r"/>
        <c:numFmt formatCode="0%" sourceLinked="1"/>
        <c:majorTickMark val="out"/>
        <c:minorTickMark val="none"/>
        <c:tickLblPos val="nextTo"/>
        <c:crossAx val="48533504"/>
        <c:crosses val="max"/>
        <c:crossBetween val="between"/>
      </c:valAx>
      <c:catAx>
        <c:axId val="48533504"/>
        <c:scaling>
          <c:orientation val="minMax"/>
        </c:scaling>
        <c:delete val="1"/>
        <c:axPos val="b"/>
        <c:majorTickMark val="out"/>
        <c:minorTickMark val="none"/>
        <c:tickLblPos val="nextTo"/>
        <c:crossAx val="48531712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tx1"/>
          </a:solidFill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V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V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V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1400" b="0" dirty="0" smtClean="0"/>
              <a:t>Índice de Diversidad Económica (2000-2013)</a:t>
            </a:r>
            <a:endParaRPr lang="es-ES" sz="1400" b="0" dirty="0"/>
          </a:p>
        </c:rich>
      </c:tx>
      <c:layout>
        <c:manualLayout>
          <c:xMode val="edge"/>
          <c:yMode val="edge"/>
          <c:x val="0.16487493451768134"/>
          <c:y val="2.111411012754086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8.9904000572426895E-2"/>
          <c:y val="0.15307729842467124"/>
          <c:w val="0.88217419885718484"/>
          <c:h val="0.719880043037317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Diversidad (2000)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Hoja1!$A$2:$A$8</c:f>
              <c:strCache>
                <c:ptCount val="7"/>
                <c:pt idx="0">
                  <c:v>Europa y Asia Central</c:v>
                </c:pt>
                <c:pt idx="1">
                  <c:v>Este de Asia y Pacífico</c:v>
                </c:pt>
                <c:pt idx="2">
                  <c:v>América del Norte</c:v>
                </c:pt>
                <c:pt idx="3">
                  <c:v>Sur de Asia</c:v>
                </c:pt>
                <c:pt idx="4">
                  <c:v>América Latina y Caribe</c:v>
                </c:pt>
                <c:pt idx="5">
                  <c:v>África Sub-Sahariana</c:v>
                </c:pt>
                <c:pt idx="6">
                  <c:v>Medio Oriente y África Norte</c:v>
                </c:pt>
              </c:strCache>
            </c:strRef>
          </c:cat>
          <c:val>
            <c:numRef>
              <c:f>Hoja1!$B$2:$B$8</c:f>
              <c:numCache>
                <c:formatCode>General</c:formatCode>
                <c:ptCount val="7"/>
                <c:pt idx="0">
                  <c:v>455</c:v>
                </c:pt>
                <c:pt idx="1">
                  <c:v>271</c:v>
                </c:pt>
                <c:pt idx="2">
                  <c:v>304</c:v>
                </c:pt>
                <c:pt idx="3">
                  <c:v>247</c:v>
                </c:pt>
                <c:pt idx="4">
                  <c:v>230</c:v>
                </c:pt>
                <c:pt idx="5">
                  <c:v>196</c:v>
                </c:pt>
                <c:pt idx="6">
                  <c:v>93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Diversidad (2013)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Hoja1!$A$2:$A$8</c:f>
              <c:strCache>
                <c:ptCount val="7"/>
                <c:pt idx="0">
                  <c:v>Europa y Asia Central</c:v>
                </c:pt>
                <c:pt idx="1">
                  <c:v>Este de Asia y Pacífico</c:v>
                </c:pt>
                <c:pt idx="2">
                  <c:v>América del Norte</c:v>
                </c:pt>
                <c:pt idx="3">
                  <c:v>Sur de Asia</c:v>
                </c:pt>
                <c:pt idx="4">
                  <c:v>América Latina y Caribe</c:v>
                </c:pt>
                <c:pt idx="5">
                  <c:v>África Sub-Sahariana</c:v>
                </c:pt>
                <c:pt idx="6">
                  <c:v>Medio Oriente y África Norte</c:v>
                </c:pt>
              </c:strCache>
            </c:strRef>
          </c:cat>
          <c:val>
            <c:numRef>
              <c:f>Hoja1!$C$2:$C$8</c:f>
              <c:numCache>
                <c:formatCode>General</c:formatCode>
                <c:ptCount val="7"/>
                <c:pt idx="0">
                  <c:v>457</c:v>
                </c:pt>
                <c:pt idx="1">
                  <c:v>336</c:v>
                </c:pt>
                <c:pt idx="2">
                  <c:v>301</c:v>
                </c:pt>
                <c:pt idx="3">
                  <c:v>256</c:v>
                </c:pt>
                <c:pt idx="4">
                  <c:v>181</c:v>
                </c:pt>
                <c:pt idx="5">
                  <c:v>142</c:v>
                </c:pt>
                <c:pt idx="6">
                  <c:v>55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Variación (2000-2013)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2.5383455063989293E-3"/>
                  <c:y val="7.741895797710199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6150365191967875E-3"/>
                  <c:y val="0.1302036791198353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9.3071593396971702E-17"/>
                  <c:y val="0.1372417158290156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5383455063989293E-3"/>
                  <c:y val="0.1161276057014747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V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Europa y Asia Central</c:v>
                </c:pt>
                <c:pt idx="1">
                  <c:v>Este de Asia y Pacífico</c:v>
                </c:pt>
                <c:pt idx="2">
                  <c:v>América del Norte</c:v>
                </c:pt>
                <c:pt idx="3">
                  <c:v>Sur de Asia</c:v>
                </c:pt>
                <c:pt idx="4">
                  <c:v>América Latina y Caribe</c:v>
                </c:pt>
                <c:pt idx="5">
                  <c:v>África Sub-Sahariana</c:v>
                </c:pt>
                <c:pt idx="6">
                  <c:v>Medio Oriente y África Norte</c:v>
                </c:pt>
              </c:strCache>
            </c:strRef>
          </c:cat>
          <c:val>
            <c:numRef>
              <c:f>Hoja1!$D$2:$D$8</c:f>
              <c:numCache>
                <c:formatCode>General</c:formatCode>
                <c:ptCount val="7"/>
                <c:pt idx="0">
                  <c:v>2</c:v>
                </c:pt>
                <c:pt idx="1">
                  <c:v>65</c:v>
                </c:pt>
                <c:pt idx="2">
                  <c:v>-3</c:v>
                </c:pt>
                <c:pt idx="3">
                  <c:v>9</c:v>
                </c:pt>
                <c:pt idx="4">
                  <c:v>-49</c:v>
                </c:pt>
                <c:pt idx="5">
                  <c:v>-54</c:v>
                </c:pt>
                <c:pt idx="6">
                  <c:v>-38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305088"/>
        <c:axId val="51343744"/>
      </c:barChart>
      <c:catAx>
        <c:axId val="51305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VE"/>
          </a:p>
        </c:txPr>
        <c:crossAx val="51343744"/>
        <c:crosses val="autoZero"/>
        <c:auto val="1"/>
        <c:lblAlgn val="ctr"/>
        <c:lblOffset val="100"/>
        <c:noMultiLvlLbl val="0"/>
      </c:catAx>
      <c:valAx>
        <c:axId val="51343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VE"/>
          </a:p>
        </c:txPr>
        <c:crossAx val="51305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V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V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V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VE"/>
                </a:p>
              </c:txPr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VE"/>
                </a:p>
              </c:txPr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VE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Hoja1!$A$2:$A$3</c:f>
              <c:strCache>
                <c:ptCount val="2"/>
                <c:pt idx="0">
                  <c:v>América Latina</c:v>
                </c:pt>
                <c:pt idx="1">
                  <c:v>Otras Regiones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25</c:v>
                </c:pt>
                <c:pt idx="1">
                  <c:v>75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V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V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VE"/>
                </a:p>
              </c:txPr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VE"/>
                </a:p>
              </c:txPr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VE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Asia</c:v>
                </c:pt>
                <c:pt idx="1">
                  <c:v>Otras Regiones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56.7</c:v>
                </c:pt>
                <c:pt idx="1">
                  <c:v>43.3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V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V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VE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VE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Hoja1!$A$2:$A$3</c:f>
              <c:strCache>
                <c:ptCount val="2"/>
                <c:pt idx="0">
                  <c:v>Europa</c:v>
                </c:pt>
                <c:pt idx="1">
                  <c:v>Otras Regiones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68.400000000000006</c:v>
                </c:pt>
                <c:pt idx="1">
                  <c:v>31.599999999999994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VE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V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VE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VE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Hoja1!$A$2:$A$3</c:f>
              <c:strCache>
                <c:ptCount val="2"/>
                <c:pt idx="0">
                  <c:v>África</c:v>
                </c:pt>
                <c:pt idx="1">
                  <c:v>Otras Regiones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15.8</c:v>
                </c:pt>
                <c:pt idx="1">
                  <c:v>84.2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V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V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VE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VE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Hoja1!$A$2:$A$3</c:f>
              <c:strCache>
                <c:ptCount val="2"/>
                <c:pt idx="0">
                  <c:v>Europa</c:v>
                </c:pt>
                <c:pt idx="1">
                  <c:v>Otras Regiones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38.6</c:v>
                </c:pt>
                <c:pt idx="1">
                  <c:v>61.4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VE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V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VE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VE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Hoja1!$A$2:$A$3</c:f>
              <c:strCache>
                <c:ptCount val="2"/>
                <c:pt idx="0">
                  <c:v>Medio Oriente</c:v>
                </c:pt>
                <c:pt idx="1">
                  <c:v>Otras Regiones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17.8</c:v>
                </c:pt>
                <c:pt idx="1">
                  <c:v>82.2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VE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67421E-9D3F-41C0-B892-C01B367BE7CD}" type="doc">
      <dgm:prSet loTypeId="urn:microsoft.com/office/officeart/2008/layout/TitlePictureLineup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VE"/>
        </a:p>
      </dgm:t>
    </dgm:pt>
    <dgm:pt modelId="{05E99953-06C2-48A5-AD4F-128E5A839427}">
      <dgm:prSet phldrT="[Texto]" custT="1"/>
      <dgm:spPr>
        <a:gradFill rotWithShape="0">
          <a:gsLst>
            <a:gs pos="0">
              <a:srgbClr val="00436B"/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s-VE" sz="1400" b="1" dirty="0" smtClean="0">
              <a:latin typeface="+mn-lt"/>
            </a:rPr>
            <a:t>Infraestructura Económica</a:t>
          </a:r>
          <a:endParaRPr lang="es-VE" sz="1400" b="1" dirty="0">
            <a:latin typeface="+mn-lt"/>
          </a:endParaRPr>
        </a:p>
      </dgm:t>
    </dgm:pt>
    <dgm:pt modelId="{62805445-5E2C-4C58-A702-DBA30629F0FF}" type="parTrans" cxnId="{62DE1F52-C64A-4326-9FC1-80348346CA3B}">
      <dgm:prSet/>
      <dgm:spPr/>
      <dgm:t>
        <a:bodyPr/>
        <a:lstStyle/>
        <a:p>
          <a:endParaRPr lang="es-VE" sz="1400">
            <a:latin typeface="+mn-lt"/>
          </a:endParaRPr>
        </a:p>
      </dgm:t>
    </dgm:pt>
    <dgm:pt modelId="{9A288752-1C42-4BAC-9781-E245E4405338}" type="sibTrans" cxnId="{62DE1F52-C64A-4326-9FC1-80348346CA3B}">
      <dgm:prSet/>
      <dgm:spPr/>
      <dgm:t>
        <a:bodyPr/>
        <a:lstStyle/>
        <a:p>
          <a:endParaRPr lang="es-VE" sz="1400">
            <a:latin typeface="+mn-lt"/>
          </a:endParaRPr>
        </a:p>
      </dgm:t>
    </dgm:pt>
    <dgm:pt modelId="{81C7631D-286C-4366-AAAA-19898CAA80CA}">
      <dgm:prSet phldrT="[Texto]" custT="1"/>
      <dgm:spPr>
        <a:gradFill rotWithShape="0">
          <a:gsLst>
            <a:gs pos="0">
              <a:srgbClr val="00436B"/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es-VE" sz="1400" b="1" dirty="0" smtClean="0">
              <a:latin typeface="+mn-lt"/>
            </a:rPr>
            <a:t>Infraestructura Social</a:t>
          </a:r>
          <a:endParaRPr lang="es-VE" sz="1400" b="1" dirty="0">
            <a:latin typeface="+mn-lt"/>
          </a:endParaRPr>
        </a:p>
      </dgm:t>
    </dgm:pt>
    <dgm:pt modelId="{98AB30CC-D204-4BCE-A959-D72A5C55A89C}" type="parTrans" cxnId="{78D9B042-6045-4185-8B70-3D05A295227F}">
      <dgm:prSet/>
      <dgm:spPr/>
      <dgm:t>
        <a:bodyPr/>
        <a:lstStyle/>
        <a:p>
          <a:endParaRPr lang="es-VE" sz="1400">
            <a:latin typeface="+mn-lt"/>
          </a:endParaRPr>
        </a:p>
      </dgm:t>
    </dgm:pt>
    <dgm:pt modelId="{A515D47C-A85D-4DEB-9D12-B026B92B09E3}" type="sibTrans" cxnId="{78D9B042-6045-4185-8B70-3D05A295227F}">
      <dgm:prSet/>
      <dgm:spPr/>
      <dgm:t>
        <a:bodyPr/>
        <a:lstStyle/>
        <a:p>
          <a:endParaRPr lang="es-VE" sz="1400">
            <a:latin typeface="+mn-lt"/>
          </a:endParaRPr>
        </a:p>
      </dgm:t>
    </dgm:pt>
    <dgm:pt modelId="{6B97208E-3170-43C6-939D-04ED9CD18F9D}">
      <dgm:prSet custT="1"/>
      <dgm:spPr/>
      <dgm:t>
        <a:bodyPr/>
        <a:lstStyle/>
        <a:p>
          <a:pPr algn="l"/>
          <a:endParaRPr lang="es-VE" sz="1400" dirty="0" err="1" smtClean="0">
            <a:solidFill>
              <a:schemeClr val="tx1"/>
            </a:solidFill>
            <a:latin typeface="+mn-lt"/>
          </a:endParaRPr>
        </a:p>
      </dgm:t>
    </dgm:pt>
    <dgm:pt modelId="{BCDFF0B4-2DB2-4971-B7AD-91C6E31E8ECF}" type="parTrans" cxnId="{044F28FC-CB7B-47A3-BFC2-964DA442775D}">
      <dgm:prSet/>
      <dgm:spPr/>
      <dgm:t>
        <a:bodyPr/>
        <a:lstStyle/>
        <a:p>
          <a:endParaRPr lang="es-VE" sz="1400">
            <a:latin typeface="+mn-lt"/>
          </a:endParaRPr>
        </a:p>
      </dgm:t>
    </dgm:pt>
    <dgm:pt modelId="{817C74FD-DF32-4773-8649-712D77CCD55F}" type="sibTrans" cxnId="{044F28FC-CB7B-47A3-BFC2-964DA442775D}">
      <dgm:prSet/>
      <dgm:spPr/>
      <dgm:t>
        <a:bodyPr/>
        <a:lstStyle/>
        <a:p>
          <a:endParaRPr lang="es-VE" sz="1400">
            <a:latin typeface="+mn-lt"/>
          </a:endParaRPr>
        </a:p>
      </dgm:t>
    </dgm:pt>
    <dgm:pt modelId="{8614D2CD-61F5-4D1D-B0A6-172F6660BA68}">
      <dgm:prSet phldrT="[Texto]" custT="1"/>
      <dgm:spPr/>
      <dgm:t>
        <a:bodyPr/>
        <a:lstStyle/>
        <a:p>
          <a:pPr algn="l"/>
          <a:endParaRPr lang="es-VE" sz="1400" dirty="0">
            <a:latin typeface="+mn-lt"/>
          </a:endParaRPr>
        </a:p>
      </dgm:t>
    </dgm:pt>
    <dgm:pt modelId="{8B873845-C283-439F-88EE-E843852A4119}" type="parTrans" cxnId="{EE4654E7-8B2B-4A38-BA29-57F42B8F5954}">
      <dgm:prSet/>
      <dgm:spPr/>
      <dgm:t>
        <a:bodyPr/>
        <a:lstStyle/>
        <a:p>
          <a:endParaRPr lang="es-VE" sz="1400">
            <a:latin typeface="+mn-lt"/>
          </a:endParaRPr>
        </a:p>
      </dgm:t>
    </dgm:pt>
    <dgm:pt modelId="{AB221C05-C6C9-4FE1-921C-4C2FC28937D6}" type="sibTrans" cxnId="{EE4654E7-8B2B-4A38-BA29-57F42B8F5954}">
      <dgm:prSet/>
      <dgm:spPr/>
      <dgm:t>
        <a:bodyPr/>
        <a:lstStyle/>
        <a:p>
          <a:endParaRPr lang="es-VE" sz="1400">
            <a:latin typeface="+mn-lt"/>
          </a:endParaRPr>
        </a:p>
      </dgm:t>
    </dgm:pt>
    <dgm:pt modelId="{295FA3F3-4A55-4991-9036-82B452827D2F}">
      <dgm:prSet phldrT="[Texto]" custT="1"/>
      <dgm:spPr/>
      <dgm:t>
        <a:bodyPr/>
        <a:lstStyle/>
        <a:p>
          <a:pPr algn="l"/>
          <a:endParaRPr lang="es-VE" sz="1400" dirty="0">
            <a:latin typeface="+mn-lt"/>
          </a:endParaRPr>
        </a:p>
      </dgm:t>
    </dgm:pt>
    <dgm:pt modelId="{5D3C5ACD-1F4D-4C93-9C6C-095DFD728A48}" type="parTrans" cxnId="{7716C576-AD12-42FE-8634-C1A70BF8CFD2}">
      <dgm:prSet/>
      <dgm:spPr/>
      <dgm:t>
        <a:bodyPr/>
        <a:lstStyle/>
        <a:p>
          <a:endParaRPr lang="es-VE" sz="1400">
            <a:latin typeface="+mn-lt"/>
          </a:endParaRPr>
        </a:p>
      </dgm:t>
    </dgm:pt>
    <dgm:pt modelId="{9BC84AA6-16A7-42BA-A3C8-DE676739040F}" type="sibTrans" cxnId="{7716C576-AD12-42FE-8634-C1A70BF8CFD2}">
      <dgm:prSet/>
      <dgm:spPr/>
      <dgm:t>
        <a:bodyPr/>
        <a:lstStyle/>
        <a:p>
          <a:endParaRPr lang="es-VE" sz="1400">
            <a:latin typeface="+mn-lt"/>
          </a:endParaRPr>
        </a:p>
      </dgm:t>
    </dgm:pt>
    <dgm:pt modelId="{2F183100-79FC-404E-828B-3B88A83486ED}">
      <dgm:prSet phldrT="[Texto]" custT="1"/>
      <dgm:spPr>
        <a:gradFill rotWithShape="0">
          <a:gsLst>
            <a:gs pos="0">
              <a:srgbClr val="00436B"/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es-VE" sz="1400" b="1" dirty="0" smtClean="0">
              <a:latin typeface="+mn-lt"/>
            </a:rPr>
            <a:t>Energía </a:t>
          </a:r>
          <a:endParaRPr lang="es-VE" sz="1400" b="1" dirty="0">
            <a:latin typeface="+mn-lt"/>
          </a:endParaRPr>
        </a:p>
      </dgm:t>
    </dgm:pt>
    <dgm:pt modelId="{EA06E3D6-0E5F-4330-AC78-469CE2301621}" type="sibTrans" cxnId="{DD9432BA-B9C2-43E6-89DB-1B3740563AE1}">
      <dgm:prSet/>
      <dgm:spPr/>
      <dgm:t>
        <a:bodyPr/>
        <a:lstStyle/>
        <a:p>
          <a:endParaRPr lang="es-VE" sz="1400">
            <a:latin typeface="+mn-lt"/>
          </a:endParaRPr>
        </a:p>
      </dgm:t>
    </dgm:pt>
    <dgm:pt modelId="{F23DE4D0-F62B-4C77-94E7-BD66069C9C26}" type="parTrans" cxnId="{DD9432BA-B9C2-43E6-89DB-1B3740563AE1}">
      <dgm:prSet/>
      <dgm:spPr/>
      <dgm:t>
        <a:bodyPr/>
        <a:lstStyle/>
        <a:p>
          <a:endParaRPr lang="es-VE" sz="1400">
            <a:latin typeface="+mn-lt"/>
          </a:endParaRPr>
        </a:p>
      </dgm:t>
    </dgm:pt>
    <dgm:pt modelId="{E0AD8A29-4EAA-46FF-817C-3EE686B8F868}" type="pres">
      <dgm:prSet presAssocID="{4A67421E-9D3F-41C0-B892-C01B367BE7CD}" presName="Name0" presStyleCnt="0">
        <dgm:presLayoutVars>
          <dgm:dir/>
        </dgm:presLayoutVars>
      </dgm:prSet>
      <dgm:spPr/>
      <dgm:t>
        <a:bodyPr/>
        <a:lstStyle/>
        <a:p>
          <a:endParaRPr lang="es-VE"/>
        </a:p>
      </dgm:t>
    </dgm:pt>
    <dgm:pt modelId="{265D6CBF-D345-4397-B48D-0EE2A61E9B81}" type="pres">
      <dgm:prSet presAssocID="{05E99953-06C2-48A5-AD4F-128E5A839427}" presName="composite" presStyleCnt="0"/>
      <dgm:spPr/>
    </dgm:pt>
    <dgm:pt modelId="{D0BA23CC-7D95-4315-BE94-E5913A7DA081}" type="pres">
      <dgm:prSet presAssocID="{05E99953-06C2-48A5-AD4F-128E5A839427}" presName="Accent" presStyleLbl="alignAcc1" presStyleIdx="0" presStyleCnt="3" custLinFactX="-900000" custLinFactNeighborX="-948442" custLinFactNeighborY="16550"/>
      <dgm:spPr>
        <a:ln>
          <a:solidFill>
            <a:srgbClr val="4FBB49"/>
          </a:solidFill>
        </a:ln>
      </dgm:spPr>
      <dgm:t>
        <a:bodyPr/>
        <a:lstStyle/>
        <a:p>
          <a:endParaRPr lang="es-VE"/>
        </a:p>
      </dgm:t>
    </dgm:pt>
    <dgm:pt modelId="{CBFF76F9-A621-403A-9710-A06D812769A8}" type="pres">
      <dgm:prSet presAssocID="{05E99953-06C2-48A5-AD4F-128E5A839427}" presName="Image" presStyleLbl="node1" presStyleIdx="0" presStyleCnt="3" custScaleX="135486" custScaleY="113717" custLinFactNeighborX="-20814" custLinFactNeighborY="36373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s-VE"/>
        </a:p>
      </dgm:t>
    </dgm:pt>
    <dgm:pt modelId="{508EFB18-383A-48F7-B0DA-990AEAAD06D5}" type="pres">
      <dgm:prSet presAssocID="{05E99953-06C2-48A5-AD4F-128E5A839427}" presName="Child" presStyleLbl="revTx" presStyleIdx="0" presStyleCnt="3" custScaleX="127387" custScaleY="160448" custLinFactNeighborX="15621" custLinFactNeighborY="-24959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28726B78-0029-4ADC-AA07-28FE8883844D}" type="pres">
      <dgm:prSet presAssocID="{05E99953-06C2-48A5-AD4F-128E5A839427}" presName="Parent" presStyleLbl="alignNode1" presStyleIdx="0" presStyleCnt="3" custScaleX="130835" custScaleY="136059" custLinFactY="11724" custLinFactNeighborX="-19447" custLinFactNeighborY="100000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EA919EEF-77F7-4E52-9138-57C3A6A9F539}" type="pres">
      <dgm:prSet presAssocID="{9A288752-1C42-4BAC-9781-E245E4405338}" presName="sibTrans" presStyleCnt="0"/>
      <dgm:spPr/>
    </dgm:pt>
    <dgm:pt modelId="{2D089CB6-A746-489C-975A-DA334083A7EF}" type="pres">
      <dgm:prSet presAssocID="{2F183100-79FC-404E-828B-3B88A83486ED}" presName="composite" presStyleCnt="0"/>
      <dgm:spPr/>
    </dgm:pt>
    <dgm:pt modelId="{01D89700-4A5E-40A7-A804-2BD053CAD64F}" type="pres">
      <dgm:prSet presAssocID="{2F183100-79FC-404E-828B-3B88A83486ED}" presName="Accent" presStyleLbl="alignAcc1" presStyleIdx="1" presStyleCnt="3" custLinFactX="-625628" custLinFactNeighborX="-700000" custLinFactNeighborY="6861"/>
      <dgm:spPr>
        <a:ln>
          <a:solidFill>
            <a:srgbClr val="4FBB49"/>
          </a:solidFill>
        </a:ln>
      </dgm:spPr>
      <dgm:t>
        <a:bodyPr/>
        <a:lstStyle/>
        <a:p>
          <a:endParaRPr lang="es-VE"/>
        </a:p>
      </dgm:t>
    </dgm:pt>
    <dgm:pt modelId="{DED0E114-DA45-47B4-B54C-186B98E34679}" type="pres">
      <dgm:prSet presAssocID="{2F183100-79FC-404E-828B-3B88A83486ED}" presName="Image" presStyleLbl="node1" presStyleIdx="1" presStyleCnt="3" custFlipVert="1" custScaleX="3685" custScaleY="3051" custLinFactY="54309" custLinFactNeighborX="10253" custLinFactNeighborY="100000"/>
      <dgm:spPr>
        <a:noFill/>
        <a:ln>
          <a:noFill/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s-VE"/>
        </a:p>
      </dgm:t>
    </dgm:pt>
    <dgm:pt modelId="{104536EB-3118-4FCC-BFA2-A163D9F58E77}" type="pres">
      <dgm:prSet presAssocID="{2F183100-79FC-404E-828B-3B88A83486ED}" presName="Child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A3B45150-8799-4058-AAE5-1C0F3E17879A}" type="pres">
      <dgm:prSet presAssocID="{2F183100-79FC-404E-828B-3B88A83486ED}" presName="Parent" presStyleLbl="alignNode1" presStyleIdx="1" presStyleCnt="3" custScaleX="124522" custScaleY="136059" custLinFactY="16055" custLinFactNeighborX="-8554" custLinFactNeighborY="100000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7FAA200A-520E-4C4D-A97F-F79CCBD937F3}" type="pres">
      <dgm:prSet presAssocID="{EA06E3D6-0E5F-4330-AC78-469CE2301621}" presName="sibTrans" presStyleCnt="0"/>
      <dgm:spPr/>
    </dgm:pt>
    <dgm:pt modelId="{D9FD3D10-AEEE-4E2F-8166-02BF7F329ED9}" type="pres">
      <dgm:prSet presAssocID="{81C7631D-286C-4366-AAAA-19898CAA80CA}" presName="composite" presStyleCnt="0"/>
      <dgm:spPr/>
    </dgm:pt>
    <dgm:pt modelId="{882E9E9C-4B71-4421-A600-D85E2F6DAB85}" type="pres">
      <dgm:prSet presAssocID="{81C7631D-286C-4366-AAAA-19898CAA80CA}" presName="Accent" presStyleLbl="alignAcc1" presStyleIdx="2" presStyleCnt="3" custLinFactX="-100000" custLinFactNeighborX="-113695" custLinFactNeighborY="6861"/>
      <dgm:spPr>
        <a:ln>
          <a:solidFill>
            <a:srgbClr val="4FBB49"/>
          </a:solidFill>
        </a:ln>
      </dgm:spPr>
      <dgm:t>
        <a:bodyPr/>
        <a:lstStyle/>
        <a:p>
          <a:endParaRPr lang="es-VE"/>
        </a:p>
      </dgm:t>
    </dgm:pt>
    <dgm:pt modelId="{0540BE26-3F72-4785-8F50-5F4C65C7BD42}" type="pres">
      <dgm:prSet presAssocID="{81C7631D-286C-4366-AAAA-19898CAA80CA}" presName="Image" presStyleLbl="node1" presStyleIdx="2" presStyleCnt="3" custFlipVert="1" custFlipHor="1" custScaleX="5928" custScaleY="5723" custLinFactX="-100000" custLinFactY="70187" custLinFactNeighborX="-103494" custLinFactNeighborY="100000"/>
      <dgm:spPr>
        <a:noFill/>
        <a:ln>
          <a:noFill/>
        </a:ln>
        <a:scene3d>
          <a:camera prst="orthographicFront"/>
          <a:lightRig rig="threePt" dir="t"/>
        </a:scene3d>
        <a:sp3d>
          <a:bevelT w="165100" prst="coolSlant"/>
        </a:sp3d>
      </dgm:spPr>
    </dgm:pt>
    <dgm:pt modelId="{11BCCA22-BCFB-4F33-9F80-53E8FC64FBA8}" type="pres">
      <dgm:prSet presAssocID="{81C7631D-286C-4366-AAAA-19898CAA80CA}" presName="Child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6FA19B8C-BE04-418C-B2C4-7FE3C4C4830A}" type="pres">
      <dgm:prSet presAssocID="{81C7631D-286C-4366-AAAA-19898CAA80CA}" presName="Parent" presStyleLbl="alignNode1" presStyleIdx="2" presStyleCnt="3" custScaleX="118703" custScaleY="136059" custLinFactY="16055" custLinFactNeighborX="9368" custLinFactNeighborY="100000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</dgm:ptLst>
  <dgm:cxnLst>
    <dgm:cxn modelId="{F18D9824-9935-45BD-A452-76F25327F93D}" type="presOf" srcId="{05E99953-06C2-48A5-AD4F-128E5A839427}" destId="{28726B78-0029-4ADC-AA07-28FE8883844D}" srcOrd="0" destOrd="0" presId="urn:microsoft.com/office/officeart/2008/layout/TitlePictureLineup"/>
    <dgm:cxn modelId="{CA23F4F9-6051-4770-BB20-C0F10A79CE28}" type="presOf" srcId="{295FA3F3-4A55-4991-9036-82B452827D2F}" destId="{508EFB18-383A-48F7-B0DA-990AEAAD06D5}" srcOrd="0" destOrd="1" presId="urn:microsoft.com/office/officeart/2008/layout/TitlePictureLineup"/>
    <dgm:cxn modelId="{DC53DC70-D6AF-445B-A50D-2C63E301701E}" type="presOf" srcId="{2F183100-79FC-404E-828B-3B88A83486ED}" destId="{A3B45150-8799-4058-AAE5-1C0F3E17879A}" srcOrd="0" destOrd="0" presId="urn:microsoft.com/office/officeart/2008/layout/TitlePictureLineup"/>
    <dgm:cxn modelId="{78D9B042-6045-4185-8B70-3D05A295227F}" srcId="{4A67421E-9D3F-41C0-B892-C01B367BE7CD}" destId="{81C7631D-286C-4366-AAAA-19898CAA80CA}" srcOrd="2" destOrd="0" parTransId="{98AB30CC-D204-4BCE-A959-D72A5C55A89C}" sibTransId="{A515D47C-A85D-4DEB-9D12-B026B92B09E3}"/>
    <dgm:cxn modelId="{7716C576-AD12-42FE-8634-C1A70BF8CFD2}" srcId="{05E99953-06C2-48A5-AD4F-128E5A839427}" destId="{295FA3F3-4A55-4991-9036-82B452827D2F}" srcOrd="1" destOrd="0" parTransId="{5D3C5ACD-1F4D-4C93-9C6C-095DFD728A48}" sibTransId="{9BC84AA6-16A7-42BA-A3C8-DE676739040F}"/>
    <dgm:cxn modelId="{D461F107-2AB3-4248-B820-FD2EA68629A7}" type="presOf" srcId="{4A67421E-9D3F-41C0-B892-C01B367BE7CD}" destId="{E0AD8A29-4EAA-46FF-817C-3EE686B8F868}" srcOrd="0" destOrd="0" presId="urn:microsoft.com/office/officeart/2008/layout/TitlePictureLineup"/>
    <dgm:cxn modelId="{044F28FC-CB7B-47A3-BFC2-964DA442775D}" srcId="{05E99953-06C2-48A5-AD4F-128E5A839427}" destId="{6B97208E-3170-43C6-939D-04ED9CD18F9D}" srcOrd="2" destOrd="0" parTransId="{BCDFF0B4-2DB2-4971-B7AD-91C6E31E8ECF}" sibTransId="{817C74FD-DF32-4773-8649-712D77CCD55F}"/>
    <dgm:cxn modelId="{0950D348-0AAF-44B3-8B2F-E7C55FEADC77}" type="presOf" srcId="{8614D2CD-61F5-4D1D-B0A6-172F6660BA68}" destId="{508EFB18-383A-48F7-B0DA-990AEAAD06D5}" srcOrd="0" destOrd="0" presId="urn:microsoft.com/office/officeart/2008/layout/TitlePictureLineup"/>
    <dgm:cxn modelId="{DD9432BA-B9C2-43E6-89DB-1B3740563AE1}" srcId="{4A67421E-9D3F-41C0-B892-C01B367BE7CD}" destId="{2F183100-79FC-404E-828B-3B88A83486ED}" srcOrd="1" destOrd="0" parTransId="{F23DE4D0-F62B-4C77-94E7-BD66069C9C26}" sibTransId="{EA06E3D6-0E5F-4330-AC78-469CE2301621}"/>
    <dgm:cxn modelId="{EE4654E7-8B2B-4A38-BA29-57F42B8F5954}" srcId="{05E99953-06C2-48A5-AD4F-128E5A839427}" destId="{8614D2CD-61F5-4D1D-B0A6-172F6660BA68}" srcOrd="0" destOrd="0" parTransId="{8B873845-C283-439F-88EE-E843852A4119}" sibTransId="{AB221C05-C6C9-4FE1-921C-4C2FC28937D6}"/>
    <dgm:cxn modelId="{03946C18-3BFA-4597-BF9E-0E5EEF16E528}" type="presOf" srcId="{6B97208E-3170-43C6-939D-04ED9CD18F9D}" destId="{508EFB18-383A-48F7-B0DA-990AEAAD06D5}" srcOrd="0" destOrd="2" presId="urn:microsoft.com/office/officeart/2008/layout/TitlePictureLineup"/>
    <dgm:cxn modelId="{62DE1F52-C64A-4326-9FC1-80348346CA3B}" srcId="{4A67421E-9D3F-41C0-B892-C01B367BE7CD}" destId="{05E99953-06C2-48A5-AD4F-128E5A839427}" srcOrd="0" destOrd="0" parTransId="{62805445-5E2C-4C58-A702-DBA30629F0FF}" sibTransId="{9A288752-1C42-4BAC-9781-E245E4405338}"/>
    <dgm:cxn modelId="{6847FFED-328C-4027-8D7F-8779B5154107}" type="presOf" srcId="{81C7631D-286C-4366-AAAA-19898CAA80CA}" destId="{6FA19B8C-BE04-418C-B2C4-7FE3C4C4830A}" srcOrd="0" destOrd="0" presId="urn:microsoft.com/office/officeart/2008/layout/TitlePictureLineup"/>
    <dgm:cxn modelId="{B7EA7AA8-0220-473D-9DE4-EBFEADA30368}" type="presParOf" srcId="{E0AD8A29-4EAA-46FF-817C-3EE686B8F868}" destId="{265D6CBF-D345-4397-B48D-0EE2A61E9B81}" srcOrd="0" destOrd="0" presId="urn:microsoft.com/office/officeart/2008/layout/TitlePictureLineup"/>
    <dgm:cxn modelId="{9F4F683C-6AB9-4D32-8FAE-B496BB3B2E60}" type="presParOf" srcId="{265D6CBF-D345-4397-B48D-0EE2A61E9B81}" destId="{D0BA23CC-7D95-4315-BE94-E5913A7DA081}" srcOrd="0" destOrd="0" presId="urn:microsoft.com/office/officeart/2008/layout/TitlePictureLineup"/>
    <dgm:cxn modelId="{82BDDC9E-EE8B-4408-B033-90CCCF971490}" type="presParOf" srcId="{265D6CBF-D345-4397-B48D-0EE2A61E9B81}" destId="{CBFF76F9-A621-403A-9710-A06D812769A8}" srcOrd="1" destOrd="0" presId="urn:microsoft.com/office/officeart/2008/layout/TitlePictureLineup"/>
    <dgm:cxn modelId="{3E89624D-87B7-4744-B664-907875FD920E}" type="presParOf" srcId="{265D6CBF-D345-4397-B48D-0EE2A61E9B81}" destId="{508EFB18-383A-48F7-B0DA-990AEAAD06D5}" srcOrd="2" destOrd="0" presId="urn:microsoft.com/office/officeart/2008/layout/TitlePictureLineup"/>
    <dgm:cxn modelId="{439261CD-C01F-4F24-AF2F-2A89F6F12BEB}" type="presParOf" srcId="{265D6CBF-D345-4397-B48D-0EE2A61E9B81}" destId="{28726B78-0029-4ADC-AA07-28FE8883844D}" srcOrd="3" destOrd="0" presId="urn:microsoft.com/office/officeart/2008/layout/TitlePictureLineup"/>
    <dgm:cxn modelId="{055A9D4F-D734-4C8D-8F49-AD738C6DB679}" type="presParOf" srcId="{E0AD8A29-4EAA-46FF-817C-3EE686B8F868}" destId="{EA919EEF-77F7-4E52-9138-57C3A6A9F539}" srcOrd="1" destOrd="0" presId="urn:microsoft.com/office/officeart/2008/layout/TitlePictureLineup"/>
    <dgm:cxn modelId="{C641D36B-1E5E-4BFD-8A49-209B118DA53C}" type="presParOf" srcId="{E0AD8A29-4EAA-46FF-817C-3EE686B8F868}" destId="{2D089CB6-A746-489C-975A-DA334083A7EF}" srcOrd="2" destOrd="0" presId="urn:microsoft.com/office/officeart/2008/layout/TitlePictureLineup"/>
    <dgm:cxn modelId="{46C17CDC-7381-4832-944A-8DE80DCCFA6D}" type="presParOf" srcId="{2D089CB6-A746-489C-975A-DA334083A7EF}" destId="{01D89700-4A5E-40A7-A804-2BD053CAD64F}" srcOrd="0" destOrd="0" presId="urn:microsoft.com/office/officeart/2008/layout/TitlePictureLineup"/>
    <dgm:cxn modelId="{149BAF42-1D2A-4EF2-A6ED-B30B2B220BDF}" type="presParOf" srcId="{2D089CB6-A746-489C-975A-DA334083A7EF}" destId="{DED0E114-DA45-47B4-B54C-186B98E34679}" srcOrd="1" destOrd="0" presId="urn:microsoft.com/office/officeart/2008/layout/TitlePictureLineup"/>
    <dgm:cxn modelId="{F8C72807-7B3B-40A1-8CAE-8345027DB7FA}" type="presParOf" srcId="{2D089CB6-A746-489C-975A-DA334083A7EF}" destId="{104536EB-3118-4FCC-BFA2-A163D9F58E77}" srcOrd="2" destOrd="0" presId="urn:microsoft.com/office/officeart/2008/layout/TitlePictureLineup"/>
    <dgm:cxn modelId="{B6B0FB23-1482-4B45-A689-187193CE3108}" type="presParOf" srcId="{2D089CB6-A746-489C-975A-DA334083A7EF}" destId="{A3B45150-8799-4058-AAE5-1C0F3E17879A}" srcOrd="3" destOrd="0" presId="urn:microsoft.com/office/officeart/2008/layout/TitlePictureLineup"/>
    <dgm:cxn modelId="{C2397C90-583C-45B2-A5E8-E62DEC2B5670}" type="presParOf" srcId="{E0AD8A29-4EAA-46FF-817C-3EE686B8F868}" destId="{7FAA200A-520E-4C4D-A97F-F79CCBD937F3}" srcOrd="3" destOrd="0" presId="urn:microsoft.com/office/officeart/2008/layout/TitlePictureLineup"/>
    <dgm:cxn modelId="{EF567F8D-0EAB-490C-B95F-6CA32D4660BE}" type="presParOf" srcId="{E0AD8A29-4EAA-46FF-817C-3EE686B8F868}" destId="{D9FD3D10-AEEE-4E2F-8166-02BF7F329ED9}" srcOrd="4" destOrd="0" presId="urn:microsoft.com/office/officeart/2008/layout/TitlePictureLineup"/>
    <dgm:cxn modelId="{1850169A-9BA5-4845-8929-83C6FA699CFF}" type="presParOf" srcId="{D9FD3D10-AEEE-4E2F-8166-02BF7F329ED9}" destId="{882E9E9C-4B71-4421-A600-D85E2F6DAB85}" srcOrd="0" destOrd="0" presId="urn:microsoft.com/office/officeart/2008/layout/TitlePictureLineup"/>
    <dgm:cxn modelId="{C36B0F4B-EA21-435A-8E6D-7BADE377DF3F}" type="presParOf" srcId="{D9FD3D10-AEEE-4E2F-8166-02BF7F329ED9}" destId="{0540BE26-3F72-4785-8F50-5F4C65C7BD42}" srcOrd="1" destOrd="0" presId="urn:microsoft.com/office/officeart/2008/layout/TitlePictureLineup"/>
    <dgm:cxn modelId="{D898DE92-D54E-4942-931B-38CAA05344E4}" type="presParOf" srcId="{D9FD3D10-AEEE-4E2F-8166-02BF7F329ED9}" destId="{11BCCA22-BCFB-4F33-9F80-53E8FC64FBA8}" srcOrd="2" destOrd="0" presId="urn:microsoft.com/office/officeart/2008/layout/TitlePictureLineup"/>
    <dgm:cxn modelId="{A33F3D91-F384-4D17-A915-E33582D4BA8D}" type="presParOf" srcId="{D9FD3D10-AEEE-4E2F-8166-02BF7F329ED9}" destId="{6FA19B8C-BE04-418C-B2C4-7FE3C4C4830A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67421E-9D3F-41C0-B892-C01B367BE7CD}" type="doc">
      <dgm:prSet loTypeId="urn:microsoft.com/office/officeart/2008/layout/TitlePictureLineup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VE"/>
        </a:p>
      </dgm:t>
    </dgm:pt>
    <dgm:pt modelId="{05E99953-06C2-48A5-AD4F-128E5A839427}">
      <dgm:prSet phldrT="[Texto]" custT="1"/>
      <dgm:spPr>
        <a:gradFill rotWithShape="0">
          <a:gsLst>
            <a:gs pos="0">
              <a:srgbClr val="00436B"/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s-VE" sz="1400" b="1" dirty="0" smtClean="0">
              <a:solidFill>
                <a:schemeClr val="bg1"/>
              </a:solidFill>
              <a:latin typeface="+mn-lt"/>
            </a:rPr>
            <a:t>Sostenibilidad Ambiental y Cambio Climático</a:t>
          </a:r>
          <a:endParaRPr lang="es-VE" sz="1400" b="1" dirty="0">
            <a:latin typeface="+mn-lt"/>
          </a:endParaRPr>
        </a:p>
      </dgm:t>
    </dgm:pt>
    <dgm:pt modelId="{62805445-5E2C-4C58-A702-DBA30629F0FF}" type="parTrans" cxnId="{62DE1F52-C64A-4326-9FC1-80348346CA3B}">
      <dgm:prSet/>
      <dgm:spPr/>
      <dgm:t>
        <a:bodyPr/>
        <a:lstStyle/>
        <a:p>
          <a:endParaRPr lang="es-VE" sz="1400">
            <a:latin typeface="+mn-lt"/>
          </a:endParaRPr>
        </a:p>
      </dgm:t>
    </dgm:pt>
    <dgm:pt modelId="{9A288752-1C42-4BAC-9781-E245E4405338}" type="sibTrans" cxnId="{62DE1F52-C64A-4326-9FC1-80348346CA3B}">
      <dgm:prSet/>
      <dgm:spPr/>
      <dgm:t>
        <a:bodyPr/>
        <a:lstStyle/>
        <a:p>
          <a:endParaRPr lang="es-VE" sz="1400">
            <a:latin typeface="+mn-lt"/>
          </a:endParaRPr>
        </a:p>
      </dgm:t>
    </dgm:pt>
    <dgm:pt modelId="{81C7631D-286C-4366-AAAA-19898CAA80CA}">
      <dgm:prSet phldrT="[Texto]" custT="1"/>
      <dgm:spPr>
        <a:gradFill rotWithShape="0">
          <a:gsLst>
            <a:gs pos="0">
              <a:srgbClr val="00436B"/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es-VE" sz="1400" b="1" dirty="0" smtClean="0">
              <a:latin typeface="+mn-lt"/>
            </a:rPr>
            <a:t>Desarrollo Institucional</a:t>
          </a:r>
          <a:endParaRPr lang="es-VE" sz="1400" b="1" dirty="0">
            <a:latin typeface="+mn-lt"/>
          </a:endParaRPr>
        </a:p>
      </dgm:t>
    </dgm:pt>
    <dgm:pt modelId="{98AB30CC-D204-4BCE-A959-D72A5C55A89C}" type="parTrans" cxnId="{78D9B042-6045-4185-8B70-3D05A295227F}">
      <dgm:prSet/>
      <dgm:spPr/>
      <dgm:t>
        <a:bodyPr/>
        <a:lstStyle/>
        <a:p>
          <a:endParaRPr lang="es-VE" sz="1400">
            <a:latin typeface="+mn-lt"/>
          </a:endParaRPr>
        </a:p>
      </dgm:t>
    </dgm:pt>
    <dgm:pt modelId="{A515D47C-A85D-4DEB-9D12-B026B92B09E3}" type="sibTrans" cxnId="{78D9B042-6045-4185-8B70-3D05A295227F}">
      <dgm:prSet/>
      <dgm:spPr/>
      <dgm:t>
        <a:bodyPr/>
        <a:lstStyle/>
        <a:p>
          <a:endParaRPr lang="es-VE" sz="1400">
            <a:latin typeface="+mn-lt"/>
          </a:endParaRPr>
        </a:p>
      </dgm:t>
    </dgm:pt>
    <dgm:pt modelId="{6B97208E-3170-43C6-939D-04ED9CD18F9D}">
      <dgm:prSet custT="1"/>
      <dgm:spPr/>
      <dgm:t>
        <a:bodyPr/>
        <a:lstStyle/>
        <a:p>
          <a:pPr algn="l"/>
          <a:endParaRPr lang="es-VE" sz="1400" dirty="0" err="1" smtClean="0">
            <a:solidFill>
              <a:schemeClr val="tx1"/>
            </a:solidFill>
            <a:latin typeface="+mn-lt"/>
          </a:endParaRPr>
        </a:p>
      </dgm:t>
    </dgm:pt>
    <dgm:pt modelId="{BCDFF0B4-2DB2-4971-B7AD-91C6E31E8ECF}" type="parTrans" cxnId="{044F28FC-CB7B-47A3-BFC2-964DA442775D}">
      <dgm:prSet/>
      <dgm:spPr/>
      <dgm:t>
        <a:bodyPr/>
        <a:lstStyle/>
        <a:p>
          <a:endParaRPr lang="es-VE" sz="1400">
            <a:latin typeface="+mn-lt"/>
          </a:endParaRPr>
        </a:p>
      </dgm:t>
    </dgm:pt>
    <dgm:pt modelId="{817C74FD-DF32-4773-8649-712D77CCD55F}" type="sibTrans" cxnId="{044F28FC-CB7B-47A3-BFC2-964DA442775D}">
      <dgm:prSet/>
      <dgm:spPr/>
      <dgm:t>
        <a:bodyPr/>
        <a:lstStyle/>
        <a:p>
          <a:endParaRPr lang="es-VE" sz="1400">
            <a:latin typeface="+mn-lt"/>
          </a:endParaRPr>
        </a:p>
      </dgm:t>
    </dgm:pt>
    <dgm:pt modelId="{8614D2CD-61F5-4D1D-B0A6-172F6660BA68}">
      <dgm:prSet phldrT="[Texto]" custT="1"/>
      <dgm:spPr/>
      <dgm:t>
        <a:bodyPr/>
        <a:lstStyle/>
        <a:p>
          <a:pPr algn="l"/>
          <a:endParaRPr lang="es-VE" sz="1400" dirty="0">
            <a:latin typeface="+mn-lt"/>
          </a:endParaRPr>
        </a:p>
      </dgm:t>
    </dgm:pt>
    <dgm:pt modelId="{8B873845-C283-439F-88EE-E843852A4119}" type="parTrans" cxnId="{EE4654E7-8B2B-4A38-BA29-57F42B8F5954}">
      <dgm:prSet/>
      <dgm:spPr/>
      <dgm:t>
        <a:bodyPr/>
        <a:lstStyle/>
        <a:p>
          <a:endParaRPr lang="es-VE" sz="1400">
            <a:latin typeface="+mn-lt"/>
          </a:endParaRPr>
        </a:p>
      </dgm:t>
    </dgm:pt>
    <dgm:pt modelId="{AB221C05-C6C9-4FE1-921C-4C2FC28937D6}" type="sibTrans" cxnId="{EE4654E7-8B2B-4A38-BA29-57F42B8F5954}">
      <dgm:prSet/>
      <dgm:spPr/>
      <dgm:t>
        <a:bodyPr/>
        <a:lstStyle/>
        <a:p>
          <a:endParaRPr lang="es-VE" sz="1400">
            <a:latin typeface="+mn-lt"/>
          </a:endParaRPr>
        </a:p>
      </dgm:t>
    </dgm:pt>
    <dgm:pt modelId="{295FA3F3-4A55-4991-9036-82B452827D2F}">
      <dgm:prSet phldrT="[Texto]" custT="1"/>
      <dgm:spPr/>
      <dgm:t>
        <a:bodyPr/>
        <a:lstStyle/>
        <a:p>
          <a:pPr algn="l"/>
          <a:endParaRPr lang="es-VE" sz="1400" dirty="0">
            <a:latin typeface="+mn-lt"/>
          </a:endParaRPr>
        </a:p>
      </dgm:t>
    </dgm:pt>
    <dgm:pt modelId="{5D3C5ACD-1F4D-4C93-9C6C-095DFD728A48}" type="parTrans" cxnId="{7716C576-AD12-42FE-8634-C1A70BF8CFD2}">
      <dgm:prSet/>
      <dgm:spPr/>
      <dgm:t>
        <a:bodyPr/>
        <a:lstStyle/>
        <a:p>
          <a:endParaRPr lang="es-VE" sz="1400">
            <a:latin typeface="+mn-lt"/>
          </a:endParaRPr>
        </a:p>
      </dgm:t>
    </dgm:pt>
    <dgm:pt modelId="{9BC84AA6-16A7-42BA-A3C8-DE676739040F}" type="sibTrans" cxnId="{7716C576-AD12-42FE-8634-C1A70BF8CFD2}">
      <dgm:prSet/>
      <dgm:spPr/>
      <dgm:t>
        <a:bodyPr/>
        <a:lstStyle/>
        <a:p>
          <a:endParaRPr lang="es-VE" sz="1400">
            <a:latin typeface="+mn-lt"/>
          </a:endParaRPr>
        </a:p>
      </dgm:t>
    </dgm:pt>
    <dgm:pt modelId="{2F183100-79FC-404E-828B-3B88A83486ED}">
      <dgm:prSet phldrT="[Texto]" custT="1"/>
      <dgm:spPr>
        <a:gradFill rotWithShape="0">
          <a:gsLst>
            <a:gs pos="0">
              <a:srgbClr val="00436B"/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es-VE" sz="1400" b="1" dirty="0" smtClean="0">
              <a:latin typeface="+mn-lt"/>
            </a:rPr>
            <a:t>Investigación</a:t>
          </a:r>
        </a:p>
        <a:p>
          <a:r>
            <a:rPr lang="es-VE" sz="1400" b="1" dirty="0" smtClean="0">
              <a:latin typeface="+mn-lt"/>
            </a:rPr>
            <a:t>socioeconómica</a:t>
          </a:r>
          <a:endParaRPr lang="es-VE" sz="1400" b="1" dirty="0">
            <a:latin typeface="+mn-lt"/>
          </a:endParaRPr>
        </a:p>
      </dgm:t>
    </dgm:pt>
    <dgm:pt modelId="{EA06E3D6-0E5F-4330-AC78-469CE2301621}" type="sibTrans" cxnId="{DD9432BA-B9C2-43E6-89DB-1B3740563AE1}">
      <dgm:prSet/>
      <dgm:spPr/>
      <dgm:t>
        <a:bodyPr/>
        <a:lstStyle/>
        <a:p>
          <a:endParaRPr lang="es-VE" sz="1400">
            <a:latin typeface="+mn-lt"/>
          </a:endParaRPr>
        </a:p>
      </dgm:t>
    </dgm:pt>
    <dgm:pt modelId="{F23DE4D0-F62B-4C77-94E7-BD66069C9C26}" type="parTrans" cxnId="{DD9432BA-B9C2-43E6-89DB-1B3740563AE1}">
      <dgm:prSet/>
      <dgm:spPr/>
      <dgm:t>
        <a:bodyPr/>
        <a:lstStyle/>
        <a:p>
          <a:endParaRPr lang="es-VE" sz="1400">
            <a:latin typeface="+mn-lt"/>
          </a:endParaRPr>
        </a:p>
      </dgm:t>
    </dgm:pt>
    <dgm:pt modelId="{E0AD8A29-4EAA-46FF-817C-3EE686B8F868}" type="pres">
      <dgm:prSet presAssocID="{4A67421E-9D3F-41C0-B892-C01B367BE7CD}" presName="Name0" presStyleCnt="0">
        <dgm:presLayoutVars>
          <dgm:dir/>
        </dgm:presLayoutVars>
      </dgm:prSet>
      <dgm:spPr/>
      <dgm:t>
        <a:bodyPr/>
        <a:lstStyle/>
        <a:p>
          <a:endParaRPr lang="es-VE"/>
        </a:p>
      </dgm:t>
    </dgm:pt>
    <dgm:pt modelId="{265D6CBF-D345-4397-B48D-0EE2A61E9B81}" type="pres">
      <dgm:prSet presAssocID="{05E99953-06C2-48A5-AD4F-128E5A839427}" presName="composite" presStyleCnt="0"/>
      <dgm:spPr/>
    </dgm:pt>
    <dgm:pt modelId="{D0BA23CC-7D95-4315-BE94-E5913A7DA081}" type="pres">
      <dgm:prSet presAssocID="{05E99953-06C2-48A5-AD4F-128E5A839427}" presName="Accent" presStyleLbl="alignAcc1" presStyleIdx="0" presStyleCnt="3" custLinFactX="-981267" custLinFactNeighborX="-1000000" custLinFactNeighborY="6861"/>
      <dgm:spPr>
        <a:ln>
          <a:solidFill>
            <a:srgbClr val="4FBB49"/>
          </a:solidFill>
        </a:ln>
      </dgm:spPr>
      <dgm:t>
        <a:bodyPr/>
        <a:lstStyle/>
        <a:p>
          <a:endParaRPr lang="es-VE"/>
        </a:p>
      </dgm:t>
    </dgm:pt>
    <dgm:pt modelId="{CBFF76F9-A621-403A-9710-A06D812769A8}" type="pres">
      <dgm:prSet presAssocID="{05E99953-06C2-48A5-AD4F-128E5A839427}" presName="Image" presStyleLbl="node1" presStyleIdx="0" presStyleCnt="3" custScaleX="135486" custScaleY="113717" custLinFactNeighborX="-20814" custLinFactNeighborY="36373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s-VE"/>
        </a:p>
      </dgm:t>
    </dgm:pt>
    <dgm:pt modelId="{508EFB18-383A-48F7-B0DA-990AEAAD06D5}" type="pres">
      <dgm:prSet presAssocID="{05E99953-06C2-48A5-AD4F-128E5A839427}" presName="Child" presStyleLbl="revTx" presStyleIdx="0" presStyleCnt="3" custScaleX="127387" custScaleY="160448" custLinFactNeighborX="15621" custLinFactNeighborY="-24959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28726B78-0029-4ADC-AA07-28FE8883844D}" type="pres">
      <dgm:prSet presAssocID="{05E99953-06C2-48A5-AD4F-128E5A839427}" presName="Parent" presStyleLbl="alignNode1" presStyleIdx="0" presStyleCnt="3" custScaleX="130835" custScaleY="136059" custLinFactY="11724" custLinFactNeighborX="-19447" custLinFactNeighborY="100000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EA919EEF-77F7-4E52-9138-57C3A6A9F539}" type="pres">
      <dgm:prSet presAssocID="{9A288752-1C42-4BAC-9781-E245E4405338}" presName="sibTrans" presStyleCnt="0"/>
      <dgm:spPr/>
    </dgm:pt>
    <dgm:pt modelId="{2D089CB6-A746-489C-975A-DA334083A7EF}" type="pres">
      <dgm:prSet presAssocID="{2F183100-79FC-404E-828B-3B88A83486ED}" presName="composite" presStyleCnt="0"/>
      <dgm:spPr/>
    </dgm:pt>
    <dgm:pt modelId="{01D89700-4A5E-40A7-A804-2BD053CAD64F}" type="pres">
      <dgm:prSet presAssocID="{2F183100-79FC-404E-828B-3B88A83486ED}" presName="Accent" presStyleLbl="alignAcc1" presStyleIdx="1" presStyleCnt="3" custLinFactX="-600000" custLinFactNeighborX="-668050" custLinFactNeighborY="6861"/>
      <dgm:spPr>
        <a:ln>
          <a:solidFill>
            <a:srgbClr val="4FBB49"/>
          </a:solidFill>
        </a:ln>
      </dgm:spPr>
      <dgm:t>
        <a:bodyPr/>
        <a:lstStyle/>
        <a:p>
          <a:endParaRPr lang="es-VE"/>
        </a:p>
      </dgm:t>
    </dgm:pt>
    <dgm:pt modelId="{DED0E114-DA45-47B4-B54C-186B98E34679}" type="pres">
      <dgm:prSet presAssocID="{2F183100-79FC-404E-828B-3B88A83486ED}" presName="Image" presStyleLbl="node1" presStyleIdx="1" presStyleCnt="3" custFlipVert="1" custScaleX="3685" custScaleY="3051" custLinFactY="54309" custLinFactNeighborX="10253" custLinFactNeighborY="100000"/>
      <dgm:spPr>
        <a:noFill/>
        <a:ln>
          <a:noFill/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s-VE"/>
        </a:p>
      </dgm:t>
    </dgm:pt>
    <dgm:pt modelId="{104536EB-3118-4FCC-BFA2-A163D9F58E77}" type="pres">
      <dgm:prSet presAssocID="{2F183100-79FC-404E-828B-3B88A83486ED}" presName="Child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A3B45150-8799-4058-AAE5-1C0F3E17879A}" type="pres">
      <dgm:prSet presAssocID="{2F183100-79FC-404E-828B-3B88A83486ED}" presName="Parent" presStyleLbl="alignNode1" presStyleIdx="1" presStyleCnt="3" custScaleX="124522" custScaleY="136059" custLinFactY="16055" custLinFactNeighborX="-8554" custLinFactNeighborY="100000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7FAA200A-520E-4C4D-A97F-F79CCBD937F3}" type="pres">
      <dgm:prSet presAssocID="{EA06E3D6-0E5F-4330-AC78-469CE2301621}" presName="sibTrans" presStyleCnt="0"/>
      <dgm:spPr/>
    </dgm:pt>
    <dgm:pt modelId="{D9FD3D10-AEEE-4E2F-8166-02BF7F329ED9}" type="pres">
      <dgm:prSet presAssocID="{81C7631D-286C-4366-AAAA-19898CAA80CA}" presName="composite" presStyleCnt="0"/>
      <dgm:spPr/>
    </dgm:pt>
    <dgm:pt modelId="{882E9E9C-4B71-4421-A600-D85E2F6DAB85}" type="pres">
      <dgm:prSet presAssocID="{81C7631D-286C-4366-AAAA-19898CAA80CA}" presName="Accent" presStyleLbl="alignAcc1" presStyleIdx="2" presStyleCnt="3" custLinFactX="-100000" custLinFactNeighborX="-113694" custLinFactNeighborY="6861"/>
      <dgm:spPr>
        <a:ln>
          <a:solidFill>
            <a:srgbClr val="4FBB49"/>
          </a:solidFill>
        </a:ln>
      </dgm:spPr>
      <dgm:t>
        <a:bodyPr/>
        <a:lstStyle/>
        <a:p>
          <a:endParaRPr lang="es-VE"/>
        </a:p>
      </dgm:t>
    </dgm:pt>
    <dgm:pt modelId="{0540BE26-3F72-4785-8F50-5F4C65C7BD42}" type="pres">
      <dgm:prSet presAssocID="{81C7631D-286C-4366-AAAA-19898CAA80CA}" presName="Image" presStyleLbl="node1" presStyleIdx="2" presStyleCnt="3" custFlipVert="1" custFlipHor="1" custScaleX="5928" custScaleY="5723" custLinFactX="-100000" custLinFactY="70187" custLinFactNeighborX="-103494" custLinFactNeighborY="100000"/>
      <dgm:spPr>
        <a:noFill/>
        <a:ln>
          <a:noFill/>
        </a:ln>
        <a:scene3d>
          <a:camera prst="orthographicFront"/>
          <a:lightRig rig="threePt" dir="t"/>
        </a:scene3d>
        <a:sp3d>
          <a:bevelT w="165100" prst="coolSlant"/>
        </a:sp3d>
      </dgm:spPr>
    </dgm:pt>
    <dgm:pt modelId="{11BCCA22-BCFB-4F33-9F80-53E8FC64FBA8}" type="pres">
      <dgm:prSet presAssocID="{81C7631D-286C-4366-AAAA-19898CAA80CA}" presName="Child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6FA19B8C-BE04-418C-B2C4-7FE3C4C4830A}" type="pres">
      <dgm:prSet presAssocID="{81C7631D-286C-4366-AAAA-19898CAA80CA}" presName="Parent" presStyleLbl="alignNode1" presStyleIdx="2" presStyleCnt="3" custScaleX="118703" custScaleY="136059" custLinFactY="16055" custLinFactNeighborX="9368" custLinFactNeighborY="100000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</dgm:ptLst>
  <dgm:cxnLst>
    <dgm:cxn modelId="{BF706C06-CC1B-49AE-9DE6-65158C3CFD75}" type="presOf" srcId="{8614D2CD-61F5-4D1D-B0A6-172F6660BA68}" destId="{508EFB18-383A-48F7-B0DA-990AEAAD06D5}" srcOrd="0" destOrd="0" presId="urn:microsoft.com/office/officeart/2008/layout/TitlePictureLineup"/>
    <dgm:cxn modelId="{EAB12C38-46F4-4564-9C8B-1D5B01243F29}" type="presOf" srcId="{4A67421E-9D3F-41C0-B892-C01B367BE7CD}" destId="{E0AD8A29-4EAA-46FF-817C-3EE686B8F868}" srcOrd="0" destOrd="0" presId="urn:microsoft.com/office/officeart/2008/layout/TitlePictureLineup"/>
    <dgm:cxn modelId="{78D9B042-6045-4185-8B70-3D05A295227F}" srcId="{4A67421E-9D3F-41C0-B892-C01B367BE7CD}" destId="{81C7631D-286C-4366-AAAA-19898CAA80CA}" srcOrd="2" destOrd="0" parTransId="{98AB30CC-D204-4BCE-A959-D72A5C55A89C}" sibTransId="{A515D47C-A85D-4DEB-9D12-B026B92B09E3}"/>
    <dgm:cxn modelId="{FF919BEA-505E-4FE0-9633-CE1A649E7D3E}" type="presOf" srcId="{05E99953-06C2-48A5-AD4F-128E5A839427}" destId="{28726B78-0029-4ADC-AA07-28FE8883844D}" srcOrd="0" destOrd="0" presId="urn:microsoft.com/office/officeart/2008/layout/TitlePictureLineup"/>
    <dgm:cxn modelId="{41045A62-F9E5-48BD-A99E-9D27927E18A2}" type="presOf" srcId="{295FA3F3-4A55-4991-9036-82B452827D2F}" destId="{508EFB18-383A-48F7-B0DA-990AEAAD06D5}" srcOrd="0" destOrd="1" presId="urn:microsoft.com/office/officeart/2008/layout/TitlePictureLineup"/>
    <dgm:cxn modelId="{7716C576-AD12-42FE-8634-C1A70BF8CFD2}" srcId="{05E99953-06C2-48A5-AD4F-128E5A839427}" destId="{295FA3F3-4A55-4991-9036-82B452827D2F}" srcOrd="1" destOrd="0" parTransId="{5D3C5ACD-1F4D-4C93-9C6C-095DFD728A48}" sibTransId="{9BC84AA6-16A7-42BA-A3C8-DE676739040F}"/>
    <dgm:cxn modelId="{044F28FC-CB7B-47A3-BFC2-964DA442775D}" srcId="{05E99953-06C2-48A5-AD4F-128E5A839427}" destId="{6B97208E-3170-43C6-939D-04ED9CD18F9D}" srcOrd="2" destOrd="0" parTransId="{BCDFF0B4-2DB2-4971-B7AD-91C6E31E8ECF}" sibTransId="{817C74FD-DF32-4773-8649-712D77CCD55F}"/>
    <dgm:cxn modelId="{DD9432BA-B9C2-43E6-89DB-1B3740563AE1}" srcId="{4A67421E-9D3F-41C0-B892-C01B367BE7CD}" destId="{2F183100-79FC-404E-828B-3B88A83486ED}" srcOrd="1" destOrd="0" parTransId="{F23DE4D0-F62B-4C77-94E7-BD66069C9C26}" sibTransId="{EA06E3D6-0E5F-4330-AC78-469CE2301621}"/>
    <dgm:cxn modelId="{EE4654E7-8B2B-4A38-BA29-57F42B8F5954}" srcId="{05E99953-06C2-48A5-AD4F-128E5A839427}" destId="{8614D2CD-61F5-4D1D-B0A6-172F6660BA68}" srcOrd="0" destOrd="0" parTransId="{8B873845-C283-439F-88EE-E843852A4119}" sibTransId="{AB221C05-C6C9-4FE1-921C-4C2FC28937D6}"/>
    <dgm:cxn modelId="{050D4F86-0C02-47B5-9583-4B649AD41785}" type="presOf" srcId="{2F183100-79FC-404E-828B-3B88A83486ED}" destId="{A3B45150-8799-4058-AAE5-1C0F3E17879A}" srcOrd="0" destOrd="0" presId="urn:microsoft.com/office/officeart/2008/layout/TitlePictureLineup"/>
    <dgm:cxn modelId="{0D222C5D-A860-4B78-B864-26A148C1B1AF}" type="presOf" srcId="{6B97208E-3170-43C6-939D-04ED9CD18F9D}" destId="{508EFB18-383A-48F7-B0DA-990AEAAD06D5}" srcOrd="0" destOrd="2" presId="urn:microsoft.com/office/officeart/2008/layout/TitlePictureLineup"/>
    <dgm:cxn modelId="{62DE1F52-C64A-4326-9FC1-80348346CA3B}" srcId="{4A67421E-9D3F-41C0-B892-C01B367BE7CD}" destId="{05E99953-06C2-48A5-AD4F-128E5A839427}" srcOrd="0" destOrd="0" parTransId="{62805445-5E2C-4C58-A702-DBA30629F0FF}" sibTransId="{9A288752-1C42-4BAC-9781-E245E4405338}"/>
    <dgm:cxn modelId="{4D388081-B35A-4825-A843-A95C16C0B3D2}" type="presOf" srcId="{81C7631D-286C-4366-AAAA-19898CAA80CA}" destId="{6FA19B8C-BE04-418C-B2C4-7FE3C4C4830A}" srcOrd="0" destOrd="0" presId="urn:microsoft.com/office/officeart/2008/layout/TitlePictureLineup"/>
    <dgm:cxn modelId="{B3717AD6-41F0-42E7-883E-E85D2D874656}" type="presParOf" srcId="{E0AD8A29-4EAA-46FF-817C-3EE686B8F868}" destId="{265D6CBF-D345-4397-B48D-0EE2A61E9B81}" srcOrd="0" destOrd="0" presId="urn:microsoft.com/office/officeart/2008/layout/TitlePictureLineup"/>
    <dgm:cxn modelId="{F58BE887-3CA7-4CF6-AB69-65073D3F14BF}" type="presParOf" srcId="{265D6CBF-D345-4397-B48D-0EE2A61E9B81}" destId="{D0BA23CC-7D95-4315-BE94-E5913A7DA081}" srcOrd="0" destOrd="0" presId="urn:microsoft.com/office/officeart/2008/layout/TitlePictureLineup"/>
    <dgm:cxn modelId="{ED97FBCC-578E-4A23-B3F0-9B76F197E804}" type="presParOf" srcId="{265D6CBF-D345-4397-B48D-0EE2A61E9B81}" destId="{CBFF76F9-A621-403A-9710-A06D812769A8}" srcOrd="1" destOrd="0" presId="urn:microsoft.com/office/officeart/2008/layout/TitlePictureLineup"/>
    <dgm:cxn modelId="{E491852B-127B-413E-946B-FB7677A3B503}" type="presParOf" srcId="{265D6CBF-D345-4397-B48D-0EE2A61E9B81}" destId="{508EFB18-383A-48F7-B0DA-990AEAAD06D5}" srcOrd="2" destOrd="0" presId="urn:microsoft.com/office/officeart/2008/layout/TitlePictureLineup"/>
    <dgm:cxn modelId="{3A4A3F28-C5FE-495F-A972-F6635BF63ED2}" type="presParOf" srcId="{265D6CBF-D345-4397-B48D-0EE2A61E9B81}" destId="{28726B78-0029-4ADC-AA07-28FE8883844D}" srcOrd="3" destOrd="0" presId="urn:microsoft.com/office/officeart/2008/layout/TitlePictureLineup"/>
    <dgm:cxn modelId="{79C777B6-2409-40FF-8060-CB30890F139A}" type="presParOf" srcId="{E0AD8A29-4EAA-46FF-817C-3EE686B8F868}" destId="{EA919EEF-77F7-4E52-9138-57C3A6A9F539}" srcOrd="1" destOrd="0" presId="urn:microsoft.com/office/officeart/2008/layout/TitlePictureLineup"/>
    <dgm:cxn modelId="{C1540819-A1BA-43DE-AE06-2C468FB34386}" type="presParOf" srcId="{E0AD8A29-4EAA-46FF-817C-3EE686B8F868}" destId="{2D089CB6-A746-489C-975A-DA334083A7EF}" srcOrd="2" destOrd="0" presId="urn:microsoft.com/office/officeart/2008/layout/TitlePictureLineup"/>
    <dgm:cxn modelId="{54B6C069-CA50-4EB5-8D68-3DD30D509F7F}" type="presParOf" srcId="{2D089CB6-A746-489C-975A-DA334083A7EF}" destId="{01D89700-4A5E-40A7-A804-2BD053CAD64F}" srcOrd="0" destOrd="0" presId="urn:microsoft.com/office/officeart/2008/layout/TitlePictureLineup"/>
    <dgm:cxn modelId="{274E77A4-E76A-474D-8068-1BACF98E013A}" type="presParOf" srcId="{2D089CB6-A746-489C-975A-DA334083A7EF}" destId="{DED0E114-DA45-47B4-B54C-186B98E34679}" srcOrd="1" destOrd="0" presId="urn:microsoft.com/office/officeart/2008/layout/TitlePictureLineup"/>
    <dgm:cxn modelId="{1B005AC1-9355-4EDB-B64F-9E0FB2EF306F}" type="presParOf" srcId="{2D089CB6-A746-489C-975A-DA334083A7EF}" destId="{104536EB-3118-4FCC-BFA2-A163D9F58E77}" srcOrd="2" destOrd="0" presId="urn:microsoft.com/office/officeart/2008/layout/TitlePictureLineup"/>
    <dgm:cxn modelId="{CFB6EBD3-353F-497D-A042-87F494710683}" type="presParOf" srcId="{2D089CB6-A746-489C-975A-DA334083A7EF}" destId="{A3B45150-8799-4058-AAE5-1C0F3E17879A}" srcOrd="3" destOrd="0" presId="urn:microsoft.com/office/officeart/2008/layout/TitlePictureLineup"/>
    <dgm:cxn modelId="{D4FDCD32-E446-4B11-B9A2-D57EDF1A015C}" type="presParOf" srcId="{E0AD8A29-4EAA-46FF-817C-3EE686B8F868}" destId="{7FAA200A-520E-4C4D-A97F-F79CCBD937F3}" srcOrd="3" destOrd="0" presId="urn:microsoft.com/office/officeart/2008/layout/TitlePictureLineup"/>
    <dgm:cxn modelId="{85421651-0611-46ED-B90A-60004039E707}" type="presParOf" srcId="{E0AD8A29-4EAA-46FF-817C-3EE686B8F868}" destId="{D9FD3D10-AEEE-4E2F-8166-02BF7F329ED9}" srcOrd="4" destOrd="0" presId="urn:microsoft.com/office/officeart/2008/layout/TitlePictureLineup"/>
    <dgm:cxn modelId="{BEA05215-9A2A-4569-819B-185B64F9A681}" type="presParOf" srcId="{D9FD3D10-AEEE-4E2F-8166-02BF7F329ED9}" destId="{882E9E9C-4B71-4421-A600-D85E2F6DAB85}" srcOrd="0" destOrd="0" presId="urn:microsoft.com/office/officeart/2008/layout/TitlePictureLineup"/>
    <dgm:cxn modelId="{2B766539-6815-494E-9477-69560E3452E1}" type="presParOf" srcId="{D9FD3D10-AEEE-4E2F-8166-02BF7F329ED9}" destId="{0540BE26-3F72-4785-8F50-5F4C65C7BD42}" srcOrd="1" destOrd="0" presId="urn:microsoft.com/office/officeart/2008/layout/TitlePictureLineup"/>
    <dgm:cxn modelId="{D31F495A-A4DA-409A-9E81-F0DA407F9E38}" type="presParOf" srcId="{D9FD3D10-AEEE-4E2F-8166-02BF7F329ED9}" destId="{11BCCA22-BCFB-4F33-9F80-53E8FC64FBA8}" srcOrd="2" destOrd="0" presId="urn:microsoft.com/office/officeart/2008/layout/TitlePictureLineup"/>
    <dgm:cxn modelId="{4D8CE1E9-2C74-4AA5-8C42-E4FE4DA2D7CD}" type="presParOf" srcId="{D9FD3D10-AEEE-4E2F-8166-02BF7F329ED9}" destId="{6FA19B8C-BE04-418C-B2C4-7FE3C4C4830A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67421E-9D3F-41C0-B892-C01B367BE7CD}" type="doc">
      <dgm:prSet loTypeId="urn:microsoft.com/office/officeart/2008/layout/TitlePictureLineup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VE"/>
        </a:p>
      </dgm:t>
    </dgm:pt>
    <dgm:pt modelId="{05E99953-06C2-48A5-AD4F-128E5A839427}">
      <dgm:prSet phldrT="[Texto]" custT="1"/>
      <dgm:spPr>
        <a:gradFill rotWithShape="0">
          <a:gsLst>
            <a:gs pos="0">
              <a:srgbClr val="005688"/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s-VE" sz="1350" b="1" dirty="0" smtClean="0">
              <a:latin typeface="+mn-lt"/>
            </a:rPr>
            <a:t>Desarrollo Social</a:t>
          </a:r>
          <a:endParaRPr lang="es-VE" sz="1350" b="1" dirty="0">
            <a:latin typeface="+mn-lt"/>
          </a:endParaRPr>
        </a:p>
      </dgm:t>
    </dgm:pt>
    <dgm:pt modelId="{62805445-5E2C-4C58-A702-DBA30629F0FF}" type="parTrans" cxnId="{62DE1F52-C64A-4326-9FC1-80348346CA3B}">
      <dgm:prSet/>
      <dgm:spPr/>
      <dgm:t>
        <a:bodyPr/>
        <a:lstStyle/>
        <a:p>
          <a:endParaRPr lang="es-VE"/>
        </a:p>
      </dgm:t>
    </dgm:pt>
    <dgm:pt modelId="{9A288752-1C42-4BAC-9781-E245E4405338}" type="sibTrans" cxnId="{62DE1F52-C64A-4326-9FC1-80348346CA3B}">
      <dgm:prSet/>
      <dgm:spPr/>
      <dgm:t>
        <a:bodyPr/>
        <a:lstStyle/>
        <a:p>
          <a:endParaRPr lang="es-VE"/>
        </a:p>
      </dgm:t>
    </dgm:pt>
    <dgm:pt modelId="{81C7631D-286C-4366-AAAA-19898CAA80CA}">
      <dgm:prSet phldrT="[Texto]" custT="1"/>
      <dgm:spPr>
        <a:gradFill rotWithShape="0">
          <a:gsLst>
            <a:gs pos="0">
              <a:srgbClr val="005688"/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es-VE" sz="1300" b="1" dirty="0" smtClean="0">
              <a:latin typeface="+mn-lt"/>
            </a:rPr>
            <a:t>Competitividad y Transformación Productiva</a:t>
          </a:r>
          <a:endParaRPr lang="es-VE" sz="1300" b="1" dirty="0">
            <a:latin typeface="+mn-lt"/>
          </a:endParaRPr>
        </a:p>
      </dgm:t>
    </dgm:pt>
    <dgm:pt modelId="{98AB30CC-D204-4BCE-A959-D72A5C55A89C}" type="parTrans" cxnId="{78D9B042-6045-4185-8B70-3D05A295227F}">
      <dgm:prSet/>
      <dgm:spPr/>
      <dgm:t>
        <a:bodyPr/>
        <a:lstStyle/>
        <a:p>
          <a:endParaRPr lang="es-VE"/>
        </a:p>
      </dgm:t>
    </dgm:pt>
    <dgm:pt modelId="{A515D47C-A85D-4DEB-9D12-B026B92B09E3}" type="sibTrans" cxnId="{78D9B042-6045-4185-8B70-3D05A295227F}">
      <dgm:prSet/>
      <dgm:spPr/>
      <dgm:t>
        <a:bodyPr/>
        <a:lstStyle/>
        <a:p>
          <a:endParaRPr lang="es-VE"/>
        </a:p>
      </dgm:t>
    </dgm:pt>
    <dgm:pt modelId="{6B97208E-3170-43C6-939D-04ED9CD18F9D}">
      <dgm:prSet custT="1"/>
      <dgm:spPr/>
      <dgm:t>
        <a:bodyPr/>
        <a:lstStyle/>
        <a:p>
          <a:pPr algn="l"/>
          <a:endParaRPr lang="es-VE" sz="1000" dirty="0" err="1" smtClean="0">
            <a:solidFill>
              <a:schemeClr val="tx1"/>
            </a:solidFill>
            <a:latin typeface="Century Gothic" pitchFamily="34" charset="0"/>
          </a:endParaRPr>
        </a:p>
      </dgm:t>
    </dgm:pt>
    <dgm:pt modelId="{BCDFF0B4-2DB2-4971-B7AD-91C6E31E8ECF}" type="parTrans" cxnId="{044F28FC-CB7B-47A3-BFC2-964DA442775D}">
      <dgm:prSet/>
      <dgm:spPr/>
      <dgm:t>
        <a:bodyPr/>
        <a:lstStyle/>
        <a:p>
          <a:endParaRPr lang="es-VE"/>
        </a:p>
      </dgm:t>
    </dgm:pt>
    <dgm:pt modelId="{817C74FD-DF32-4773-8649-712D77CCD55F}" type="sibTrans" cxnId="{044F28FC-CB7B-47A3-BFC2-964DA442775D}">
      <dgm:prSet/>
      <dgm:spPr/>
      <dgm:t>
        <a:bodyPr/>
        <a:lstStyle/>
        <a:p>
          <a:endParaRPr lang="es-VE"/>
        </a:p>
      </dgm:t>
    </dgm:pt>
    <dgm:pt modelId="{8614D2CD-61F5-4D1D-B0A6-172F6660BA68}">
      <dgm:prSet phldrT="[Texto]" custT="1"/>
      <dgm:spPr/>
      <dgm:t>
        <a:bodyPr/>
        <a:lstStyle/>
        <a:p>
          <a:pPr algn="l"/>
          <a:endParaRPr lang="es-VE" sz="1000" dirty="0"/>
        </a:p>
      </dgm:t>
    </dgm:pt>
    <dgm:pt modelId="{8B873845-C283-439F-88EE-E843852A4119}" type="parTrans" cxnId="{EE4654E7-8B2B-4A38-BA29-57F42B8F5954}">
      <dgm:prSet/>
      <dgm:spPr/>
      <dgm:t>
        <a:bodyPr/>
        <a:lstStyle/>
        <a:p>
          <a:endParaRPr lang="es-VE"/>
        </a:p>
      </dgm:t>
    </dgm:pt>
    <dgm:pt modelId="{AB221C05-C6C9-4FE1-921C-4C2FC28937D6}" type="sibTrans" cxnId="{EE4654E7-8B2B-4A38-BA29-57F42B8F5954}">
      <dgm:prSet/>
      <dgm:spPr/>
      <dgm:t>
        <a:bodyPr/>
        <a:lstStyle/>
        <a:p>
          <a:endParaRPr lang="es-VE"/>
        </a:p>
      </dgm:t>
    </dgm:pt>
    <dgm:pt modelId="{295FA3F3-4A55-4991-9036-82B452827D2F}">
      <dgm:prSet phldrT="[Texto]" custT="1"/>
      <dgm:spPr/>
      <dgm:t>
        <a:bodyPr/>
        <a:lstStyle/>
        <a:p>
          <a:pPr algn="l"/>
          <a:endParaRPr lang="es-VE" sz="1000" dirty="0"/>
        </a:p>
      </dgm:t>
    </dgm:pt>
    <dgm:pt modelId="{5D3C5ACD-1F4D-4C93-9C6C-095DFD728A48}" type="parTrans" cxnId="{7716C576-AD12-42FE-8634-C1A70BF8CFD2}">
      <dgm:prSet/>
      <dgm:spPr/>
      <dgm:t>
        <a:bodyPr/>
        <a:lstStyle/>
        <a:p>
          <a:endParaRPr lang="es-VE"/>
        </a:p>
      </dgm:t>
    </dgm:pt>
    <dgm:pt modelId="{9BC84AA6-16A7-42BA-A3C8-DE676739040F}" type="sibTrans" cxnId="{7716C576-AD12-42FE-8634-C1A70BF8CFD2}">
      <dgm:prSet/>
      <dgm:spPr/>
      <dgm:t>
        <a:bodyPr/>
        <a:lstStyle/>
        <a:p>
          <a:endParaRPr lang="es-VE"/>
        </a:p>
      </dgm:t>
    </dgm:pt>
    <dgm:pt modelId="{2F183100-79FC-404E-828B-3B88A83486ED}">
      <dgm:prSet phldrT="[Texto]" custT="1"/>
      <dgm:spPr>
        <a:gradFill rotWithShape="0">
          <a:gsLst>
            <a:gs pos="0">
              <a:srgbClr val="005688"/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es-VE" sz="1350" b="1" dirty="0" smtClean="0">
              <a:latin typeface="+mn-lt"/>
            </a:rPr>
            <a:t>Iniciativa Innovación Social</a:t>
          </a:r>
          <a:endParaRPr lang="es-VE" sz="1350" b="1" dirty="0">
            <a:latin typeface="+mn-lt"/>
          </a:endParaRPr>
        </a:p>
      </dgm:t>
    </dgm:pt>
    <dgm:pt modelId="{EA06E3D6-0E5F-4330-AC78-469CE2301621}" type="sibTrans" cxnId="{DD9432BA-B9C2-43E6-89DB-1B3740563AE1}">
      <dgm:prSet/>
      <dgm:spPr/>
      <dgm:t>
        <a:bodyPr/>
        <a:lstStyle/>
        <a:p>
          <a:endParaRPr lang="es-VE"/>
        </a:p>
      </dgm:t>
    </dgm:pt>
    <dgm:pt modelId="{F23DE4D0-F62B-4C77-94E7-BD66069C9C26}" type="parTrans" cxnId="{DD9432BA-B9C2-43E6-89DB-1B3740563AE1}">
      <dgm:prSet/>
      <dgm:spPr/>
      <dgm:t>
        <a:bodyPr/>
        <a:lstStyle/>
        <a:p>
          <a:endParaRPr lang="es-VE"/>
        </a:p>
      </dgm:t>
    </dgm:pt>
    <dgm:pt modelId="{E0AD8A29-4EAA-46FF-817C-3EE686B8F868}" type="pres">
      <dgm:prSet presAssocID="{4A67421E-9D3F-41C0-B892-C01B367BE7CD}" presName="Name0" presStyleCnt="0">
        <dgm:presLayoutVars>
          <dgm:dir/>
        </dgm:presLayoutVars>
      </dgm:prSet>
      <dgm:spPr/>
      <dgm:t>
        <a:bodyPr/>
        <a:lstStyle/>
        <a:p>
          <a:endParaRPr lang="es-VE"/>
        </a:p>
      </dgm:t>
    </dgm:pt>
    <dgm:pt modelId="{265D6CBF-D345-4397-B48D-0EE2A61E9B81}" type="pres">
      <dgm:prSet presAssocID="{05E99953-06C2-48A5-AD4F-128E5A839427}" presName="composite" presStyleCnt="0"/>
      <dgm:spPr/>
    </dgm:pt>
    <dgm:pt modelId="{D0BA23CC-7D95-4315-BE94-E5913A7DA081}" type="pres">
      <dgm:prSet presAssocID="{05E99953-06C2-48A5-AD4F-128E5A839427}" presName="Accent" presStyleLbl="alignAcc1" presStyleIdx="0" presStyleCnt="3" custLinFactX="-900000" custLinFactNeighborX="-948442" custLinFactNeighborY="16550"/>
      <dgm:spPr>
        <a:ln>
          <a:solidFill>
            <a:srgbClr val="4FBB49"/>
          </a:solidFill>
        </a:ln>
      </dgm:spPr>
      <dgm:t>
        <a:bodyPr/>
        <a:lstStyle/>
        <a:p>
          <a:endParaRPr lang="es-VE"/>
        </a:p>
      </dgm:t>
    </dgm:pt>
    <dgm:pt modelId="{CBFF76F9-A621-403A-9710-A06D812769A8}" type="pres">
      <dgm:prSet presAssocID="{05E99953-06C2-48A5-AD4F-128E5A839427}" presName="Image" presStyleLbl="node1" presStyleIdx="0" presStyleCnt="3" custScaleX="103099" custScaleY="46322" custLinFactNeighborX="-24440" custLinFactNeighborY="3155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s-VE"/>
        </a:p>
      </dgm:t>
    </dgm:pt>
    <dgm:pt modelId="{508EFB18-383A-48F7-B0DA-990AEAAD06D5}" type="pres">
      <dgm:prSet presAssocID="{05E99953-06C2-48A5-AD4F-128E5A839427}" presName="Child" presStyleLbl="revTx" presStyleIdx="0" presStyleCnt="3" custScaleX="127387" custScaleY="160448" custLinFactNeighborX="15621" custLinFactNeighborY="-24959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28726B78-0029-4ADC-AA07-28FE8883844D}" type="pres">
      <dgm:prSet presAssocID="{05E99953-06C2-48A5-AD4F-128E5A839427}" presName="Parent" presStyleLbl="alignNode1" presStyleIdx="0" presStyleCnt="3" custScaleX="107315" custScaleY="115099" custLinFactY="11724" custLinFactNeighborX="-19447" custLinFactNeighborY="100000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EA919EEF-77F7-4E52-9138-57C3A6A9F539}" type="pres">
      <dgm:prSet presAssocID="{9A288752-1C42-4BAC-9781-E245E4405338}" presName="sibTrans" presStyleCnt="0"/>
      <dgm:spPr/>
    </dgm:pt>
    <dgm:pt modelId="{2D089CB6-A746-489C-975A-DA334083A7EF}" type="pres">
      <dgm:prSet presAssocID="{2F183100-79FC-404E-828B-3B88A83486ED}" presName="composite" presStyleCnt="0"/>
      <dgm:spPr/>
    </dgm:pt>
    <dgm:pt modelId="{01D89700-4A5E-40A7-A804-2BD053CAD64F}" type="pres">
      <dgm:prSet presAssocID="{2F183100-79FC-404E-828B-3B88A83486ED}" presName="Accent" presStyleLbl="alignAcc1" presStyleIdx="1" presStyleCnt="3" custLinFactX="-500000" custLinFactNeighborX="-587503" custLinFactNeighborY="6861"/>
      <dgm:spPr>
        <a:ln>
          <a:solidFill>
            <a:srgbClr val="4FBB49"/>
          </a:solidFill>
        </a:ln>
      </dgm:spPr>
      <dgm:t>
        <a:bodyPr/>
        <a:lstStyle/>
        <a:p>
          <a:endParaRPr lang="es-VE"/>
        </a:p>
      </dgm:t>
    </dgm:pt>
    <dgm:pt modelId="{DED0E114-DA45-47B4-B54C-186B98E34679}" type="pres">
      <dgm:prSet presAssocID="{2F183100-79FC-404E-828B-3B88A83486ED}" presName="Image" presStyleLbl="node1" presStyleIdx="1" presStyleCnt="3" custFlipVert="1" custScaleX="3685" custScaleY="3051" custLinFactY="54309" custLinFactNeighborX="10253" custLinFactNeighborY="100000"/>
      <dgm:spPr>
        <a:noFill/>
        <a:ln>
          <a:noFill/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s-VE"/>
        </a:p>
      </dgm:t>
    </dgm:pt>
    <dgm:pt modelId="{104536EB-3118-4FCC-BFA2-A163D9F58E77}" type="pres">
      <dgm:prSet presAssocID="{2F183100-79FC-404E-828B-3B88A83486ED}" presName="Child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A3B45150-8799-4058-AAE5-1C0F3E17879A}" type="pres">
      <dgm:prSet presAssocID="{2F183100-79FC-404E-828B-3B88A83486ED}" presName="Parent" presStyleLbl="alignNode1" presStyleIdx="1" presStyleCnt="3" custScaleX="103248" custScaleY="141286" custLinFactY="16055" custLinFactNeighborX="-8554" custLinFactNeighborY="100000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7FAA200A-520E-4C4D-A97F-F79CCBD937F3}" type="pres">
      <dgm:prSet presAssocID="{EA06E3D6-0E5F-4330-AC78-469CE2301621}" presName="sibTrans" presStyleCnt="0"/>
      <dgm:spPr/>
    </dgm:pt>
    <dgm:pt modelId="{D9FD3D10-AEEE-4E2F-8166-02BF7F329ED9}" type="pres">
      <dgm:prSet presAssocID="{81C7631D-286C-4366-AAAA-19898CAA80CA}" presName="composite" presStyleCnt="0"/>
      <dgm:spPr/>
    </dgm:pt>
    <dgm:pt modelId="{882E9E9C-4B71-4421-A600-D85E2F6DAB85}" type="pres">
      <dgm:prSet presAssocID="{81C7631D-286C-4366-AAAA-19898CAA80CA}" presName="Accent" presStyleLbl="alignAcc1" presStyleIdx="2" presStyleCnt="3" custLinFactX="-87236" custLinFactNeighborX="-100000" custLinFactNeighborY="6278"/>
      <dgm:spPr>
        <a:ln>
          <a:solidFill>
            <a:srgbClr val="4FBB49"/>
          </a:solidFill>
        </a:ln>
      </dgm:spPr>
      <dgm:t>
        <a:bodyPr/>
        <a:lstStyle/>
        <a:p>
          <a:endParaRPr lang="es-VE"/>
        </a:p>
      </dgm:t>
    </dgm:pt>
    <dgm:pt modelId="{0540BE26-3F72-4785-8F50-5F4C65C7BD42}" type="pres">
      <dgm:prSet presAssocID="{81C7631D-286C-4366-AAAA-19898CAA80CA}" presName="Image" presStyleLbl="node1" presStyleIdx="2" presStyleCnt="3" custFlipVert="1" custFlipHor="1" custScaleX="5928" custScaleY="5723" custLinFactX="-100000" custLinFactY="70187" custLinFactNeighborX="-103494" custLinFactNeighborY="100000"/>
      <dgm:spPr>
        <a:noFill/>
        <a:ln>
          <a:noFill/>
        </a:ln>
        <a:scene3d>
          <a:camera prst="orthographicFront"/>
          <a:lightRig rig="threePt" dir="t"/>
        </a:scene3d>
        <a:sp3d>
          <a:bevelT w="165100" prst="coolSlant"/>
        </a:sp3d>
      </dgm:spPr>
    </dgm:pt>
    <dgm:pt modelId="{11BCCA22-BCFB-4F33-9F80-53E8FC64FBA8}" type="pres">
      <dgm:prSet presAssocID="{81C7631D-286C-4366-AAAA-19898CAA80CA}" presName="Child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6FA19B8C-BE04-418C-B2C4-7FE3C4C4830A}" type="pres">
      <dgm:prSet presAssocID="{81C7631D-286C-4366-AAAA-19898CAA80CA}" presName="Parent" presStyleLbl="alignNode1" presStyleIdx="2" presStyleCnt="3" custScaleX="118703" custScaleY="136059" custLinFactY="16055" custLinFactNeighborX="9368" custLinFactNeighborY="100000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</dgm:ptLst>
  <dgm:cxnLst>
    <dgm:cxn modelId="{6F8A6F81-8E7A-4F06-9CEE-23816BBF8F47}" type="presOf" srcId="{4A67421E-9D3F-41C0-B892-C01B367BE7CD}" destId="{E0AD8A29-4EAA-46FF-817C-3EE686B8F868}" srcOrd="0" destOrd="0" presId="urn:microsoft.com/office/officeart/2008/layout/TitlePictureLineup"/>
    <dgm:cxn modelId="{462A5027-C03B-46DD-B322-21CC21CDBB5C}" type="presOf" srcId="{8614D2CD-61F5-4D1D-B0A6-172F6660BA68}" destId="{508EFB18-383A-48F7-B0DA-990AEAAD06D5}" srcOrd="0" destOrd="0" presId="urn:microsoft.com/office/officeart/2008/layout/TitlePictureLineup"/>
    <dgm:cxn modelId="{EC28624E-31BD-49A9-B7B1-653182CFB950}" type="presOf" srcId="{81C7631D-286C-4366-AAAA-19898CAA80CA}" destId="{6FA19B8C-BE04-418C-B2C4-7FE3C4C4830A}" srcOrd="0" destOrd="0" presId="urn:microsoft.com/office/officeart/2008/layout/TitlePictureLineup"/>
    <dgm:cxn modelId="{78D9B042-6045-4185-8B70-3D05A295227F}" srcId="{4A67421E-9D3F-41C0-B892-C01B367BE7CD}" destId="{81C7631D-286C-4366-AAAA-19898CAA80CA}" srcOrd="2" destOrd="0" parTransId="{98AB30CC-D204-4BCE-A959-D72A5C55A89C}" sibTransId="{A515D47C-A85D-4DEB-9D12-B026B92B09E3}"/>
    <dgm:cxn modelId="{B5FEC264-44C7-4533-80AF-8EE149241D0F}" type="presOf" srcId="{05E99953-06C2-48A5-AD4F-128E5A839427}" destId="{28726B78-0029-4ADC-AA07-28FE8883844D}" srcOrd="0" destOrd="0" presId="urn:microsoft.com/office/officeart/2008/layout/TitlePictureLineup"/>
    <dgm:cxn modelId="{7716C576-AD12-42FE-8634-C1A70BF8CFD2}" srcId="{05E99953-06C2-48A5-AD4F-128E5A839427}" destId="{295FA3F3-4A55-4991-9036-82B452827D2F}" srcOrd="1" destOrd="0" parTransId="{5D3C5ACD-1F4D-4C93-9C6C-095DFD728A48}" sibTransId="{9BC84AA6-16A7-42BA-A3C8-DE676739040F}"/>
    <dgm:cxn modelId="{41EE0E08-7C8F-4033-B12D-E74D63C8C7F8}" type="presOf" srcId="{6B97208E-3170-43C6-939D-04ED9CD18F9D}" destId="{508EFB18-383A-48F7-B0DA-990AEAAD06D5}" srcOrd="0" destOrd="2" presId="urn:microsoft.com/office/officeart/2008/layout/TitlePictureLineup"/>
    <dgm:cxn modelId="{044F28FC-CB7B-47A3-BFC2-964DA442775D}" srcId="{05E99953-06C2-48A5-AD4F-128E5A839427}" destId="{6B97208E-3170-43C6-939D-04ED9CD18F9D}" srcOrd="2" destOrd="0" parTransId="{BCDFF0B4-2DB2-4971-B7AD-91C6E31E8ECF}" sibTransId="{817C74FD-DF32-4773-8649-712D77CCD55F}"/>
    <dgm:cxn modelId="{DD9432BA-B9C2-43E6-89DB-1B3740563AE1}" srcId="{4A67421E-9D3F-41C0-B892-C01B367BE7CD}" destId="{2F183100-79FC-404E-828B-3B88A83486ED}" srcOrd="1" destOrd="0" parTransId="{F23DE4D0-F62B-4C77-94E7-BD66069C9C26}" sibTransId="{EA06E3D6-0E5F-4330-AC78-469CE2301621}"/>
    <dgm:cxn modelId="{EE4654E7-8B2B-4A38-BA29-57F42B8F5954}" srcId="{05E99953-06C2-48A5-AD4F-128E5A839427}" destId="{8614D2CD-61F5-4D1D-B0A6-172F6660BA68}" srcOrd="0" destOrd="0" parTransId="{8B873845-C283-439F-88EE-E843852A4119}" sibTransId="{AB221C05-C6C9-4FE1-921C-4C2FC28937D6}"/>
    <dgm:cxn modelId="{4F5D2EFF-2D22-458F-A294-9AF0BE184CEC}" type="presOf" srcId="{295FA3F3-4A55-4991-9036-82B452827D2F}" destId="{508EFB18-383A-48F7-B0DA-990AEAAD06D5}" srcOrd="0" destOrd="1" presId="urn:microsoft.com/office/officeart/2008/layout/TitlePictureLineup"/>
    <dgm:cxn modelId="{098FDD11-9889-4CD7-8A8C-C8D9798D8E7A}" type="presOf" srcId="{2F183100-79FC-404E-828B-3B88A83486ED}" destId="{A3B45150-8799-4058-AAE5-1C0F3E17879A}" srcOrd="0" destOrd="0" presId="urn:microsoft.com/office/officeart/2008/layout/TitlePictureLineup"/>
    <dgm:cxn modelId="{62DE1F52-C64A-4326-9FC1-80348346CA3B}" srcId="{4A67421E-9D3F-41C0-B892-C01B367BE7CD}" destId="{05E99953-06C2-48A5-AD4F-128E5A839427}" srcOrd="0" destOrd="0" parTransId="{62805445-5E2C-4C58-A702-DBA30629F0FF}" sibTransId="{9A288752-1C42-4BAC-9781-E245E4405338}"/>
    <dgm:cxn modelId="{2D529F59-2F0E-4B7C-BFA1-4B51F40A96A7}" type="presParOf" srcId="{E0AD8A29-4EAA-46FF-817C-3EE686B8F868}" destId="{265D6CBF-D345-4397-B48D-0EE2A61E9B81}" srcOrd="0" destOrd="0" presId="urn:microsoft.com/office/officeart/2008/layout/TitlePictureLineup"/>
    <dgm:cxn modelId="{3CE5E750-1230-440D-B10E-7369C6BEC2AE}" type="presParOf" srcId="{265D6CBF-D345-4397-B48D-0EE2A61E9B81}" destId="{D0BA23CC-7D95-4315-BE94-E5913A7DA081}" srcOrd="0" destOrd="0" presId="urn:microsoft.com/office/officeart/2008/layout/TitlePictureLineup"/>
    <dgm:cxn modelId="{3E2DD719-7816-4053-8928-E8714C219FE6}" type="presParOf" srcId="{265D6CBF-D345-4397-B48D-0EE2A61E9B81}" destId="{CBFF76F9-A621-403A-9710-A06D812769A8}" srcOrd="1" destOrd="0" presId="urn:microsoft.com/office/officeart/2008/layout/TitlePictureLineup"/>
    <dgm:cxn modelId="{6082E0A7-0D04-40D2-9E40-6A4DC323F373}" type="presParOf" srcId="{265D6CBF-D345-4397-B48D-0EE2A61E9B81}" destId="{508EFB18-383A-48F7-B0DA-990AEAAD06D5}" srcOrd="2" destOrd="0" presId="urn:microsoft.com/office/officeart/2008/layout/TitlePictureLineup"/>
    <dgm:cxn modelId="{5DC351A3-D9CD-4327-881F-CAB022CA956B}" type="presParOf" srcId="{265D6CBF-D345-4397-B48D-0EE2A61E9B81}" destId="{28726B78-0029-4ADC-AA07-28FE8883844D}" srcOrd="3" destOrd="0" presId="urn:microsoft.com/office/officeart/2008/layout/TitlePictureLineup"/>
    <dgm:cxn modelId="{B1EF707E-ACF8-4E7C-8550-68415F0218E4}" type="presParOf" srcId="{E0AD8A29-4EAA-46FF-817C-3EE686B8F868}" destId="{EA919EEF-77F7-4E52-9138-57C3A6A9F539}" srcOrd="1" destOrd="0" presId="urn:microsoft.com/office/officeart/2008/layout/TitlePictureLineup"/>
    <dgm:cxn modelId="{362BA008-7373-4F6C-B7EA-658B4B5EE0CB}" type="presParOf" srcId="{E0AD8A29-4EAA-46FF-817C-3EE686B8F868}" destId="{2D089CB6-A746-489C-975A-DA334083A7EF}" srcOrd="2" destOrd="0" presId="urn:microsoft.com/office/officeart/2008/layout/TitlePictureLineup"/>
    <dgm:cxn modelId="{BC1354D1-2C24-4432-8910-1D3199425552}" type="presParOf" srcId="{2D089CB6-A746-489C-975A-DA334083A7EF}" destId="{01D89700-4A5E-40A7-A804-2BD053CAD64F}" srcOrd="0" destOrd="0" presId="urn:microsoft.com/office/officeart/2008/layout/TitlePictureLineup"/>
    <dgm:cxn modelId="{A937FAB7-52E5-4CC3-9869-995901E58028}" type="presParOf" srcId="{2D089CB6-A746-489C-975A-DA334083A7EF}" destId="{DED0E114-DA45-47B4-B54C-186B98E34679}" srcOrd="1" destOrd="0" presId="urn:microsoft.com/office/officeart/2008/layout/TitlePictureLineup"/>
    <dgm:cxn modelId="{811804B3-ED27-453A-9D54-5E3492F6C964}" type="presParOf" srcId="{2D089CB6-A746-489C-975A-DA334083A7EF}" destId="{104536EB-3118-4FCC-BFA2-A163D9F58E77}" srcOrd="2" destOrd="0" presId="urn:microsoft.com/office/officeart/2008/layout/TitlePictureLineup"/>
    <dgm:cxn modelId="{159E3DF3-9857-4A7A-A92D-05496AD9AB8D}" type="presParOf" srcId="{2D089CB6-A746-489C-975A-DA334083A7EF}" destId="{A3B45150-8799-4058-AAE5-1C0F3E17879A}" srcOrd="3" destOrd="0" presId="urn:microsoft.com/office/officeart/2008/layout/TitlePictureLineup"/>
    <dgm:cxn modelId="{374C171B-ADE7-4759-9F0D-E7094C92C491}" type="presParOf" srcId="{E0AD8A29-4EAA-46FF-817C-3EE686B8F868}" destId="{7FAA200A-520E-4C4D-A97F-F79CCBD937F3}" srcOrd="3" destOrd="0" presId="urn:microsoft.com/office/officeart/2008/layout/TitlePictureLineup"/>
    <dgm:cxn modelId="{97A3FDD4-889C-41A1-98B6-288CF52B0E1D}" type="presParOf" srcId="{E0AD8A29-4EAA-46FF-817C-3EE686B8F868}" destId="{D9FD3D10-AEEE-4E2F-8166-02BF7F329ED9}" srcOrd="4" destOrd="0" presId="urn:microsoft.com/office/officeart/2008/layout/TitlePictureLineup"/>
    <dgm:cxn modelId="{A79B5AF8-2D9B-42D3-B131-F996630761B4}" type="presParOf" srcId="{D9FD3D10-AEEE-4E2F-8166-02BF7F329ED9}" destId="{882E9E9C-4B71-4421-A600-D85E2F6DAB85}" srcOrd="0" destOrd="0" presId="urn:microsoft.com/office/officeart/2008/layout/TitlePictureLineup"/>
    <dgm:cxn modelId="{C96BDA25-D49B-45FD-8195-AE3892BC93D4}" type="presParOf" srcId="{D9FD3D10-AEEE-4E2F-8166-02BF7F329ED9}" destId="{0540BE26-3F72-4785-8F50-5F4C65C7BD42}" srcOrd="1" destOrd="0" presId="urn:microsoft.com/office/officeart/2008/layout/TitlePictureLineup"/>
    <dgm:cxn modelId="{F56604C6-89C8-4820-8712-0056156C1062}" type="presParOf" srcId="{D9FD3D10-AEEE-4E2F-8166-02BF7F329ED9}" destId="{11BCCA22-BCFB-4F33-9F80-53E8FC64FBA8}" srcOrd="2" destOrd="0" presId="urn:microsoft.com/office/officeart/2008/layout/TitlePictureLineup"/>
    <dgm:cxn modelId="{5E67997C-2207-409B-BA81-CCDCB047DB34}" type="presParOf" srcId="{D9FD3D10-AEEE-4E2F-8166-02BF7F329ED9}" destId="{6FA19B8C-BE04-418C-B2C4-7FE3C4C4830A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BA23CC-7D95-4315-BE94-E5913A7DA081}">
      <dsp:nvSpPr>
        <dsp:cNvPr id="0" name=""/>
        <dsp:cNvSpPr/>
      </dsp:nvSpPr>
      <dsp:spPr>
        <a:xfrm>
          <a:off x="128700" y="364549"/>
          <a:ext cx="0" cy="3249182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4FBB4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FF76F9-A621-403A-9710-A06D812769A8}">
      <dsp:nvSpPr>
        <dsp:cNvPr id="0" name=""/>
        <dsp:cNvSpPr/>
      </dsp:nvSpPr>
      <dsp:spPr>
        <a:xfrm>
          <a:off x="225497" y="681485"/>
          <a:ext cx="2315306" cy="1662692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8EFB18-383A-48F7-B0DA-990AEAAD06D5}">
      <dsp:nvSpPr>
        <dsp:cNvPr id="0" name=""/>
        <dsp:cNvSpPr/>
      </dsp:nvSpPr>
      <dsp:spPr>
        <a:xfrm>
          <a:off x="917333" y="785694"/>
          <a:ext cx="2176903" cy="2693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VE" sz="1400" kern="1200" dirty="0">
            <a:latin typeface="+mn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VE" sz="1400" kern="1200" dirty="0">
            <a:latin typeface="+mn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VE" sz="1400" kern="1200" dirty="0" err="1" smtClean="0">
            <a:solidFill>
              <a:schemeClr val="tx1"/>
            </a:solidFill>
            <a:latin typeface="+mn-lt"/>
          </a:endParaRPr>
        </a:p>
      </dsp:txBody>
      <dsp:txXfrm>
        <a:off x="917333" y="785694"/>
        <a:ext cx="2176903" cy="2693511"/>
      </dsp:txXfrm>
    </dsp:sp>
    <dsp:sp modelId="{28726B78-0029-4ADC-AA07-28FE8883844D}">
      <dsp:nvSpPr>
        <dsp:cNvPr id="0" name=""/>
        <dsp:cNvSpPr/>
      </dsp:nvSpPr>
      <dsp:spPr>
        <a:xfrm>
          <a:off x="164799" y="118873"/>
          <a:ext cx="2361704" cy="491200"/>
        </a:xfrm>
        <a:prstGeom prst="rect">
          <a:avLst/>
        </a:prstGeom>
        <a:gradFill rotWithShape="0">
          <a:gsLst>
            <a:gs pos="0">
              <a:srgbClr val="00436B"/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400" b="1" kern="1200" dirty="0" smtClean="0">
              <a:latin typeface="+mn-lt"/>
            </a:rPr>
            <a:t>Infraestructura Económica</a:t>
          </a:r>
          <a:endParaRPr lang="es-VE" sz="1400" b="1" kern="1200" dirty="0">
            <a:latin typeface="+mn-lt"/>
          </a:endParaRPr>
        </a:p>
      </dsp:txBody>
      <dsp:txXfrm>
        <a:off x="164799" y="118873"/>
        <a:ext cx="2361704" cy="491200"/>
      </dsp:txXfrm>
    </dsp:sp>
    <dsp:sp modelId="{01D89700-4A5E-40A7-A804-2BD053CAD64F}">
      <dsp:nvSpPr>
        <dsp:cNvPr id="0" name=""/>
        <dsp:cNvSpPr/>
      </dsp:nvSpPr>
      <dsp:spPr>
        <a:xfrm>
          <a:off x="3073607" y="364549"/>
          <a:ext cx="0" cy="3249182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4FBB4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D0E114-DA45-47B4-B54C-186B98E34679}">
      <dsp:nvSpPr>
        <dsp:cNvPr id="0" name=""/>
        <dsp:cNvSpPr/>
      </dsp:nvSpPr>
      <dsp:spPr>
        <a:xfrm flipV="1">
          <a:off x="4639259" y="3214906"/>
          <a:ext cx="62972" cy="4460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4536EB-3118-4FCC-BFA2-A163D9F58E77}">
      <dsp:nvSpPr>
        <dsp:cNvPr id="0" name=""/>
        <dsp:cNvSpPr/>
      </dsp:nvSpPr>
      <dsp:spPr>
        <a:xfrm>
          <a:off x="3641088" y="1712076"/>
          <a:ext cx="1708889" cy="1678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B45150-8799-4058-AAE5-1C0F3E17879A}">
      <dsp:nvSpPr>
        <dsp:cNvPr id="0" name=""/>
        <dsp:cNvSpPr/>
      </dsp:nvSpPr>
      <dsp:spPr>
        <a:xfrm>
          <a:off x="3175101" y="134509"/>
          <a:ext cx="2247748" cy="491200"/>
        </a:xfrm>
        <a:prstGeom prst="rect">
          <a:avLst/>
        </a:prstGeom>
        <a:gradFill rotWithShape="0">
          <a:gsLst>
            <a:gs pos="0">
              <a:srgbClr val="00436B"/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400" b="1" kern="1200" dirty="0" smtClean="0">
              <a:latin typeface="+mn-lt"/>
            </a:rPr>
            <a:t>Energía </a:t>
          </a:r>
          <a:endParaRPr lang="es-VE" sz="1400" b="1" kern="1200" dirty="0">
            <a:latin typeface="+mn-lt"/>
          </a:endParaRPr>
        </a:p>
      </dsp:txBody>
      <dsp:txXfrm>
        <a:off x="3175101" y="134509"/>
        <a:ext cx="2247748" cy="491200"/>
      </dsp:txXfrm>
    </dsp:sp>
    <dsp:sp modelId="{882E9E9C-4B71-4421-A600-D85E2F6DAB85}">
      <dsp:nvSpPr>
        <dsp:cNvPr id="0" name=""/>
        <dsp:cNvSpPr/>
      </dsp:nvSpPr>
      <dsp:spPr>
        <a:xfrm>
          <a:off x="6102150" y="364549"/>
          <a:ext cx="0" cy="3249182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4FBB4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40BE26-3F72-4785-8F50-5F4C65C7BD42}">
      <dsp:nvSpPr>
        <dsp:cNvPr id="0" name=""/>
        <dsp:cNvSpPr/>
      </dsp:nvSpPr>
      <dsp:spPr>
        <a:xfrm flipH="1" flipV="1">
          <a:off x="3595641" y="3427530"/>
          <a:ext cx="101302" cy="8367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BCCA22-BCFB-4F33-9F80-53E8FC64FBA8}">
      <dsp:nvSpPr>
        <dsp:cNvPr id="0" name=""/>
        <dsp:cNvSpPr/>
      </dsp:nvSpPr>
      <dsp:spPr>
        <a:xfrm>
          <a:off x="6269335" y="1712076"/>
          <a:ext cx="1708889" cy="1678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A19B8C-BE04-418C-B2C4-7FE3C4C4830A}">
      <dsp:nvSpPr>
        <dsp:cNvPr id="0" name=""/>
        <dsp:cNvSpPr/>
      </dsp:nvSpPr>
      <dsp:spPr>
        <a:xfrm>
          <a:off x="6179378" y="134509"/>
          <a:ext cx="2142709" cy="491200"/>
        </a:xfrm>
        <a:prstGeom prst="rect">
          <a:avLst/>
        </a:prstGeom>
        <a:gradFill rotWithShape="0">
          <a:gsLst>
            <a:gs pos="0">
              <a:srgbClr val="00436B"/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400" b="1" kern="1200" dirty="0" smtClean="0">
              <a:latin typeface="+mn-lt"/>
            </a:rPr>
            <a:t>Infraestructura Social</a:t>
          </a:r>
          <a:endParaRPr lang="es-VE" sz="1400" b="1" kern="1200" dirty="0">
            <a:latin typeface="+mn-lt"/>
          </a:endParaRPr>
        </a:p>
      </dsp:txBody>
      <dsp:txXfrm>
        <a:off x="6179378" y="134509"/>
        <a:ext cx="2142709" cy="4912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0.00129</cdr:x>
      <cdr:y>0.5</cdr:y>
    </cdr:from>
    <cdr:to>
      <cdr:x>0.27641</cdr:x>
      <cdr:y>0.56286</cdr:y>
    </cdr:to>
    <cdr:sp macro="" textlink="">
      <cdr:nvSpPr>
        <cdr:cNvPr id="3" name="1 CuadroTexto"/>
        <cdr:cNvSpPr txBox="1"/>
      </cdr:nvSpPr>
      <cdr:spPr>
        <a:xfrm xmlns:a="http://schemas.openxmlformats.org/drawingml/2006/main">
          <a:off x="10449" y="1872208"/>
          <a:ext cx="2221689" cy="23537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VE" sz="1000" dirty="0" smtClean="0">
              <a:latin typeface="Century Gothic" pitchFamily="34" charset="0"/>
            </a:rPr>
            <a:t>Promedio: 1,6%</a:t>
          </a:r>
          <a:endParaRPr lang="es-VE" sz="1000" dirty="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0.37976</cdr:x>
      <cdr:y>0.30769</cdr:y>
    </cdr:from>
    <cdr:to>
      <cdr:x>0.65488</cdr:x>
      <cdr:y>0.37054</cdr:y>
    </cdr:to>
    <cdr:sp macro="" textlink="">
      <cdr:nvSpPr>
        <cdr:cNvPr id="4" name="1 CuadroTexto"/>
        <cdr:cNvSpPr txBox="1"/>
      </cdr:nvSpPr>
      <cdr:spPr>
        <a:xfrm xmlns:a="http://schemas.openxmlformats.org/drawingml/2006/main">
          <a:off x="3066684" y="1152128"/>
          <a:ext cx="2221689" cy="23533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VE" sz="1000" dirty="0" smtClean="0">
              <a:latin typeface="Century Gothic" pitchFamily="34" charset="0"/>
            </a:rPr>
            <a:t>Promedio: 4,1%</a:t>
          </a:r>
          <a:endParaRPr lang="es-VE" sz="1000" dirty="0">
            <a:latin typeface="Century Gothic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95C4F7-5B25-6841-AA46-EDBDBB9900C1}" type="datetimeFigureOut">
              <a:rPr lang="en-US" smtClean="0"/>
              <a:t>3/31/2016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B47F6-3A8C-BB4D-9E18-8DA9850ED48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613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VE" dirty="0" smtClean="0"/>
              <a:t>1 Emprendimiento: en fase I, fase II en pipeline </a:t>
            </a:r>
          </a:p>
          <a:p>
            <a:r>
              <a:rPr lang="es-VE" dirty="0" smtClean="0"/>
              <a:t>2 Innovación: en fase I, fase II en pipeline</a:t>
            </a:r>
          </a:p>
          <a:p>
            <a:r>
              <a:rPr lang="es-VE" dirty="0" smtClean="0"/>
              <a:t>3 Apoyo BDD: en fase I, fase II en pipeline</a:t>
            </a:r>
          </a:p>
          <a:p>
            <a:r>
              <a:rPr lang="es-VE" dirty="0" smtClean="0"/>
              <a:t>4. Desarrollo financiero: en desarrollo</a:t>
            </a:r>
          </a:p>
          <a:p>
            <a:r>
              <a:rPr lang="es-VE" dirty="0" smtClean="0"/>
              <a:t>5. Gobierno corporativo: en fase II, fase III en pipeline</a:t>
            </a:r>
          </a:p>
          <a:p>
            <a:r>
              <a:rPr lang="es-VE" dirty="0" smtClean="0"/>
              <a:t>6. Desarrollo productivo:</a:t>
            </a:r>
            <a:r>
              <a:rPr lang="es-VE" baseline="0" dirty="0" smtClean="0"/>
              <a:t> en desarrollo</a:t>
            </a:r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B47F6-3A8C-BB4D-9E18-8DA9850ED48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2750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VE" dirty="0" smtClean="0"/>
              <a:t>1 Emprendimiento: en fase I, fase II en pipeline </a:t>
            </a:r>
          </a:p>
          <a:p>
            <a:r>
              <a:rPr lang="es-VE" dirty="0" smtClean="0"/>
              <a:t>2 Innovación: en fase I, fase II en pipeline</a:t>
            </a:r>
          </a:p>
          <a:p>
            <a:r>
              <a:rPr lang="es-VE" dirty="0" smtClean="0"/>
              <a:t>3 Apoyo BDD: en fase I, fase II en pipeline</a:t>
            </a:r>
          </a:p>
          <a:p>
            <a:r>
              <a:rPr lang="es-VE" dirty="0" smtClean="0"/>
              <a:t>4. Desarrollo financiero: en desarrollo</a:t>
            </a:r>
          </a:p>
          <a:p>
            <a:r>
              <a:rPr lang="es-VE" dirty="0" smtClean="0"/>
              <a:t>5. Gobierno corporativo: en fase II, fase III en pipeline</a:t>
            </a:r>
          </a:p>
          <a:p>
            <a:r>
              <a:rPr lang="es-VE" dirty="0" smtClean="0"/>
              <a:t>6. Desarrollo productivo:</a:t>
            </a:r>
            <a:r>
              <a:rPr lang="es-VE" baseline="0" dirty="0" smtClean="0"/>
              <a:t> en desarrollo</a:t>
            </a:r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B47F6-3A8C-BB4D-9E18-8DA9850ED48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2750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VE" dirty="0" smtClean="0"/>
              <a:t>1 Emprendimiento: en fase I, fase II en pipeline </a:t>
            </a:r>
          </a:p>
          <a:p>
            <a:r>
              <a:rPr lang="es-VE" dirty="0" smtClean="0"/>
              <a:t>2 Innovación: en fase I, fase II en pipeline</a:t>
            </a:r>
          </a:p>
          <a:p>
            <a:r>
              <a:rPr lang="es-VE" dirty="0" smtClean="0"/>
              <a:t>3 Apoyo BDD: en fase I, fase II en pipeline</a:t>
            </a:r>
          </a:p>
          <a:p>
            <a:r>
              <a:rPr lang="es-VE" dirty="0" smtClean="0"/>
              <a:t>4. Desarrollo financiero: en desarrollo</a:t>
            </a:r>
          </a:p>
          <a:p>
            <a:r>
              <a:rPr lang="es-VE" dirty="0" smtClean="0"/>
              <a:t>5. Gobierno corporativo: en fase II, fase III en pipeline</a:t>
            </a:r>
          </a:p>
          <a:p>
            <a:r>
              <a:rPr lang="es-VE" dirty="0" smtClean="0"/>
              <a:t>6. Desarrollo productivo:</a:t>
            </a:r>
            <a:r>
              <a:rPr lang="es-VE" baseline="0" dirty="0" smtClean="0"/>
              <a:t> en desarrollo</a:t>
            </a:r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B47F6-3A8C-BB4D-9E18-8DA9850ED48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2750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VE" dirty="0" smtClean="0"/>
              <a:t>1 Emprendimiento: en fase I, fase II en pipeline </a:t>
            </a:r>
          </a:p>
          <a:p>
            <a:r>
              <a:rPr lang="es-VE" dirty="0" smtClean="0"/>
              <a:t>2 Innovación: en fase I, fase II en pipeline</a:t>
            </a:r>
          </a:p>
          <a:p>
            <a:r>
              <a:rPr lang="es-VE" dirty="0" smtClean="0"/>
              <a:t>3 Apoyo BDD: en fase I, fase II en pipeline</a:t>
            </a:r>
          </a:p>
          <a:p>
            <a:r>
              <a:rPr lang="es-VE" dirty="0" smtClean="0"/>
              <a:t>4. Desarrollo financiero: en desarrollo</a:t>
            </a:r>
          </a:p>
          <a:p>
            <a:r>
              <a:rPr lang="es-VE" dirty="0" smtClean="0"/>
              <a:t>5. Gobierno corporativo: en fase II, fase III en pipeline</a:t>
            </a:r>
          </a:p>
          <a:p>
            <a:r>
              <a:rPr lang="es-VE" dirty="0" smtClean="0"/>
              <a:t>6. Desarrollo productivo:</a:t>
            </a:r>
            <a:r>
              <a:rPr lang="es-VE" baseline="0" dirty="0" smtClean="0"/>
              <a:t> en desarrollo</a:t>
            </a:r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B47F6-3A8C-BB4D-9E18-8DA9850ED48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275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VE" dirty="0" smtClean="0"/>
              <a:t>1 Emprendimiento: en fase I, fase II en pipeline </a:t>
            </a:r>
          </a:p>
          <a:p>
            <a:r>
              <a:rPr lang="es-VE" dirty="0" smtClean="0"/>
              <a:t>2 Innovación: en fase I, fase II en pipeline</a:t>
            </a:r>
          </a:p>
          <a:p>
            <a:r>
              <a:rPr lang="es-VE" dirty="0" smtClean="0"/>
              <a:t>3 Apoyo BDD: en fase I, fase II en pipeline</a:t>
            </a:r>
          </a:p>
          <a:p>
            <a:r>
              <a:rPr lang="es-VE" dirty="0" smtClean="0"/>
              <a:t>4. Desarrollo financiero: en desarrollo</a:t>
            </a:r>
          </a:p>
          <a:p>
            <a:r>
              <a:rPr lang="es-VE" dirty="0" smtClean="0"/>
              <a:t>5. Gobierno corporativo: en fase II, fase III en pipeline</a:t>
            </a:r>
          </a:p>
          <a:p>
            <a:r>
              <a:rPr lang="es-VE" dirty="0" smtClean="0"/>
              <a:t>6. Desarrollo productivo:</a:t>
            </a:r>
            <a:r>
              <a:rPr lang="es-VE" baseline="0" dirty="0" smtClean="0"/>
              <a:t> en desarrollo</a:t>
            </a:r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B47F6-3A8C-BB4D-9E18-8DA9850ED48F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275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VE" dirty="0" smtClean="0"/>
              <a:t>1 Emprendimiento: en fase I, fase II en pipeline </a:t>
            </a:r>
          </a:p>
          <a:p>
            <a:r>
              <a:rPr lang="es-VE" dirty="0" smtClean="0"/>
              <a:t>2 Innovación: en fase I, fase II en pipeline</a:t>
            </a:r>
          </a:p>
          <a:p>
            <a:r>
              <a:rPr lang="es-VE" dirty="0" smtClean="0"/>
              <a:t>3 Apoyo BDD: en fase I, fase II en pipeline</a:t>
            </a:r>
          </a:p>
          <a:p>
            <a:r>
              <a:rPr lang="es-VE" dirty="0" smtClean="0"/>
              <a:t>4. Desarrollo financiero: en desarrollo</a:t>
            </a:r>
          </a:p>
          <a:p>
            <a:r>
              <a:rPr lang="es-VE" dirty="0" smtClean="0"/>
              <a:t>5. Gobierno corporativo: en fase II, fase III en pipeline</a:t>
            </a:r>
          </a:p>
          <a:p>
            <a:r>
              <a:rPr lang="es-VE" dirty="0" smtClean="0"/>
              <a:t>6. Desarrollo productivo:</a:t>
            </a:r>
            <a:r>
              <a:rPr lang="es-VE" baseline="0" dirty="0" smtClean="0"/>
              <a:t> en desarrollo</a:t>
            </a:r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B47F6-3A8C-BB4D-9E18-8DA9850ED48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275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VE" dirty="0" smtClean="0"/>
              <a:t>1 Emprendimiento: en fase I, fase II en pipeline </a:t>
            </a:r>
          </a:p>
          <a:p>
            <a:r>
              <a:rPr lang="es-VE" dirty="0" smtClean="0"/>
              <a:t>2 Innovación: en fase I, fase II en pipeline</a:t>
            </a:r>
          </a:p>
          <a:p>
            <a:r>
              <a:rPr lang="es-VE" dirty="0" smtClean="0"/>
              <a:t>3 Apoyo BDD: en fase I, fase II en pipeline</a:t>
            </a:r>
          </a:p>
          <a:p>
            <a:r>
              <a:rPr lang="es-VE" dirty="0" smtClean="0"/>
              <a:t>4. Desarrollo financiero: en desarrollo</a:t>
            </a:r>
          </a:p>
          <a:p>
            <a:r>
              <a:rPr lang="es-VE" dirty="0" smtClean="0"/>
              <a:t>5. Gobierno corporativo: en fase II, fase III en pipeline</a:t>
            </a:r>
          </a:p>
          <a:p>
            <a:r>
              <a:rPr lang="es-VE" dirty="0" smtClean="0"/>
              <a:t>6. Desarrollo productivo:</a:t>
            </a:r>
            <a:r>
              <a:rPr lang="es-VE" baseline="0" dirty="0" smtClean="0"/>
              <a:t> en desarrollo</a:t>
            </a:r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B47F6-3A8C-BB4D-9E18-8DA9850ED48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275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VE" dirty="0" smtClean="0"/>
              <a:t>1 Emprendimiento: en fase I, fase II en pipeline </a:t>
            </a:r>
          </a:p>
          <a:p>
            <a:r>
              <a:rPr lang="es-VE" dirty="0" smtClean="0"/>
              <a:t>2 Innovación: en fase I, fase II en pipeline</a:t>
            </a:r>
          </a:p>
          <a:p>
            <a:r>
              <a:rPr lang="es-VE" dirty="0" smtClean="0"/>
              <a:t>3 Apoyo BDD: en fase I, fase II en pipeline</a:t>
            </a:r>
          </a:p>
          <a:p>
            <a:r>
              <a:rPr lang="es-VE" dirty="0" smtClean="0"/>
              <a:t>4. Desarrollo financiero: en desarrollo</a:t>
            </a:r>
          </a:p>
          <a:p>
            <a:r>
              <a:rPr lang="es-VE" dirty="0" smtClean="0"/>
              <a:t>5. Gobierno corporativo: en fase II, fase III en pipeline</a:t>
            </a:r>
          </a:p>
          <a:p>
            <a:r>
              <a:rPr lang="es-VE" dirty="0" smtClean="0"/>
              <a:t>6. Desarrollo productivo:</a:t>
            </a:r>
            <a:r>
              <a:rPr lang="es-VE" baseline="0" dirty="0" smtClean="0"/>
              <a:t> en desarrollo</a:t>
            </a:r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B47F6-3A8C-BB4D-9E18-8DA9850ED48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275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VE" dirty="0" smtClean="0"/>
              <a:t>1 Emprendimiento: en fase I, fase II en pipeline </a:t>
            </a:r>
          </a:p>
          <a:p>
            <a:r>
              <a:rPr lang="es-VE" dirty="0" smtClean="0"/>
              <a:t>2 Innovación: en fase I, fase II en pipeline</a:t>
            </a:r>
          </a:p>
          <a:p>
            <a:r>
              <a:rPr lang="es-VE" dirty="0" smtClean="0"/>
              <a:t>3 Apoyo BDD: en fase I, fase II en pipeline</a:t>
            </a:r>
          </a:p>
          <a:p>
            <a:r>
              <a:rPr lang="es-VE" dirty="0" smtClean="0"/>
              <a:t>4. Desarrollo financiero: en desarrollo</a:t>
            </a:r>
          </a:p>
          <a:p>
            <a:r>
              <a:rPr lang="es-VE" dirty="0" smtClean="0"/>
              <a:t>5. Gobierno corporativo: en fase II, fase III en pipeline</a:t>
            </a:r>
          </a:p>
          <a:p>
            <a:r>
              <a:rPr lang="es-VE" dirty="0" smtClean="0"/>
              <a:t>6. Desarrollo productivo:</a:t>
            </a:r>
            <a:r>
              <a:rPr lang="es-VE" baseline="0" dirty="0" smtClean="0"/>
              <a:t> en desarrollo</a:t>
            </a:r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B47F6-3A8C-BB4D-9E18-8DA9850ED48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275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VE" dirty="0" smtClean="0"/>
              <a:t>1 Emprendimiento: en fase I, fase II en pipeline </a:t>
            </a:r>
          </a:p>
          <a:p>
            <a:r>
              <a:rPr lang="es-VE" dirty="0" smtClean="0"/>
              <a:t>2 Innovación: en fase I, fase II en pipeline</a:t>
            </a:r>
          </a:p>
          <a:p>
            <a:r>
              <a:rPr lang="es-VE" dirty="0" smtClean="0"/>
              <a:t>3 Apoyo BDD: en fase I, fase II en pipeline</a:t>
            </a:r>
          </a:p>
          <a:p>
            <a:r>
              <a:rPr lang="es-VE" dirty="0" smtClean="0"/>
              <a:t>4. Desarrollo financiero: en desarrollo</a:t>
            </a:r>
          </a:p>
          <a:p>
            <a:r>
              <a:rPr lang="es-VE" dirty="0" smtClean="0"/>
              <a:t>5. Gobierno corporativo: en fase II, fase III en pipeline</a:t>
            </a:r>
          </a:p>
          <a:p>
            <a:r>
              <a:rPr lang="es-VE" dirty="0" smtClean="0"/>
              <a:t>6. Desarrollo productivo:</a:t>
            </a:r>
            <a:r>
              <a:rPr lang="es-VE" baseline="0" dirty="0" smtClean="0"/>
              <a:t> en desarrollo</a:t>
            </a:r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B47F6-3A8C-BB4D-9E18-8DA9850ED48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2750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VE" dirty="0" smtClean="0"/>
              <a:t>1 Emprendimiento: en fase I, fase II en pipeline </a:t>
            </a:r>
          </a:p>
          <a:p>
            <a:r>
              <a:rPr lang="es-VE" dirty="0" smtClean="0"/>
              <a:t>2 Innovación: en fase I, fase II en pipeline</a:t>
            </a:r>
          </a:p>
          <a:p>
            <a:r>
              <a:rPr lang="es-VE" dirty="0" smtClean="0"/>
              <a:t>3 Apoyo BDD: en fase I, fase II en pipeline</a:t>
            </a:r>
          </a:p>
          <a:p>
            <a:r>
              <a:rPr lang="es-VE" dirty="0" smtClean="0"/>
              <a:t>4. Desarrollo financiero: en desarrollo</a:t>
            </a:r>
          </a:p>
          <a:p>
            <a:r>
              <a:rPr lang="es-VE" dirty="0" smtClean="0"/>
              <a:t>5. Gobierno corporativo: en fase II, fase III en pipeline</a:t>
            </a:r>
          </a:p>
          <a:p>
            <a:r>
              <a:rPr lang="es-VE" dirty="0" smtClean="0"/>
              <a:t>6. Desarrollo productivo:</a:t>
            </a:r>
            <a:r>
              <a:rPr lang="es-VE" baseline="0" dirty="0" smtClean="0"/>
              <a:t> en desarrollo</a:t>
            </a:r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B47F6-3A8C-BB4D-9E18-8DA9850ED48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2750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VE" dirty="0" smtClean="0"/>
              <a:t>1 Emprendimiento: en fase I, fase II en pipeline </a:t>
            </a:r>
          </a:p>
          <a:p>
            <a:r>
              <a:rPr lang="es-VE" dirty="0" smtClean="0"/>
              <a:t>2 Innovación: en fase I, fase II en pipeline</a:t>
            </a:r>
          </a:p>
          <a:p>
            <a:r>
              <a:rPr lang="es-VE" dirty="0" smtClean="0"/>
              <a:t>3 Apoyo BDD: en fase I, fase II en pipeline</a:t>
            </a:r>
          </a:p>
          <a:p>
            <a:r>
              <a:rPr lang="es-VE" dirty="0" smtClean="0"/>
              <a:t>4. Desarrollo financiero: en desarrollo</a:t>
            </a:r>
          </a:p>
          <a:p>
            <a:r>
              <a:rPr lang="es-VE" dirty="0" smtClean="0"/>
              <a:t>5. Gobierno corporativo: en fase II, fase III en pipeline</a:t>
            </a:r>
          </a:p>
          <a:p>
            <a:r>
              <a:rPr lang="es-VE" dirty="0" smtClean="0"/>
              <a:t>6. Desarrollo productivo:</a:t>
            </a:r>
            <a:r>
              <a:rPr lang="es-VE" baseline="0" dirty="0" smtClean="0"/>
              <a:t> en desarrollo</a:t>
            </a:r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B47F6-3A8C-BB4D-9E18-8DA9850ED48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275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7810499" y="3662362"/>
            <a:ext cx="550613" cy="550613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 userDrawn="1"/>
        </p:nvSpPr>
        <p:spPr>
          <a:xfrm>
            <a:off x="5664200" y="3815479"/>
            <a:ext cx="124883" cy="124883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6177758" y="164175"/>
            <a:ext cx="2721225" cy="3498187"/>
            <a:chOff x="5089275" y="699163"/>
            <a:chExt cx="2721225" cy="3498187"/>
          </a:xfrm>
        </p:grpSpPr>
        <p:sp>
          <p:nvSpPr>
            <p:cNvPr id="22" name="Rectangle 21"/>
            <p:cNvSpPr/>
            <p:nvPr userDrawn="1"/>
          </p:nvSpPr>
          <p:spPr>
            <a:xfrm>
              <a:off x="6194175" y="955425"/>
              <a:ext cx="540000" cy="540000"/>
            </a:xfrm>
            <a:prstGeom prst="rect">
              <a:avLst/>
            </a:prstGeom>
            <a:solidFill>
              <a:srgbClr val="00436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6730500" y="1495425"/>
              <a:ext cx="540000" cy="540000"/>
            </a:xfrm>
            <a:prstGeom prst="rect">
              <a:avLst/>
            </a:prstGeom>
            <a:solidFill>
              <a:srgbClr val="005688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</a:t>
              </a:r>
              <a:endParaRPr lang="en-US" dirty="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5942175" y="2284209"/>
              <a:ext cx="540000" cy="540000"/>
            </a:xfrm>
            <a:prstGeom prst="rect">
              <a:avLst/>
            </a:prstGeom>
            <a:solidFill>
              <a:srgbClr val="4AAA4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7145616" y="2997479"/>
              <a:ext cx="124883" cy="124883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6609292" y="955425"/>
              <a:ext cx="124883" cy="124883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7270499" y="2866078"/>
              <a:ext cx="245672" cy="245672"/>
            </a:xfrm>
            <a:prstGeom prst="rect">
              <a:avLst/>
            </a:prstGeom>
            <a:solidFill>
              <a:srgbClr val="4AAA42">
                <a:alpha val="50000"/>
              </a:srgb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5089275" y="2572209"/>
              <a:ext cx="252000" cy="252000"/>
            </a:xfrm>
            <a:prstGeom prst="rect">
              <a:avLst/>
            </a:prstGeom>
            <a:solidFill>
              <a:srgbClr val="4AAA4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>
              <a:spLocks/>
            </p:cNvSpPr>
            <p:nvPr userDrawn="1"/>
          </p:nvSpPr>
          <p:spPr>
            <a:xfrm>
              <a:off x="7016913" y="1783425"/>
              <a:ext cx="252000" cy="252000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>
              <a:spLocks/>
            </p:cNvSpPr>
            <p:nvPr userDrawn="1"/>
          </p:nvSpPr>
          <p:spPr>
            <a:xfrm>
              <a:off x="6482175" y="3119415"/>
              <a:ext cx="252000" cy="252000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5654175" y="1495425"/>
              <a:ext cx="540000" cy="540000"/>
            </a:xfrm>
            <a:prstGeom prst="rect">
              <a:avLst/>
            </a:prstGeom>
            <a:solidFill>
              <a:srgbClr val="0075BC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6734175" y="2571750"/>
              <a:ext cx="540000" cy="540000"/>
            </a:xfrm>
            <a:prstGeom prst="rect">
              <a:avLst/>
            </a:prstGeom>
            <a:solidFill>
              <a:srgbClr val="367F3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67F31"/>
                </a:solidFill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7270500" y="2031750"/>
              <a:ext cx="540000" cy="540000"/>
            </a:xfrm>
            <a:prstGeom prst="rect">
              <a:avLst/>
            </a:prstGeom>
            <a:solidFill>
              <a:srgbClr val="4FBB49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6485391" y="2035425"/>
              <a:ext cx="248784" cy="248784"/>
            </a:xfrm>
            <a:prstGeom prst="rect">
              <a:avLst/>
            </a:prstGeom>
            <a:solidFill>
              <a:srgbClr val="00436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5940629" y="951163"/>
              <a:ext cx="253546" cy="253546"/>
            </a:xfrm>
            <a:prstGeom prst="rect">
              <a:avLst/>
            </a:prstGeom>
            <a:solidFill>
              <a:srgbClr val="367F3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67F31"/>
                </a:solidFill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5405391" y="1253769"/>
              <a:ext cx="248784" cy="248784"/>
            </a:xfrm>
            <a:prstGeom prst="rect">
              <a:avLst/>
            </a:prstGeom>
            <a:solidFill>
              <a:srgbClr val="005688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685616" y="2446867"/>
              <a:ext cx="124883" cy="124883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5398434" y="3950092"/>
              <a:ext cx="247258" cy="247258"/>
            </a:xfrm>
            <a:prstGeom prst="rect">
              <a:avLst/>
            </a:prstGeom>
            <a:solidFill>
              <a:srgbClr val="4AAA4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>
              <a:spLocks/>
            </p:cNvSpPr>
            <p:nvPr userDrawn="1"/>
          </p:nvSpPr>
          <p:spPr>
            <a:xfrm>
              <a:off x="5654175" y="1783217"/>
              <a:ext cx="253546" cy="253546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6360508" y="3371415"/>
              <a:ext cx="124883" cy="124883"/>
            </a:xfrm>
            <a:prstGeom prst="rect">
              <a:avLst/>
            </a:prstGeom>
            <a:solidFill>
              <a:srgbClr val="005688">
                <a:alpha val="50000"/>
              </a:srgb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5415416" y="2035425"/>
              <a:ext cx="248784" cy="248784"/>
            </a:xfrm>
            <a:prstGeom prst="rect">
              <a:avLst/>
            </a:prstGeom>
            <a:solidFill>
              <a:srgbClr val="005688">
                <a:alpha val="50000"/>
              </a:srgb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6746913" y="701879"/>
              <a:ext cx="249284" cy="249284"/>
            </a:xfrm>
            <a:prstGeom prst="rect">
              <a:avLst/>
            </a:prstGeom>
            <a:solidFill>
              <a:srgbClr val="4AAA4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>
              <a:spLocks/>
            </p:cNvSpPr>
            <p:nvPr userDrawn="1"/>
          </p:nvSpPr>
          <p:spPr>
            <a:xfrm>
              <a:off x="5688629" y="699163"/>
              <a:ext cx="252000" cy="252000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Captura de pantalla 2013-06-06 a la(s) 17.27.07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268" y="1547966"/>
            <a:ext cx="4214091" cy="156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602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+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58"/>
          <a:stretch/>
        </p:blipFill>
        <p:spPr>
          <a:xfrm>
            <a:off x="125331" y="4833458"/>
            <a:ext cx="3004899" cy="2469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5045" y="4959046"/>
            <a:ext cx="1357528" cy="104423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52412" y="411164"/>
            <a:ext cx="8642351" cy="47420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/>
          <a:lstStyle>
            <a:lvl1pPr marL="0" indent="0">
              <a:lnSpc>
                <a:spcPct val="80000"/>
              </a:lnSpc>
              <a:buNone/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2500" b="1">
                <a:solidFill>
                  <a:srgbClr val="005688"/>
                </a:solidFill>
                <a:latin typeface="Arial"/>
                <a:cs typeface="Arial"/>
              </a:defRPr>
            </a:lvl2pPr>
            <a:lvl3pPr>
              <a:defRPr sz="2500" b="1">
                <a:solidFill>
                  <a:srgbClr val="005688"/>
                </a:solidFill>
                <a:latin typeface="Arial"/>
                <a:cs typeface="Arial"/>
              </a:defRPr>
            </a:lvl3pPr>
            <a:lvl4pPr>
              <a:defRPr sz="2500" b="1">
                <a:solidFill>
                  <a:srgbClr val="005688"/>
                </a:solidFill>
                <a:latin typeface="Arial"/>
                <a:cs typeface="Arial"/>
              </a:defRPr>
            </a:lvl4pPr>
            <a:lvl5pPr>
              <a:defRPr sz="2500" b="1">
                <a:solidFill>
                  <a:srgbClr val="005688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52412" y="1495425"/>
            <a:ext cx="4318001" cy="30257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91440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37160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182880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570413" y="-346"/>
            <a:ext cx="4324350" cy="4732684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06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+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/>
          </p:cNvSpPr>
          <p:nvPr userDrawn="1"/>
        </p:nvSpPr>
        <p:spPr>
          <a:xfrm>
            <a:off x="0" y="261257"/>
            <a:ext cx="9144000" cy="696686"/>
          </a:xfrm>
          <a:prstGeom prst="rect">
            <a:avLst/>
          </a:prstGeom>
          <a:solidFill>
            <a:srgbClr val="00568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58"/>
          <a:stretch/>
        </p:blipFill>
        <p:spPr>
          <a:xfrm>
            <a:off x="125331" y="4833458"/>
            <a:ext cx="3004899" cy="2469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5045" y="4959046"/>
            <a:ext cx="1357528" cy="104423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52412" y="411164"/>
            <a:ext cx="8642352" cy="47420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/>
          <a:lstStyle>
            <a:lvl1pPr marL="0" indent="0">
              <a:lnSpc>
                <a:spcPct val="80000"/>
              </a:lnSpc>
              <a:buNone/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2500" b="1">
                <a:solidFill>
                  <a:srgbClr val="005688"/>
                </a:solidFill>
                <a:latin typeface="Arial"/>
                <a:cs typeface="Arial"/>
              </a:defRPr>
            </a:lvl2pPr>
            <a:lvl3pPr>
              <a:defRPr sz="2500" b="1">
                <a:solidFill>
                  <a:srgbClr val="005688"/>
                </a:solidFill>
                <a:latin typeface="Arial"/>
                <a:cs typeface="Arial"/>
              </a:defRPr>
            </a:lvl3pPr>
            <a:lvl4pPr>
              <a:defRPr sz="2500" b="1">
                <a:solidFill>
                  <a:srgbClr val="005688"/>
                </a:solidFill>
                <a:latin typeface="Arial"/>
                <a:cs typeface="Arial"/>
              </a:defRPr>
            </a:lvl4pPr>
            <a:lvl5pPr>
              <a:defRPr sz="2500" b="1">
                <a:solidFill>
                  <a:srgbClr val="005688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52412" y="1495425"/>
            <a:ext cx="4318001" cy="30257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91440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37160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182880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4"/>
          </p:nvPr>
        </p:nvSpPr>
        <p:spPr>
          <a:xfrm>
            <a:off x="4570414" y="1495425"/>
            <a:ext cx="4324350" cy="3025775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Font typeface="Arial"/>
              <a:buNone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881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/>
          </p:cNvSpPr>
          <p:nvPr userDrawn="1"/>
        </p:nvSpPr>
        <p:spPr>
          <a:xfrm>
            <a:off x="0" y="261257"/>
            <a:ext cx="9144000" cy="696686"/>
          </a:xfrm>
          <a:prstGeom prst="rect">
            <a:avLst/>
          </a:prstGeom>
          <a:solidFill>
            <a:srgbClr val="00568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58"/>
          <a:stretch/>
        </p:blipFill>
        <p:spPr>
          <a:xfrm>
            <a:off x="125331" y="4833458"/>
            <a:ext cx="3004899" cy="2469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5045" y="4959046"/>
            <a:ext cx="1357528" cy="104423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52412" y="411164"/>
            <a:ext cx="8642352" cy="47420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/>
          <a:lstStyle>
            <a:lvl1pPr marL="0" indent="0">
              <a:lnSpc>
                <a:spcPct val="80000"/>
              </a:lnSpc>
              <a:buNone/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2500" b="1">
                <a:solidFill>
                  <a:srgbClr val="005688"/>
                </a:solidFill>
                <a:latin typeface="Arial"/>
                <a:cs typeface="Arial"/>
              </a:defRPr>
            </a:lvl2pPr>
            <a:lvl3pPr>
              <a:defRPr sz="2500" b="1">
                <a:solidFill>
                  <a:srgbClr val="005688"/>
                </a:solidFill>
                <a:latin typeface="Arial"/>
                <a:cs typeface="Arial"/>
              </a:defRPr>
            </a:lvl3pPr>
            <a:lvl4pPr>
              <a:defRPr sz="2500" b="1">
                <a:solidFill>
                  <a:srgbClr val="005688"/>
                </a:solidFill>
                <a:latin typeface="Arial"/>
                <a:cs typeface="Arial"/>
              </a:defRPr>
            </a:lvl4pPr>
            <a:lvl5pPr>
              <a:defRPr sz="2500" b="1">
                <a:solidFill>
                  <a:srgbClr val="005688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52412" y="1495425"/>
            <a:ext cx="8642352" cy="3025775"/>
          </a:xfrm>
          <a:prstGeom prst="rect">
            <a:avLst/>
          </a:prstGeom>
        </p:spPr>
        <p:txBody>
          <a:bodyPr vert="horz"/>
          <a:lstStyle>
            <a:lvl1pPr marL="285750" indent="-285750">
              <a:buClr>
                <a:srgbClr val="005688"/>
              </a:buClr>
              <a:buFont typeface="Arial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91440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37160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182880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3548580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58"/>
          <a:stretch/>
        </p:blipFill>
        <p:spPr>
          <a:xfrm>
            <a:off x="125331" y="4833458"/>
            <a:ext cx="3004899" cy="2469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5045" y="4959046"/>
            <a:ext cx="1357528" cy="104423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52412" y="411164"/>
            <a:ext cx="8642352" cy="47420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/>
          <a:lstStyle>
            <a:lvl1pPr marL="0" indent="0">
              <a:lnSpc>
                <a:spcPct val="80000"/>
              </a:lnSpc>
              <a:buNone/>
              <a:defRPr sz="2500" b="1">
                <a:solidFill>
                  <a:srgbClr val="005688"/>
                </a:solidFill>
                <a:latin typeface="Arial"/>
                <a:cs typeface="Arial"/>
              </a:defRPr>
            </a:lvl1pPr>
            <a:lvl2pPr>
              <a:defRPr sz="2500" b="1">
                <a:solidFill>
                  <a:srgbClr val="005688"/>
                </a:solidFill>
                <a:latin typeface="Arial"/>
                <a:cs typeface="Arial"/>
              </a:defRPr>
            </a:lvl2pPr>
            <a:lvl3pPr>
              <a:defRPr sz="2500" b="1">
                <a:solidFill>
                  <a:srgbClr val="005688"/>
                </a:solidFill>
                <a:latin typeface="Arial"/>
                <a:cs typeface="Arial"/>
              </a:defRPr>
            </a:lvl3pPr>
            <a:lvl4pPr>
              <a:defRPr sz="2500" b="1">
                <a:solidFill>
                  <a:srgbClr val="005688"/>
                </a:solidFill>
                <a:latin typeface="Arial"/>
                <a:cs typeface="Arial"/>
              </a:defRPr>
            </a:lvl4pPr>
            <a:lvl5pPr>
              <a:defRPr sz="2500" b="1">
                <a:solidFill>
                  <a:srgbClr val="005688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1665019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58"/>
          <a:stretch/>
        </p:blipFill>
        <p:spPr>
          <a:xfrm>
            <a:off x="125331" y="4833458"/>
            <a:ext cx="3004899" cy="2469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5045" y="4959046"/>
            <a:ext cx="1357528" cy="10442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52412" y="411165"/>
            <a:ext cx="8642352" cy="4110036"/>
          </a:xfrm>
          <a:prstGeom prst="rect">
            <a:avLst/>
          </a:prstGeom>
        </p:spPr>
        <p:txBody>
          <a:bodyPr vert="horz"/>
          <a:lstStyle>
            <a:lvl1pPr marL="0" indent="0">
              <a:buClr>
                <a:srgbClr val="005688"/>
              </a:buClr>
              <a:buFont typeface="Arial"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91440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37160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182880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17205574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f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58"/>
          <a:stretch/>
        </p:blipFill>
        <p:spPr>
          <a:xfrm>
            <a:off x="125331" y="4833458"/>
            <a:ext cx="3004899" cy="2469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5045" y="4959046"/>
            <a:ext cx="1357528" cy="104423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52412" y="411164"/>
            <a:ext cx="8642352" cy="47420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/>
          <a:lstStyle>
            <a:lvl1pPr marL="0" indent="0">
              <a:lnSpc>
                <a:spcPct val="80000"/>
              </a:lnSpc>
              <a:buNone/>
              <a:defRPr sz="2500" b="1">
                <a:solidFill>
                  <a:srgbClr val="005688"/>
                </a:solidFill>
                <a:latin typeface="Arial"/>
                <a:cs typeface="Arial"/>
              </a:defRPr>
            </a:lvl1pPr>
            <a:lvl2pPr>
              <a:defRPr sz="2500" b="1">
                <a:solidFill>
                  <a:srgbClr val="005688"/>
                </a:solidFill>
                <a:latin typeface="Arial"/>
                <a:cs typeface="Arial"/>
              </a:defRPr>
            </a:lvl2pPr>
            <a:lvl3pPr>
              <a:defRPr sz="2500" b="1">
                <a:solidFill>
                  <a:srgbClr val="005688"/>
                </a:solidFill>
                <a:latin typeface="Arial"/>
                <a:cs typeface="Arial"/>
              </a:defRPr>
            </a:lvl3pPr>
            <a:lvl4pPr>
              <a:defRPr sz="2500" b="1">
                <a:solidFill>
                  <a:srgbClr val="005688"/>
                </a:solidFill>
                <a:latin typeface="Arial"/>
                <a:cs typeface="Arial"/>
              </a:defRPr>
            </a:lvl4pPr>
            <a:lvl5pPr>
              <a:defRPr sz="2500" b="1">
                <a:solidFill>
                  <a:srgbClr val="005688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52412" y="1495425"/>
            <a:ext cx="4318001" cy="302577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15000" b="1" spc="-300">
                <a:solidFill>
                  <a:srgbClr val="4FBB49"/>
                </a:solidFill>
                <a:latin typeface="Arial"/>
                <a:cs typeface="Arial"/>
              </a:defRPr>
            </a:lvl1pPr>
            <a:lvl2pPr marL="45720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91440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37160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182880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s-ES_tradnl" dirty="0" smtClean="0"/>
              <a:t>Clic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70413" y="1495425"/>
            <a:ext cx="4324352" cy="2699203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91440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37160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182880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</p:txBody>
      </p:sp>
      <p:sp>
        <p:nvSpPr>
          <p:cNvPr id="2" name="Right Bracket 1"/>
          <p:cNvSpPr/>
          <p:nvPr userDrawn="1"/>
        </p:nvSpPr>
        <p:spPr>
          <a:xfrm>
            <a:off x="4339771" y="2571750"/>
            <a:ext cx="72571" cy="1949450"/>
          </a:xfrm>
          <a:prstGeom prst="rightBracket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412342" y="4064000"/>
            <a:ext cx="158071" cy="0"/>
          </a:xfrm>
          <a:prstGeom prst="line">
            <a:avLst/>
          </a:prstGeom>
          <a:ln>
            <a:solidFill>
              <a:srgbClr val="BFBFB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7683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7810499" y="3662362"/>
            <a:ext cx="550613" cy="550613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 userDrawn="1"/>
        </p:nvSpPr>
        <p:spPr>
          <a:xfrm>
            <a:off x="5664200" y="3815479"/>
            <a:ext cx="124883" cy="124883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6177758" y="164175"/>
            <a:ext cx="2721225" cy="3498187"/>
            <a:chOff x="5089275" y="699163"/>
            <a:chExt cx="2721225" cy="3498187"/>
          </a:xfrm>
        </p:grpSpPr>
        <p:sp>
          <p:nvSpPr>
            <p:cNvPr id="22" name="Rectangle 21"/>
            <p:cNvSpPr/>
            <p:nvPr userDrawn="1"/>
          </p:nvSpPr>
          <p:spPr>
            <a:xfrm>
              <a:off x="6194175" y="955425"/>
              <a:ext cx="540000" cy="540000"/>
            </a:xfrm>
            <a:prstGeom prst="rect">
              <a:avLst/>
            </a:prstGeom>
            <a:solidFill>
              <a:srgbClr val="00436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6730500" y="1495425"/>
              <a:ext cx="540000" cy="540000"/>
            </a:xfrm>
            <a:prstGeom prst="rect">
              <a:avLst/>
            </a:prstGeom>
            <a:solidFill>
              <a:srgbClr val="005688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</a:t>
              </a:r>
              <a:endParaRPr lang="en-US" dirty="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5942175" y="2284209"/>
              <a:ext cx="540000" cy="540000"/>
            </a:xfrm>
            <a:prstGeom prst="rect">
              <a:avLst/>
            </a:prstGeom>
            <a:solidFill>
              <a:srgbClr val="4AAA4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7145616" y="2997479"/>
              <a:ext cx="124883" cy="124883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6609292" y="955425"/>
              <a:ext cx="124883" cy="124883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7270499" y="2866078"/>
              <a:ext cx="245672" cy="245672"/>
            </a:xfrm>
            <a:prstGeom prst="rect">
              <a:avLst/>
            </a:prstGeom>
            <a:solidFill>
              <a:srgbClr val="4AAA42">
                <a:alpha val="50000"/>
              </a:srgb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5089275" y="2572209"/>
              <a:ext cx="252000" cy="252000"/>
            </a:xfrm>
            <a:prstGeom prst="rect">
              <a:avLst/>
            </a:prstGeom>
            <a:solidFill>
              <a:srgbClr val="4AAA4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>
              <a:spLocks/>
            </p:cNvSpPr>
            <p:nvPr userDrawn="1"/>
          </p:nvSpPr>
          <p:spPr>
            <a:xfrm>
              <a:off x="7016913" y="1783425"/>
              <a:ext cx="252000" cy="252000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>
              <a:spLocks/>
            </p:cNvSpPr>
            <p:nvPr userDrawn="1"/>
          </p:nvSpPr>
          <p:spPr>
            <a:xfrm>
              <a:off x="6482175" y="3119415"/>
              <a:ext cx="252000" cy="252000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5654175" y="1495425"/>
              <a:ext cx="540000" cy="540000"/>
            </a:xfrm>
            <a:prstGeom prst="rect">
              <a:avLst/>
            </a:prstGeom>
            <a:solidFill>
              <a:srgbClr val="0075BC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6734175" y="2571750"/>
              <a:ext cx="540000" cy="540000"/>
            </a:xfrm>
            <a:prstGeom prst="rect">
              <a:avLst/>
            </a:prstGeom>
            <a:solidFill>
              <a:srgbClr val="367F3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67F31"/>
                </a:solidFill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7270500" y="2031750"/>
              <a:ext cx="540000" cy="540000"/>
            </a:xfrm>
            <a:prstGeom prst="rect">
              <a:avLst/>
            </a:prstGeom>
            <a:solidFill>
              <a:srgbClr val="4FBB49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6485391" y="2035425"/>
              <a:ext cx="248784" cy="248784"/>
            </a:xfrm>
            <a:prstGeom prst="rect">
              <a:avLst/>
            </a:prstGeom>
            <a:solidFill>
              <a:srgbClr val="00436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5940629" y="951163"/>
              <a:ext cx="253546" cy="253546"/>
            </a:xfrm>
            <a:prstGeom prst="rect">
              <a:avLst/>
            </a:prstGeom>
            <a:solidFill>
              <a:srgbClr val="367F3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67F31"/>
                </a:solidFill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5405391" y="1253769"/>
              <a:ext cx="248784" cy="248784"/>
            </a:xfrm>
            <a:prstGeom prst="rect">
              <a:avLst/>
            </a:prstGeom>
            <a:solidFill>
              <a:srgbClr val="005688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685616" y="2446867"/>
              <a:ext cx="124883" cy="124883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5398434" y="3950092"/>
              <a:ext cx="247258" cy="247258"/>
            </a:xfrm>
            <a:prstGeom prst="rect">
              <a:avLst/>
            </a:prstGeom>
            <a:solidFill>
              <a:srgbClr val="4AAA4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>
              <a:spLocks/>
            </p:cNvSpPr>
            <p:nvPr userDrawn="1"/>
          </p:nvSpPr>
          <p:spPr>
            <a:xfrm>
              <a:off x="5654175" y="1783217"/>
              <a:ext cx="253546" cy="253546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6360508" y="3371415"/>
              <a:ext cx="124883" cy="124883"/>
            </a:xfrm>
            <a:prstGeom prst="rect">
              <a:avLst/>
            </a:prstGeom>
            <a:solidFill>
              <a:srgbClr val="005688">
                <a:alpha val="50000"/>
              </a:srgb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5415416" y="2035425"/>
              <a:ext cx="248784" cy="248784"/>
            </a:xfrm>
            <a:prstGeom prst="rect">
              <a:avLst/>
            </a:prstGeom>
            <a:solidFill>
              <a:srgbClr val="005688">
                <a:alpha val="50000"/>
              </a:srgb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6746913" y="701879"/>
              <a:ext cx="249284" cy="249284"/>
            </a:xfrm>
            <a:prstGeom prst="rect">
              <a:avLst/>
            </a:prstGeom>
            <a:solidFill>
              <a:srgbClr val="4AAA4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>
              <a:spLocks/>
            </p:cNvSpPr>
            <p:nvPr userDrawn="1"/>
          </p:nvSpPr>
          <p:spPr>
            <a:xfrm>
              <a:off x="5688629" y="699163"/>
              <a:ext cx="252000" cy="252000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Captura de pantalla 2013-06-06 a la(s) 17.27.07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268" y="1547966"/>
            <a:ext cx="4214091" cy="1566247"/>
          </a:xfrm>
          <a:prstGeom prst="rect">
            <a:avLst/>
          </a:prstGeom>
        </p:spPr>
      </p:pic>
      <p:pic>
        <p:nvPicPr>
          <p:cNvPr id="40" name="Picture 39" descr="Newlink_CAF_folleto institucional_NP_Versio%CC%81n final_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8" y="4311992"/>
            <a:ext cx="7461504" cy="37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764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58"/>
          <a:stretch/>
        </p:blipFill>
        <p:spPr>
          <a:xfrm>
            <a:off x="125331" y="4833458"/>
            <a:ext cx="3004899" cy="2469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5045" y="4959046"/>
            <a:ext cx="1357528" cy="10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575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/>
          </p:cNvSpPr>
          <p:nvPr userDrawn="1"/>
        </p:nvSpPr>
        <p:spPr>
          <a:xfrm>
            <a:off x="0" y="885371"/>
            <a:ext cx="9144000" cy="72572"/>
          </a:xfrm>
          <a:prstGeom prst="rect">
            <a:avLst/>
          </a:prstGeom>
          <a:solidFill>
            <a:srgbClr val="00568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58"/>
          <a:stretch/>
        </p:blipFill>
        <p:spPr>
          <a:xfrm>
            <a:off x="125331" y="4833458"/>
            <a:ext cx="3004899" cy="2469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5045" y="4959046"/>
            <a:ext cx="1357528" cy="104423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52412" y="411164"/>
            <a:ext cx="8642352" cy="47420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/>
          <a:lstStyle>
            <a:lvl1pPr marL="0" indent="0">
              <a:lnSpc>
                <a:spcPct val="80000"/>
              </a:lnSpc>
              <a:buNone/>
              <a:defRPr sz="2500" b="1">
                <a:solidFill>
                  <a:srgbClr val="005688"/>
                </a:solidFill>
                <a:latin typeface="Arial"/>
                <a:cs typeface="Arial"/>
              </a:defRPr>
            </a:lvl1pPr>
            <a:lvl2pPr>
              <a:defRPr sz="2500" b="1">
                <a:solidFill>
                  <a:srgbClr val="005688"/>
                </a:solidFill>
                <a:latin typeface="Arial"/>
                <a:cs typeface="Arial"/>
              </a:defRPr>
            </a:lvl2pPr>
            <a:lvl3pPr>
              <a:defRPr sz="2500" b="1">
                <a:solidFill>
                  <a:srgbClr val="005688"/>
                </a:solidFill>
                <a:latin typeface="Arial"/>
                <a:cs typeface="Arial"/>
              </a:defRPr>
            </a:lvl3pPr>
            <a:lvl4pPr>
              <a:defRPr sz="2500" b="1">
                <a:solidFill>
                  <a:srgbClr val="005688"/>
                </a:solidFill>
                <a:latin typeface="Arial"/>
                <a:cs typeface="Arial"/>
              </a:defRPr>
            </a:lvl4pPr>
            <a:lvl5pPr>
              <a:defRPr sz="2500" b="1">
                <a:solidFill>
                  <a:srgbClr val="005688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52412" y="1495425"/>
            <a:ext cx="8642352" cy="3025775"/>
          </a:xfrm>
          <a:prstGeom prst="rect">
            <a:avLst/>
          </a:prstGeom>
        </p:spPr>
        <p:txBody>
          <a:bodyPr vert="horz" numCol="2" spcCol="457200"/>
          <a:lstStyle>
            <a:lvl1pPr marL="342900" indent="-342900">
              <a:buClr>
                <a:srgbClr val="005688"/>
              </a:buClr>
              <a:buFont typeface="+mj-lt"/>
              <a:buAutoNum type="arabicPeriod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91440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37160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182880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1964480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58"/>
          <a:stretch/>
        </p:blipFill>
        <p:spPr>
          <a:xfrm>
            <a:off x="125331" y="4833458"/>
            <a:ext cx="3004899" cy="2469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5045" y="4959046"/>
            <a:ext cx="1357528" cy="104423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6177758" y="164175"/>
            <a:ext cx="2721225" cy="3498187"/>
            <a:chOff x="5089275" y="699163"/>
            <a:chExt cx="2721225" cy="3498187"/>
          </a:xfrm>
        </p:grpSpPr>
        <p:sp>
          <p:nvSpPr>
            <p:cNvPr id="6" name="Rectangle 5"/>
            <p:cNvSpPr/>
            <p:nvPr userDrawn="1"/>
          </p:nvSpPr>
          <p:spPr>
            <a:xfrm>
              <a:off x="6194175" y="955425"/>
              <a:ext cx="540000" cy="540000"/>
            </a:xfrm>
            <a:prstGeom prst="rect">
              <a:avLst/>
            </a:prstGeom>
            <a:solidFill>
              <a:srgbClr val="00436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6730500" y="1495425"/>
              <a:ext cx="540000" cy="540000"/>
            </a:xfrm>
            <a:prstGeom prst="rect">
              <a:avLst/>
            </a:prstGeom>
            <a:solidFill>
              <a:srgbClr val="005688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</a:t>
              </a:r>
              <a:endParaRPr lang="en-US" dirty="0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5942175" y="2284209"/>
              <a:ext cx="540000" cy="540000"/>
            </a:xfrm>
            <a:prstGeom prst="rect">
              <a:avLst/>
            </a:prstGeom>
            <a:solidFill>
              <a:srgbClr val="4AAA4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7145616" y="2997479"/>
              <a:ext cx="124883" cy="124883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6609292" y="955425"/>
              <a:ext cx="124883" cy="124883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7270499" y="2866078"/>
              <a:ext cx="245672" cy="245672"/>
            </a:xfrm>
            <a:prstGeom prst="rect">
              <a:avLst/>
            </a:prstGeom>
            <a:solidFill>
              <a:srgbClr val="4AAA42">
                <a:alpha val="50000"/>
              </a:srgb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5089275" y="2572209"/>
              <a:ext cx="252000" cy="252000"/>
            </a:xfrm>
            <a:prstGeom prst="rect">
              <a:avLst/>
            </a:prstGeom>
            <a:solidFill>
              <a:srgbClr val="4AAA4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 userDrawn="1"/>
          </p:nvSpPr>
          <p:spPr>
            <a:xfrm>
              <a:off x="7016913" y="1783425"/>
              <a:ext cx="252000" cy="252000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>
              <a:spLocks/>
            </p:cNvSpPr>
            <p:nvPr userDrawn="1"/>
          </p:nvSpPr>
          <p:spPr>
            <a:xfrm>
              <a:off x="6482175" y="3119415"/>
              <a:ext cx="252000" cy="252000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654175" y="1495425"/>
              <a:ext cx="540000" cy="540000"/>
            </a:xfrm>
            <a:prstGeom prst="rect">
              <a:avLst/>
            </a:prstGeom>
            <a:solidFill>
              <a:srgbClr val="0075BC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734175" y="2571750"/>
              <a:ext cx="540000" cy="540000"/>
            </a:xfrm>
            <a:prstGeom prst="rect">
              <a:avLst/>
            </a:prstGeom>
            <a:solidFill>
              <a:srgbClr val="367F3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67F31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270500" y="2031750"/>
              <a:ext cx="540000" cy="540000"/>
            </a:xfrm>
            <a:prstGeom prst="rect">
              <a:avLst/>
            </a:prstGeom>
            <a:solidFill>
              <a:srgbClr val="4FBB49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6485391" y="2035425"/>
              <a:ext cx="248784" cy="248784"/>
            </a:xfrm>
            <a:prstGeom prst="rect">
              <a:avLst/>
            </a:prstGeom>
            <a:solidFill>
              <a:srgbClr val="00436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5940629" y="951163"/>
              <a:ext cx="253546" cy="253546"/>
            </a:xfrm>
            <a:prstGeom prst="rect">
              <a:avLst/>
            </a:prstGeom>
            <a:solidFill>
              <a:srgbClr val="367F3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67F31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5405391" y="1253769"/>
              <a:ext cx="248784" cy="248784"/>
            </a:xfrm>
            <a:prstGeom prst="rect">
              <a:avLst/>
            </a:prstGeom>
            <a:solidFill>
              <a:srgbClr val="005688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7685616" y="2446867"/>
              <a:ext cx="124883" cy="124883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5398434" y="3950092"/>
              <a:ext cx="247258" cy="247258"/>
            </a:xfrm>
            <a:prstGeom prst="rect">
              <a:avLst/>
            </a:prstGeom>
            <a:solidFill>
              <a:srgbClr val="4AAA4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>
              <a:spLocks/>
            </p:cNvSpPr>
            <p:nvPr userDrawn="1"/>
          </p:nvSpPr>
          <p:spPr>
            <a:xfrm>
              <a:off x="5654175" y="1783217"/>
              <a:ext cx="253546" cy="253546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6360508" y="3371415"/>
              <a:ext cx="124883" cy="124883"/>
            </a:xfrm>
            <a:prstGeom prst="rect">
              <a:avLst/>
            </a:prstGeom>
            <a:solidFill>
              <a:srgbClr val="005688">
                <a:alpha val="50000"/>
              </a:srgb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5415416" y="2035425"/>
              <a:ext cx="248784" cy="248784"/>
            </a:xfrm>
            <a:prstGeom prst="rect">
              <a:avLst/>
            </a:prstGeom>
            <a:solidFill>
              <a:srgbClr val="005688">
                <a:alpha val="50000"/>
              </a:srgb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6746913" y="701879"/>
              <a:ext cx="249284" cy="249284"/>
            </a:xfrm>
            <a:prstGeom prst="rect">
              <a:avLst/>
            </a:prstGeom>
            <a:solidFill>
              <a:srgbClr val="4AAA4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>
              <a:spLocks/>
            </p:cNvSpPr>
            <p:nvPr userDrawn="1"/>
          </p:nvSpPr>
          <p:spPr>
            <a:xfrm>
              <a:off x="5688629" y="699163"/>
              <a:ext cx="252000" cy="252000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89000" y="1248229"/>
            <a:ext cx="5888758" cy="235996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1">
                <a:solidFill>
                  <a:srgbClr val="005688"/>
                </a:solidFill>
                <a:effectLst/>
                <a:latin typeface="Arial"/>
                <a:cs typeface="Arial"/>
              </a:defRPr>
            </a:lvl1pPr>
            <a:lvl2pPr marL="457200" indent="0">
              <a:buNone/>
              <a:defRPr b="1">
                <a:solidFill>
                  <a:srgbClr val="005688"/>
                </a:solidFill>
                <a:effectLst/>
                <a:latin typeface="Arial"/>
                <a:cs typeface="Arial"/>
              </a:defRPr>
            </a:lvl2pPr>
            <a:lvl3pPr marL="914400" indent="0">
              <a:buNone/>
              <a:defRPr b="1">
                <a:solidFill>
                  <a:srgbClr val="005688"/>
                </a:solidFill>
                <a:effectLst/>
                <a:latin typeface="Arial"/>
                <a:cs typeface="Arial"/>
              </a:defRPr>
            </a:lvl3pPr>
            <a:lvl4pPr marL="1371600" indent="0">
              <a:buNone/>
              <a:defRPr b="1">
                <a:solidFill>
                  <a:srgbClr val="005688"/>
                </a:solidFill>
                <a:effectLst/>
                <a:latin typeface="Arial"/>
                <a:cs typeface="Arial"/>
              </a:defRPr>
            </a:lvl4pPr>
            <a:lvl5pPr marL="1828800" indent="0">
              <a:buNone/>
              <a:defRPr b="1">
                <a:solidFill>
                  <a:srgbClr val="005688"/>
                </a:solidFill>
                <a:effectLst/>
                <a:latin typeface="Arial"/>
                <a:cs typeface="Arial"/>
              </a:defRPr>
            </a:lvl5pPr>
          </a:lstStyle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162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7549259" y="3149599"/>
            <a:ext cx="1594741" cy="1604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47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1599915" y="3149599"/>
            <a:ext cx="1594741" cy="1604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latin typeface="Arial"/>
                <a:cs typeface="Arial"/>
              </a:defRPr>
            </a:lvl1pPr>
          </a:lstStyle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58"/>
          <a:stretch/>
        </p:blipFill>
        <p:spPr>
          <a:xfrm>
            <a:off x="125331" y="4833458"/>
            <a:ext cx="3004899" cy="2469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5045" y="4959046"/>
            <a:ext cx="1357528" cy="104423"/>
          </a:xfrm>
          <a:prstGeom prst="rect">
            <a:avLst/>
          </a:prstGeom>
        </p:spPr>
      </p:pic>
      <p:sp>
        <p:nvSpPr>
          <p:cNvPr id="3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-1" y="3149599"/>
            <a:ext cx="1599915" cy="1604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4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7544085" y="0"/>
            <a:ext cx="1599915" cy="157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4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7544085" y="1574800"/>
            <a:ext cx="1599915" cy="157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4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1599915" y="0"/>
            <a:ext cx="1594741" cy="31496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44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5949344" y="0"/>
            <a:ext cx="1594741" cy="31496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45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3194656" y="0"/>
            <a:ext cx="2754688" cy="47536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50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0" y="0"/>
            <a:ext cx="1599915" cy="157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51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0" y="1574800"/>
            <a:ext cx="1599915" cy="157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53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5949344" y="3149599"/>
            <a:ext cx="1594741" cy="1604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329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58"/>
          <a:stretch/>
        </p:blipFill>
        <p:spPr>
          <a:xfrm>
            <a:off x="125331" y="4833458"/>
            <a:ext cx="3004899" cy="2469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5045" y="4959046"/>
            <a:ext cx="1357528" cy="104423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73233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449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417754"/>
            <a:ext cx="9144000" cy="5150092"/>
          </a:xfrm>
          <a:prstGeom prst="rect">
            <a:avLst/>
          </a:prstGeom>
          <a:solidFill>
            <a:srgbClr val="005688"/>
          </a:solidFill>
          <a:ln>
            <a:noFill/>
          </a:ln>
          <a:effectLst>
            <a:innerShdw blurRad="993775" dist="749300" dir="5400000">
              <a:prstClr val="black">
                <a:alpha val="38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58"/>
          <a:stretch/>
        </p:blipFill>
        <p:spPr>
          <a:xfrm>
            <a:off x="125331" y="4833458"/>
            <a:ext cx="3004899" cy="2469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5045" y="4959046"/>
            <a:ext cx="1357528" cy="104423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326357" y="411164"/>
            <a:ext cx="6488112" cy="378346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1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defRPr>
            </a:lvl2pPr>
            <a:lvl3pPr marL="914400" indent="0">
              <a:buNone/>
              <a:defRPr b="1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defRPr>
            </a:lvl3pPr>
            <a:lvl4pPr marL="1371600" indent="0">
              <a:buNone/>
              <a:defRPr b="1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defRPr>
            </a:lvl4pPr>
            <a:lvl5pPr marL="1828800" indent="0">
              <a:buNone/>
              <a:defRPr b="1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defRPr>
            </a:lvl5pPr>
          </a:lstStyle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  <a:p>
            <a:pPr lvl="1"/>
            <a:r>
              <a:rPr lang="es-ES_tradnl" dirty="0" err="1" smtClean="0"/>
              <a:t>Second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2"/>
            <a:r>
              <a:rPr lang="es-ES_tradnl" dirty="0" err="1" smtClean="0"/>
              <a:t>Third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3"/>
            <a:r>
              <a:rPr lang="es-ES_tradnl" dirty="0" err="1" smtClean="0"/>
              <a:t>Fourth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4"/>
            <a:r>
              <a:rPr lang="es-ES_tradnl" dirty="0" err="1" smtClean="0"/>
              <a:t>Fifth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220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417754"/>
            <a:ext cx="9144000" cy="5150092"/>
          </a:xfrm>
          <a:prstGeom prst="rect">
            <a:avLst/>
          </a:prstGeom>
          <a:solidFill>
            <a:srgbClr val="005688"/>
          </a:solidFill>
          <a:ln>
            <a:noFill/>
          </a:ln>
          <a:effectLst>
            <a:innerShdw blurRad="993775" dist="749300" dir="5400000">
              <a:prstClr val="black">
                <a:alpha val="38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58"/>
          <a:stretch/>
        </p:blipFill>
        <p:spPr>
          <a:xfrm>
            <a:off x="125331" y="4833458"/>
            <a:ext cx="3004899" cy="2469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5045" y="4959046"/>
            <a:ext cx="1357528" cy="104423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04363" y="1144166"/>
            <a:ext cx="5873395" cy="305046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1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defRPr>
            </a:lvl2pPr>
            <a:lvl3pPr marL="914400" indent="0">
              <a:buNone/>
              <a:defRPr b="1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defRPr>
            </a:lvl3pPr>
            <a:lvl4pPr marL="1371600" indent="0">
              <a:buNone/>
              <a:defRPr b="1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defRPr>
            </a:lvl4pPr>
            <a:lvl5pPr marL="1828800" indent="0">
              <a:buNone/>
              <a:defRPr b="1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defRPr>
            </a:lvl5pPr>
          </a:lstStyle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6177758" y="164175"/>
            <a:ext cx="2721225" cy="3498187"/>
            <a:chOff x="5089275" y="699163"/>
            <a:chExt cx="2721225" cy="3498187"/>
          </a:xfrm>
        </p:grpSpPr>
        <p:sp>
          <p:nvSpPr>
            <p:cNvPr id="8" name="Rectangle 7"/>
            <p:cNvSpPr/>
            <p:nvPr userDrawn="1"/>
          </p:nvSpPr>
          <p:spPr>
            <a:xfrm>
              <a:off x="6194175" y="955425"/>
              <a:ext cx="540000" cy="540000"/>
            </a:xfrm>
            <a:prstGeom prst="rect">
              <a:avLst/>
            </a:prstGeom>
            <a:solidFill>
              <a:srgbClr val="00436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6730500" y="1495425"/>
              <a:ext cx="540000" cy="540000"/>
            </a:xfrm>
            <a:prstGeom prst="rect">
              <a:avLst/>
            </a:prstGeom>
            <a:solidFill>
              <a:srgbClr val="005688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</a:t>
              </a:r>
              <a:endParaRPr lang="en-US" dirty="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5942175" y="2284209"/>
              <a:ext cx="540000" cy="540000"/>
            </a:xfrm>
            <a:prstGeom prst="rect">
              <a:avLst/>
            </a:prstGeom>
            <a:solidFill>
              <a:srgbClr val="4AAA4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7145616" y="2997479"/>
              <a:ext cx="124883" cy="124883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6609292" y="955425"/>
              <a:ext cx="124883" cy="124883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7270499" y="2866078"/>
              <a:ext cx="245672" cy="245672"/>
            </a:xfrm>
            <a:prstGeom prst="rect">
              <a:avLst/>
            </a:prstGeom>
            <a:solidFill>
              <a:srgbClr val="4AAA42">
                <a:alpha val="50000"/>
              </a:srgb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089275" y="2572209"/>
              <a:ext cx="252000" cy="252000"/>
            </a:xfrm>
            <a:prstGeom prst="rect">
              <a:avLst/>
            </a:prstGeom>
            <a:solidFill>
              <a:srgbClr val="4AAA4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>
              <a:spLocks/>
            </p:cNvSpPr>
            <p:nvPr userDrawn="1"/>
          </p:nvSpPr>
          <p:spPr>
            <a:xfrm>
              <a:off x="7016913" y="1783425"/>
              <a:ext cx="252000" cy="252000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>
              <a:spLocks/>
            </p:cNvSpPr>
            <p:nvPr userDrawn="1"/>
          </p:nvSpPr>
          <p:spPr>
            <a:xfrm>
              <a:off x="6482175" y="3119415"/>
              <a:ext cx="252000" cy="252000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5654175" y="1495425"/>
              <a:ext cx="540000" cy="540000"/>
            </a:xfrm>
            <a:prstGeom prst="rect">
              <a:avLst/>
            </a:prstGeom>
            <a:solidFill>
              <a:srgbClr val="0075BC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6734175" y="2571750"/>
              <a:ext cx="540000" cy="540000"/>
            </a:xfrm>
            <a:prstGeom prst="rect">
              <a:avLst/>
            </a:prstGeom>
            <a:solidFill>
              <a:srgbClr val="367F3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67F31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7270500" y="2031750"/>
              <a:ext cx="540000" cy="540000"/>
            </a:xfrm>
            <a:prstGeom prst="rect">
              <a:avLst/>
            </a:prstGeom>
            <a:solidFill>
              <a:srgbClr val="4FBB49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6485391" y="2035425"/>
              <a:ext cx="248784" cy="248784"/>
            </a:xfrm>
            <a:prstGeom prst="rect">
              <a:avLst/>
            </a:prstGeom>
            <a:solidFill>
              <a:srgbClr val="00436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5940629" y="951163"/>
              <a:ext cx="253546" cy="253546"/>
            </a:xfrm>
            <a:prstGeom prst="rect">
              <a:avLst/>
            </a:prstGeom>
            <a:solidFill>
              <a:srgbClr val="367F3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67F31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5405391" y="1253769"/>
              <a:ext cx="248784" cy="248784"/>
            </a:xfrm>
            <a:prstGeom prst="rect">
              <a:avLst/>
            </a:prstGeom>
            <a:solidFill>
              <a:srgbClr val="005688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7685616" y="2446867"/>
              <a:ext cx="124883" cy="124883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5398434" y="3950092"/>
              <a:ext cx="247258" cy="247258"/>
            </a:xfrm>
            <a:prstGeom prst="rect">
              <a:avLst/>
            </a:prstGeom>
            <a:solidFill>
              <a:srgbClr val="4AAA4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>
              <a:spLocks/>
            </p:cNvSpPr>
            <p:nvPr userDrawn="1"/>
          </p:nvSpPr>
          <p:spPr>
            <a:xfrm>
              <a:off x="5654175" y="1783217"/>
              <a:ext cx="253546" cy="253546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6360508" y="3371415"/>
              <a:ext cx="124883" cy="124883"/>
            </a:xfrm>
            <a:prstGeom prst="rect">
              <a:avLst/>
            </a:prstGeom>
            <a:solidFill>
              <a:srgbClr val="005688">
                <a:alpha val="50000"/>
              </a:srgb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5415416" y="2035425"/>
              <a:ext cx="248784" cy="248784"/>
            </a:xfrm>
            <a:prstGeom prst="rect">
              <a:avLst/>
            </a:prstGeom>
            <a:solidFill>
              <a:srgbClr val="005688">
                <a:alpha val="50000"/>
              </a:srgb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6746913" y="701879"/>
              <a:ext cx="249284" cy="249284"/>
            </a:xfrm>
            <a:prstGeom prst="rect">
              <a:avLst/>
            </a:prstGeom>
            <a:solidFill>
              <a:srgbClr val="4AAA4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>
              <a:spLocks/>
            </p:cNvSpPr>
            <p:nvPr userDrawn="1"/>
          </p:nvSpPr>
          <p:spPr>
            <a:xfrm>
              <a:off x="5688629" y="699163"/>
              <a:ext cx="252000" cy="252000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35505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/>
          </p:cNvSpPr>
          <p:nvPr userDrawn="1"/>
        </p:nvSpPr>
        <p:spPr>
          <a:xfrm>
            <a:off x="0" y="261257"/>
            <a:ext cx="2411414" cy="4209824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58"/>
          <a:stretch/>
        </p:blipFill>
        <p:spPr>
          <a:xfrm>
            <a:off x="125331" y="4833458"/>
            <a:ext cx="3004899" cy="2469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5045" y="4959046"/>
            <a:ext cx="1357528" cy="104423"/>
          </a:xfrm>
          <a:prstGeom prst="rect">
            <a:avLst/>
          </a:prstGeom>
        </p:spPr>
      </p:pic>
      <p:sp>
        <p:nvSpPr>
          <p:cNvPr id="4" name="SmartArt Placeholder 3"/>
          <p:cNvSpPr>
            <a:spLocks noGrp="1"/>
          </p:cNvSpPr>
          <p:nvPr>
            <p:ph type="dgm" sz="quarter" idx="11"/>
          </p:nvPr>
        </p:nvSpPr>
        <p:spPr>
          <a:xfrm>
            <a:off x="2411414" y="411162"/>
            <a:ext cx="6483350" cy="400843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52412" y="411164"/>
            <a:ext cx="2158999" cy="4008436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0000"/>
              </a:lnSpc>
              <a:buNone/>
              <a:defRPr sz="2500" b="1">
                <a:solidFill>
                  <a:srgbClr val="005688"/>
                </a:solidFill>
                <a:latin typeface="Arial"/>
                <a:cs typeface="Arial"/>
              </a:defRPr>
            </a:lvl1pPr>
            <a:lvl2pPr>
              <a:defRPr sz="2500" b="1">
                <a:solidFill>
                  <a:srgbClr val="005688"/>
                </a:solidFill>
                <a:latin typeface="Arial"/>
                <a:cs typeface="Arial"/>
              </a:defRPr>
            </a:lvl2pPr>
            <a:lvl3pPr>
              <a:defRPr sz="2500" b="1">
                <a:solidFill>
                  <a:srgbClr val="005688"/>
                </a:solidFill>
                <a:latin typeface="Arial"/>
                <a:cs typeface="Arial"/>
              </a:defRPr>
            </a:lvl3pPr>
            <a:lvl4pPr>
              <a:defRPr sz="2500" b="1">
                <a:solidFill>
                  <a:srgbClr val="005688"/>
                </a:solidFill>
                <a:latin typeface="Arial"/>
                <a:cs typeface="Arial"/>
              </a:defRPr>
            </a:lvl4pPr>
            <a:lvl5pPr>
              <a:defRPr sz="2500" b="1">
                <a:solidFill>
                  <a:srgbClr val="005688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1942088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651004"/>
            <a:ext cx="9144000" cy="1095554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331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9" r:id="rId4"/>
    <p:sldLayoutId id="2147483658" r:id="rId5"/>
    <p:sldLayoutId id="2147483651" r:id="rId6"/>
    <p:sldLayoutId id="2147483652" r:id="rId7"/>
    <p:sldLayoutId id="2147483662" r:id="rId8"/>
    <p:sldLayoutId id="2147483653" r:id="rId9"/>
    <p:sldLayoutId id="2147483654" r:id="rId10"/>
    <p:sldLayoutId id="2147483655" r:id="rId11"/>
    <p:sldLayoutId id="2147483657" r:id="rId12"/>
    <p:sldLayoutId id="2147483664" r:id="rId13"/>
    <p:sldLayoutId id="2147483660" r:id="rId14"/>
    <p:sldLayoutId id="2147483656" r:id="rId15"/>
    <p:sldLayoutId id="2147483663" r:id="rId1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19.png"/><Relationship Id="rId9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3" Type="http://schemas.openxmlformats.org/officeDocument/2006/relationships/chart" Target="../charts/chart4.xml"/><Relationship Id="rId7" Type="http://schemas.openxmlformats.org/officeDocument/2006/relationships/chart" Target="../charts/chart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6.xml"/><Relationship Id="rId5" Type="http://schemas.openxmlformats.org/officeDocument/2006/relationships/image" Target="../media/image5.png"/><Relationship Id="rId4" Type="http://schemas.openxmlformats.org/officeDocument/2006/relationships/chart" Target="../charts/chart5.xml"/><Relationship Id="rId9" Type="http://schemas.openxmlformats.org/officeDocument/2006/relationships/chart" Target="../charts/char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9474" y="95704"/>
            <a:ext cx="6997625" cy="2359966"/>
          </a:xfrm>
        </p:spPr>
        <p:txBody>
          <a:bodyPr/>
          <a:lstStyle/>
          <a:p>
            <a:r>
              <a:rPr lang="de-DE" sz="1600" dirty="0" smtClean="0"/>
              <a:t>XXIV Reunión RedIbero</a:t>
            </a:r>
          </a:p>
          <a:p>
            <a:r>
              <a:rPr lang="de-DE" sz="1600" dirty="0" smtClean="0"/>
              <a:t>Financiamiento a las exportaciones: Instrumento para el desarrollo</a:t>
            </a:r>
          </a:p>
        </p:txBody>
      </p:sp>
      <p:sp>
        <p:nvSpPr>
          <p:cNvPr id="3" name="Text Placeholder 1"/>
          <p:cNvSpPr txBox="1">
            <a:spLocks/>
          </p:cNvSpPr>
          <p:nvPr/>
        </p:nvSpPr>
        <p:spPr>
          <a:xfrm>
            <a:off x="336625" y="2238375"/>
            <a:ext cx="6721400" cy="1465070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b="1" kern="1200">
                <a:solidFill>
                  <a:srgbClr val="005688"/>
                </a:solidFill>
                <a:effectLst/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005688"/>
                </a:solidFill>
                <a:effectLst/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rgbClr val="005688"/>
                </a:solidFill>
                <a:effectLst/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rgbClr val="005688"/>
                </a:solidFill>
                <a:effectLst/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rgbClr val="005688"/>
                </a:solidFill>
                <a:effectLst/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400" dirty="0" smtClean="0"/>
              <a:t>Desarrollo, financiamiento y exportaciones</a:t>
            </a:r>
          </a:p>
          <a:p>
            <a:pPr algn="ctr"/>
            <a:r>
              <a:rPr lang="de-DE" sz="2400" dirty="0" smtClean="0"/>
              <a:t>en América Latina</a:t>
            </a:r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365200" y="3952875"/>
            <a:ext cx="6245150" cy="1465070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b="1" kern="1200">
                <a:solidFill>
                  <a:srgbClr val="005688"/>
                </a:solidFill>
                <a:effectLst/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005688"/>
                </a:solidFill>
                <a:effectLst/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rgbClr val="005688"/>
                </a:solidFill>
                <a:effectLst/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rgbClr val="005688"/>
                </a:solidFill>
                <a:effectLst/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rgbClr val="005688"/>
                </a:solidFill>
                <a:effectLst/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600" dirty="0" smtClean="0"/>
              <a:t>Gustavo Ardila Latiff</a:t>
            </a:r>
          </a:p>
          <a:p>
            <a:pPr algn="ctr"/>
            <a:r>
              <a:rPr lang="de-DE" sz="1400" b="0" dirty="0" smtClean="0"/>
              <a:t>Vp. Corporativo Sectores Productivo y Financiero - CAF</a:t>
            </a:r>
          </a:p>
          <a:p>
            <a:pPr algn="ctr"/>
            <a:r>
              <a:rPr lang="de-DE" sz="1400" b="0" dirty="0" smtClean="0"/>
              <a:t>Caracas, marzo 31 a 1° de abril 2016</a:t>
            </a:r>
          </a:p>
        </p:txBody>
      </p:sp>
    </p:spTree>
    <p:extLst>
      <p:ext uri="{BB962C8B-B14F-4D97-AF65-F5344CB8AC3E}">
        <p14:creationId xmlns:p14="http://schemas.microsoft.com/office/powerpoint/2010/main" val="306401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VE" sz="2800" dirty="0">
                <a:solidFill>
                  <a:schemeClr val="bg1"/>
                </a:solidFill>
                <a:latin typeface="Century Gothic" pitchFamily="34" charset="0"/>
              </a:rPr>
              <a:t>CAF: Agenda integral de desarrollo</a:t>
            </a:r>
          </a:p>
        </p:txBody>
      </p:sp>
      <p:sp>
        <p:nvSpPr>
          <p:cNvPr id="7" name="6 Elipse"/>
          <p:cNvSpPr/>
          <p:nvPr/>
        </p:nvSpPr>
        <p:spPr>
          <a:xfrm>
            <a:off x="1249460" y="1323536"/>
            <a:ext cx="6496215" cy="3070358"/>
          </a:xfrm>
          <a:prstGeom prst="ellipse">
            <a:avLst/>
          </a:prstGeom>
          <a:noFill/>
          <a:ln w="57150">
            <a:solidFill>
              <a:srgbClr val="4FBB49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8" name="7 Hexágono"/>
          <p:cNvSpPr/>
          <p:nvPr/>
        </p:nvSpPr>
        <p:spPr>
          <a:xfrm>
            <a:off x="818943" y="1524263"/>
            <a:ext cx="1921091" cy="743389"/>
          </a:xfrm>
          <a:prstGeom prst="hexagon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_tradnl" sz="1400" b="1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Estabilidad</a:t>
            </a:r>
            <a:r>
              <a:rPr lang="en-US" sz="1400" b="1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macroeconómica</a:t>
            </a:r>
            <a:endParaRPr lang="es-ES_tradnl" sz="1400" b="1" dirty="0" smtClean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8 Hexágono"/>
          <p:cNvSpPr/>
          <p:nvPr/>
        </p:nvSpPr>
        <p:spPr>
          <a:xfrm>
            <a:off x="3391170" y="990309"/>
            <a:ext cx="2154238" cy="1139689"/>
          </a:xfrm>
          <a:prstGeom prst="hexagon">
            <a:avLst/>
          </a:prstGeom>
          <a:gradFill>
            <a:gsLst>
              <a:gs pos="0">
                <a:srgbClr val="00436B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_tradnl" sz="1600" b="1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Transformación </a:t>
            </a:r>
            <a:r>
              <a:rPr lang="es-ES_tradnl" sz="1600" b="1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productiva</a:t>
            </a:r>
          </a:p>
        </p:txBody>
      </p:sp>
      <p:sp>
        <p:nvSpPr>
          <p:cNvPr id="10" name="9 Hexágono"/>
          <p:cNvSpPr/>
          <p:nvPr/>
        </p:nvSpPr>
        <p:spPr>
          <a:xfrm>
            <a:off x="6415058" y="1524262"/>
            <a:ext cx="1906522" cy="743389"/>
          </a:xfrm>
          <a:prstGeom prst="hexagon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_tradnl" sz="1400" b="1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Eficiencia microeconómica</a:t>
            </a:r>
            <a:endParaRPr lang="es-ES_tradnl" sz="1400" b="1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10 Hexágono"/>
          <p:cNvSpPr/>
          <p:nvPr/>
        </p:nvSpPr>
        <p:spPr>
          <a:xfrm>
            <a:off x="6415058" y="3383006"/>
            <a:ext cx="1906523" cy="763140"/>
          </a:xfrm>
          <a:prstGeom prst="hexagon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_tradnl" sz="1400" b="1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Equilibrio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_tradnl" sz="1400" b="1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ambiental</a:t>
            </a:r>
            <a:endParaRPr lang="en-US" sz="1400" b="1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Flecha izquierda y derecha"/>
          <p:cNvSpPr/>
          <p:nvPr/>
        </p:nvSpPr>
        <p:spPr>
          <a:xfrm rot="5400000">
            <a:off x="3742756" y="2373950"/>
            <a:ext cx="1446304" cy="958400"/>
          </a:xfrm>
          <a:prstGeom prst="leftRightArrow">
            <a:avLst>
              <a:gd name="adj1" fmla="val 46228"/>
              <a:gd name="adj2" fmla="val 35854"/>
            </a:avLst>
          </a:prstGeom>
          <a:solidFill>
            <a:srgbClr val="00436B"/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3" name="12 Flecha izquierda y derecha"/>
          <p:cNvSpPr/>
          <p:nvPr/>
        </p:nvSpPr>
        <p:spPr>
          <a:xfrm>
            <a:off x="2916991" y="2401516"/>
            <a:ext cx="3132813" cy="914399"/>
          </a:xfrm>
          <a:prstGeom prst="leftRightArrow">
            <a:avLst>
              <a:gd name="adj1" fmla="val 62174"/>
              <a:gd name="adj2" fmla="val 50000"/>
            </a:avLst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E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Crecimiento sostenido de calidad</a:t>
            </a:r>
            <a:endParaRPr lang="en-US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3 Hexágono"/>
          <p:cNvSpPr/>
          <p:nvPr/>
        </p:nvSpPr>
        <p:spPr>
          <a:xfrm>
            <a:off x="3442311" y="3576302"/>
            <a:ext cx="2095680" cy="1139689"/>
          </a:xfrm>
          <a:prstGeom prst="hexagon">
            <a:avLst/>
          </a:prstGeom>
          <a:gradFill>
            <a:gsLst>
              <a:gs pos="0">
                <a:srgbClr val="00436B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_tradnl" sz="1600" b="1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Fortalecimiento institucional</a:t>
            </a:r>
            <a:endParaRPr lang="en-US" sz="1600" b="1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14 Hexágono"/>
          <p:cNvSpPr/>
          <p:nvPr/>
        </p:nvSpPr>
        <p:spPr>
          <a:xfrm>
            <a:off x="866554" y="3383006"/>
            <a:ext cx="1921092" cy="743389"/>
          </a:xfrm>
          <a:prstGeom prst="hexagon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_tradnl" sz="1400" b="1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Equidad e inclusión social</a:t>
            </a:r>
          </a:p>
        </p:txBody>
      </p:sp>
    </p:spTree>
    <p:extLst>
      <p:ext uri="{BB962C8B-B14F-4D97-AF65-F5344CB8AC3E}">
        <p14:creationId xmlns:p14="http://schemas.microsoft.com/office/powerpoint/2010/main" val="159263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quarter" idx="12"/>
          </p:nvPr>
        </p:nvSpPr>
        <p:spPr>
          <a:xfrm>
            <a:off x="252412" y="296864"/>
            <a:ext cx="8642352" cy="474207"/>
          </a:xfrm>
        </p:spPr>
        <p:txBody>
          <a:bodyPr/>
          <a:lstStyle/>
          <a:p>
            <a:r>
              <a:rPr lang="es-VE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través de diversos programas especiales, CAF apoya el desarrollo integral de la región</a:t>
            </a:r>
          </a:p>
          <a:p>
            <a:endParaRPr lang="es-VE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" name="19 Grupo"/>
          <p:cNvGrpSpPr/>
          <p:nvPr/>
        </p:nvGrpSpPr>
        <p:grpSpPr>
          <a:xfrm>
            <a:off x="294230" y="914573"/>
            <a:ext cx="8668824" cy="4149177"/>
            <a:chOff x="7632" y="700990"/>
            <a:chExt cx="8982665" cy="4397774"/>
          </a:xfrm>
        </p:grpSpPr>
        <p:graphicFrame>
          <p:nvGraphicFramePr>
            <p:cNvPr id="21" name="20 Diagrama"/>
            <p:cNvGraphicFramePr/>
            <p:nvPr>
              <p:extLst>
                <p:ext uri="{D42A27DB-BD31-4B8C-83A1-F6EECF244321}">
                  <p14:modId xmlns:p14="http://schemas.microsoft.com/office/powerpoint/2010/main" val="3817212275"/>
                </p:ext>
              </p:extLst>
            </p:nvPr>
          </p:nvGraphicFramePr>
          <p:xfrm>
            <a:off x="7632" y="700990"/>
            <a:ext cx="8982665" cy="383024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22" name="21 CuadroTexto"/>
            <p:cNvSpPr txBox="1"/>
            <p:nvPr/>
          </p:nvSpPr>
          <p:spPr>
            <a:xfrm>
              <a:off x="107504" y="2431941"/>
              <a:ext cx="3168352" cy="2666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VE"/>
              </a:defPPr>
              <a:lvl2pPr marL="0" lvl="1">
                <a:lnSpc>
                  <a:spcPct val="150000"/>
                </a:lnSpc>
                <a:spcBef>
                  <a:spcPts val="0"/>
                </a:spcBef>
                <a:buSzPct val="70000"/>
                <a:defRPr sz="1050">
                  <a:latin typeface="Century Gothic" pitchFamily="34" charset="0"/>
                </a:defRPr>
              </a:lvl2pPr>
            </a:lstStyle>
            <a:p>
              <a:pPr>
                <a:lnSpc>
                  <a:spcPct val="150000"/>
                </a:lnSpc>
              </a:pPr>
              <a:r>
                <a:rPr lang="es-VE" sz="1050" dirty="0"/>
                <a:t>- Seguridad vial   </a:t>
              </a:r>
            </a:p>
            <a:p>
              <a:pPr>
                <a:lnSpc>
                  <a:spcPct val="150000"/>
                </a:lnSpc>
              </a:pPr>
              <a:r>
                <a:rPr lang="es-VE" sz="1050" dirty="0"/>
                <a:t>- </a:t>
              </a:r>
              <a:r>
                <a:rPr lang="es-VE" sz="1050" dirty="0" err="1"/>
                <a:t>Geópolis</a:t>
              </a:r>
              <a:r>
                <a:rPr lang="es-VE" sz="1050" dirty="0"/>
                <a:t> y </a:t>
              </a:r>
              <a:r>
                <a:rPr lang="es-VE" sz="1050" dirty="0" err="1"/>
                <a:t>GeoSur</a:t>
              </a:r>
              <a:r>
                <a:rPr lang="es-VE" sz="1050" dirty="0"/>
                <a:t>                         </a:t>
              </a:r>
            </a:p>
            <a:p>
              <a:pPr>
                <a:lnSpc>
                  <a:spcPct val="150000"/>
                </a:lnSpc>
              </a:pPr>
              <a:r>
                <a:rPr lang="es-VE" sz="1050" dirty="0"/>
                <a:t>- Conservación y sostenibilidad vial                                            - Transporte y movilidad urbana      </a:t>
              </a:r>
            </a:p>
            <a:p>
              <a:pPr>
                <a:lnSpc>
                  <a:spcPct val="150000"/>
                </a:lnSpc>
              </a:pPr>
              <a:r>
                <a:rPr lang="es-VE" sz="1050" dirty="0"/>
                <a:t>- Tecnologías de Información y </a:t>
              </a:r>
            </a:p>
            <a:p>
              <a:pPr>
                <a:lnSpc>
                  <a:spcPct val="150000"/>
                </a:lnSpc>
              </a:pPr>
              <a:r>
                <a:rPr lang="es-VE" sz="1050" dirty="0"/>
                <a:t>comunicación (TICAF)              </a:t>
              </a:r>
            </a:p>
            <a:p>
              <a:pPr>
                <a:lnSpc>
                  <a:spcPct val="150000"/>
                </a:lnSpc>
              </a:pPr>
              <a:r>
                <a:rPr lang="es-VE" sz="1050" dirty="0"/>
                <a:t>- </a:t>
              </a:r>
              <a:r>
                <a:rPr lang="es-VE" sz="1050" dirty="0" err="1"/>
                <a:t>IDeAL</a:t>
              </a:r>
              <a:r>
                <a:rPr lang="es-VE" sz="1050" dirty="0"/>
                <a:t>                                   </a:t>
              </a:r>
            </a:p>
            <a:p>
              <a:pPr>
                <a:lnSpc>
                  <a:spcPct val="150000"/>
                </a:lnSpc>
              </a:pPr>
              <a:r>
                <a:rPr lang="es-VE" sz="1050" dirty="0"/>
                <a:t>- Programa de Apoyo al Desarrollo e Integración  Fronteriza (PADIF)</a:t>
              </a:r>
            </a:p>
            <a:p>
              <a:pPr>
                <a:lnSpc>
                  <a:spcPct val="150000"/>
                </a:lnSpc>
              </a:pPr>
              <a:endParaRPr lang="es-VE" sz="1050" dirty="0"/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3275856" y="2325816"/>
              <a:ext cx="2968726" cy="2409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VE"/>
              </a:defPPr>
              <a:lvl2pPr marL="0" lvl="1">
                <a:lnSpc>
                  <a:spcPct val="150000"/>
                </a:lnSpc>
                <a:spcBef>
                  <a:spcPts val="0"/>
                </a:spcBef>
                <a:buSzPct val="70000"/>
                <a:defRPr sz="1050">
                  <a:latin typeface="Century Gothic" pitchFamily="34" charset="0"/>
                </a:defRPr>
              </a:lvl2pPr>
            </a:lstStyle>
            <a:p>
              <a:pPr lvl="1"/>
              <a:r>
                <a:rPr lang="es-VE" dirty="0">
                  <a:latin typeface="+mn-lt"/>
                </a:rPr>
                <a:t>- Integración energética regional</a:t>
              </a:r>
            </a:p>
            <a:p>
              <a:pPr lvl="1"/>
              <a:r>
                <a:rPr lang="es-VE" dirty="0">
                  <a:latin typeface="+mn-lt"/>
                </a:rPr>
                <a:t>- Infraestructura energética </a:t>
              </a:r>
            </a:p>
            <a:p>
              <a:pPr lvl="1"/>
              <a:r>
                <a:rPr lang="es-VE" dirty="0">
                  <a:latin typeface="+mn-lt"/>
                </a:rPr>
                <a:t>- Energías renovables y limpias</a:t>
              </a:r>
            </a:p>
            <a:p>
              <a:pPr lvl="1"/>
              <a:r>
                <a:rPr lang="es-VE" dirty="0">
                  <a:latin typeface="+mn-lt"/>
                </a:rPr>
                <a:t>- Apoyo a la eficiencia energética</a:t>
              </a:r>
            </a:p>
            <a:p>
              <a:pPr lvl="1"/>
              <a:r>
                <a:rPr lang="es-VE" dirty="0">
                  <a:latin typeface="+mn-lt"/>
                </a:rPr>
                <a:t>- Redes regionales</a:t>
              </a:r>
            </a:p>
            <a:p>
              <a:pPr lvl="1"/>
              <a:r>
                <a:rPr lang="es-VE" dirty="0">
                  <a:latin typeface="+mn-lt"/>
                </a:rPr>
                <a:t>- Patentes tecnológicas</a:t>
              </a:r>
            </a:p>
            <a:p>
              <a:pPr lvl="1"/>
              <a:r>
                <a:rPr lang="es-VE" dirty="0">
                  <a:latin typeface="+mn-lt"/>
                </a:rPr>
                <a:t>- Conservación y sostenibilidad                                                                                                                 vial</a:t>
              </a:r>
            </a:p>
            <a:p>
              <a:pPr lvl="1"/>
              <a:r>
                <a:rPr lang="es-VE" dirty="0">
                  <a:latin typeface="+mn-lt"/>
                </a:rPr>
                <a:t>- Electrificación rural</a:t>
              </a: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6443158" y="2427734"/>
              <a:ext cx="2120454" cy="1382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>
                <a:lnSpc>
                  <a:spcPct val="150000"/>
                </a:lnSpc>
                <a:spcBef>
                  <a:spcPts val="0"/>
                </a:spcBef>
                <a:buSzPct val="70000"/>
              </a:pPr>
              <a:r>
                <a:rPr lang="es-VE" sz="1050" dirty="0" smtClean="0"/>
                <a:t>- </a:t>
              </a:r>
              <a:r>
                <a:rPr lang="es-VE" sz="1050" dirty="0"/>
                <a:t>Gestión Integrada del Agua</a:t>
              </a:r>
            </a:p>
            <a:p>
              <a:pPr marL="0" lvl="1">
                <a:lnSpc>
                  <a:spcPct val="150000"/>
                </a:lnSpc>
                <a:spcBef>
                  <a:spcPts val="0"/>
                </a:spcBef>
                <a:buSzPct val="70000"/>
              </a:pPr>
              <a:r>
                <a:rPr lang="es-VE" sz="1050" dirty="0" smtClean="0"/>
                <a:t>- Gestión </a:t>
              </a:r>
              <a:r>
                <a:rPr lang="es-VE" sz="1050" dirty="0"/>
                <a:t>integral de manejo de desastres naturales</a:t>
              </a:r>
            </a:p>
            <a:p>
              <a:pPr marL="0" lvl="1">
                <a:lnSpc>
                  <a:spcPct val="150000"/>
                </a:lnSpc>
                <a:spcBef>
                  <a:spcPts val="0"/>
                </a:spcBef>
                <a:buSzPct val="70000"/>
              </a:pPr>
              <a:r>
                <a:rPr lang="es-VE" sz="1050" dirty="0" smtClean="0"/>
                <a:t>- Desarrollo </a:t>
              </a:r>
              <a:r>
                <a:rPr lang="es-VE" sz="1050" dirty="0"/>
                <a:t>Urbano</a:t>
              </a:r>
            </a:p>
            <a:p>
              <a:pPr marL="0" lvl="1">
                <a:lnSpc>
                  <a:spcPct val="150000"/>
                </a:lnSpc>
                <a:spcBef>
                  <a:spcPts val="0"/>
                </a:spcBef>
                <a:buSzPct val="70000"/>
              </a:pPr>
              <a:r>
                <a:rPr lang="es-VE" sz="1050" dirty="0" smtClean="0"/>
                <a:t>- Calidad </a:t>
              </a:r>
              <a:r>
                <a:rPr lang="es-VE" sz="1050" dirty="0"/>
                <a:t>Educativa</a:t>
              </a:r>
            </a:p>
          </p:txBody>
        </p:sp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2595" y="1438845"/>
              <a:ext cx="2278568" cy="87795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60" r="19571"/>
            <a:stretch/>
          </p:blipFill>
          <p:spPr bwMode="auto">
            <a:xfrm>
              <a:off x="6543490" y="1438845"/>
              <a:ext cx="2132966" cy="87794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419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quarter" idx="12"/>
          </p:nvPr>
        </p:nvSpPr>
        <p:spPr>
          <a:xfrm>
            <a:off x="252412" y="296864"/>
            <a:ext cx="8642352" cy="474207"/>
          </a:xfrm>
        </p:spPr>
        <p:txBody>
          <a:bodyPr/>
          <a:lstStyle/>
          <a:p>
            <a:r>
              <a:rPr lang="es-VE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través de diversos programas especiales, CAF apoya el desarrollo integral de la región</a:t>
            </a:r>
          </a:p>
          <a:p>
            <a:endParaRPr lang="es-VE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10 Diagrama"/>
          <p:cNvGraphicFramePr/>
          <p:nvPr>
            <p:extLst>
              <p:ext uri="{D42A27DB-BD31-4B8C-83A1-F6EECF244321}">
                <p14:modId xmlns:p14="http://schemas.microsoft.com/office/powerpoint/2010/main" val="2532984971"/>
              </p:ext>
            </p:extLst>
          </p:nvPr>
        </p:nvGraphicFramePr>
        <p:xfrm>
          <a:off x="261763" y="902325"/>
          <a:ext cx="8982665" cy="3830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11 CuadroTexto"/>
          <p:cNvSpPr txBox="1"/>
          <p:nvPr/>
        </p:nvSpPr>
        <p:spPr>
          <a:xfrm>
            <a:off x="297719" y="2638902"/>
            <a:ext cx="31683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VE"/>
            </a:defPPr>
            <a:lvl2pPr marL="0" lvl="1">
              <a:lnSpc>
                <a:spcPct val="150000"/>
              </a:lnSpc>
              <a:spcBef>
                <a:spcPts val="0"/>
              </a:spcBef>
              <a:buSzPct val="70000"/>
              <a:defRPr sz="1050">
                <a:latin typeface="Century Gothic" pitchFamily="34" charset="0"/>
              </a:defRPr>
            </a:lvl2pPr>
          </a:lstStyle>
          <a:p>
            <a:pPr marL="93663" lvl="1" indent="-93663">
              <a:buFontTx/>
              <a:buChar char="-"/>
            </a:pPr>
            <a:r>
              <a:rPr lang="es-VE" dirty="0">
                <a:latin typeface="+mn-lt"/>
              </a:rPr>
              <a:t>Gestión Ambiental y Social Institucional</a:t>
            </a:r>
          </a:p>
          <a:p>
            <a:pPr marL="355600" lvl="2" indent="-177800">
              <a:lnSpc>
                <a:spcPct val="150000"/>
              </a:lnSpc>
              <a:buSzPct val="70000"/>
              <a:buFont typeface="Courier New" pitchFamily="49" charset="0"/>
              <a:buChar char="o"/>
            </a:pPr>
            <a:r>
              <a:rPr lang="es-VE" sz="1050" dirty="0"/>
              <a:t>Plan Institucional de </a:t>
            </a:r>
            <a:r>
              <a:rPr lang="es-VE" sz="1050" dirty="0" smtClean="0"/>
              <a:t>Gestión </a:t>
            </a:r>
          </a:p>
          <a:p>
            <a:pPr marL="355600" lvl="2">
              <a:lnSpc>
                <a:spcPct val="150000"/>
              </a:lnSpc>
              <a:buSzPct val="70000"/>
            </a:pPr>
            <a:r>
              <a:rPr lang="es-VE" sz="1050" dirty="0" smtClean="0"/>
              <a:t>Ambiental </a:t>
            </a:r>
            <a:r>
              <a:rPr lang="es-VE" sz="1050" dirty="0"/>
              <a:t>(PIGA)</a:t>
            </a:r>
          </a:p>
          <a:p>
            <a:pPr marL="355600" lvl="2" indent="-177800">
              <a:lnSpc>
                <a:spcPct val="150000"/>
              </a:lnSpc>
              <a:buSzPct val="70000"/>
              <a:buFont typeface="Courier New" pitchFamily="49" charset="0"/>
              <a:buChar char="o"/>
            </a:pPr>
            <a:r>
              <a:rPr lang="es-VE" sz="1050" dirty="0"/>
              <a:t>Programa de Gestión Ambiental </a:t>
            </a:r>
            <a:r>
              <a:rPr lang="es-VE" sz="1050" dirty="0" smtClean="0"/>
              <a:t>y</a:t>
            </a:r>
          </a:p>
          <a:p>
            <a:pPr marL="355600" lvl="2">
              <a:lnSpc>
                <a:spcPct val="150000"/>
              </a:lnSpc>
              <a:buSzPct val="70000"/>
            </a:pPr>
            <a:r>
              <a:rPr lang="es-VE" sz="1050" dirty="0" smtClean="0"/>
              <a:t> </a:t>
            </a:r>
            <a:r>
              <a:rPr lang="es-VE" sz="1050" dirty="0"/>
              <a:t>Social de Instituciones Financieras	</a:t>
            </a:r>
          </a:p>
          <a:p>
            <a:pPr marL="93663" lvl="1" indent="-93663"/>
            <a:r>
              <a:rPr lang="es-VE" dirty="0">
                <a:latin typeface="+mn-lt"/>
              </a:rPr>
              <a:t>- Programas de Cambio Climático</a:t>
            </a:r>
          </a:p>
          <a:p>
            <a:pPr lvl="1"/>
            <a:r>
              <a:rPr lang="es-VE" dirty="0">
                <a:latin typeface="+mn-lt"/>
              </a:rPr>
              <a:t>- Desarrollo de negocios verdes:</a:t>
            </a:r>
          </a:p>
          <a:p>
            <a:pPr>
              <a:lnSpc>
                <a:spcPct val="150000"/>
              </a:lnSpc>
            </a:pPr>
            <a:endParaRPr lang="es-VE" sz="105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3466071" y="2532777"/>
            <a:ext cx="2968726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VE"/>
            </a:defPPr>
            <a:lvl2pPr marL="0" lvl="1">
              <a:lnSpc>
                <a:spcPct val="150000"/>
              </a:lnSpc>
              <a:spcBef>
                <a:spcPts val="0"/>
              </a:spcBef>
              <a:buSzPct val="70000"/>
              <a:defRPr sz="1050">
                <a:latin typeface="Century Gothic" pitchFamily="34" charset="0"/>
              </a:defRPr>
            </a:lvl2pPr>
          </a:lstStyle>
          <a:p>
            <a:pPr marL="177800" lvl="1" indent="-93663">
              <a:buFontTx/>
              <a:buChar char="-"/>
            </a:pPr>
            <a:r>
              <a:rPr lang="es-VE" dirty="0" smtClean="0">
                <a:latin typeface="+mn-lt"/>
              </a:rPr>
              <a:t>Programa </a:t>
            </a:r>
            <a:r>
              <a:rPr lang="es-VE" dirty="0">
                <a:latin typeface="+mn-lt"/>
              </a:rPr>
              <a:t>de Apoyo a la Investigación (PAI) de CAF:</a:t>
            </a:r>
          </a:p>
          <a:p>
            <a:pPr marL="541338" lvl="2" indent="-185738">
              <a:lnSpc>
                <a:spcPct val="150000"/>
              </a:lnSpc>
              <a:buSzPct val="70000"/>
              <a:buFont typeface="Courier New" pitchFamily="49" charset="0"/>
              <a:buChar char="o"/>
            </a:pPr>
            <a:r>
              <a:rPr lang="es-VE" sz="1050" dirty="0"/>
              <a:t>12 publicaciones:  RED 2015, </a:t>
            </a:r>
            <a:endParaRPr lang="es-VE" sz="1050" dirty="0" smtClean="0"/>
          </a:p>
          <a:p>
            <a:pPr marL="541338" lvl="2">
              <a:lnSpc>
                <a:spcPct val="150000"/>
              </a:lnSpc>
              <a:buSzPct val="70000"/>
            </a:pPr>
            <a:r>
              <a:rPr lang="es-VE" sz="1050" dirty="0" smtClean="0"/>
              <a:t>boletín </a:t>
            </a:r>
            <a:r>
              <a:rPr lang="es-VE" sz="1050" dirty="0"/>
              <a:t>FOCUS, entre otros.}</a:t>
            </a:r>
          </a:p>
          <a:p>
            <a:pPr marL="171450" lvl="2" indent="-77788">
              <a:lnSpc>
                <a:spcPct val="150000"/>
              </a:lnSpc>
              <a:buSzPct val="70000"/>
              <a:buFontTx/>
              <a:buChar char="-"/>
            </a:pPr>
            <a:r>
              <a:rPr lang="es-VE" sz="1050" dirty="0"/>
              <a:t>Proyectos de investigación</a:t>
            </a:r>
          </a:p>
          <a:p>
            <a:pPr marL="171450" lvl="2" indent="-77788">
              <a:lnSpc>
                <a:spcPct val="150000"/>
              </a:lnSpc>
              <a:buSzPct val="70000"/>
              <a:buFontTx/>
              <a:buChar char="-"/>
            </a:pPr>
            <a:r>
              <a:rPr lang="es-VE" sz="1050" dirty="0"/>
              <a:t>Concurso Programa de Apoyo a la Investigación</a:t>
            </a:r>
          </a:p>
          <a:p>
            <a:pPr marL="171450" lvl="2" indent="-77788">
              <a:lnSpc>
                <a:spcPct val="150000"/>
              </a:lnSpc>
              <a:buSzPct val="70000"/>
              <a:buFontTx/>
              <a:buChar char="-"/>
            </a:pPr>
            <a:r>
              <a:rPr lang="es-VE" sz="1050" dirty="0"/>
              <a:t>Reunión Anual de la LACEA</a:t>
            </a:r>
          </a:p>
          <a:p>
            <a:pPr marL="171450" lvl="2" indent="-77788">
              <a:lnSpc>
                <a:spcPct val="150000"/>
              </a:lnSpc>
              <a:buSzPct val="70000"/>
              <a:buFontTx/>
              <a:buChar char="-"/>
            </a:pPr>
            <a:r>
              <a:rPr lang="es-VE" sz="1050" dirty="0"/>
              <a:t>Participación en diversas conferencias </a:t>
            </a:r>
            <a:endParaRPr lang="es-VE" sz="1050" dirty="0" smtClean="0"/>
          </a:p>
          <a:p>
            <a:pPr marL="177800" lvl="2">
              <a:lnSpc>
                <a:spcPct val="150000"/>
              </a:lnSpc>
              <a:buSzPct val="70000"/>
            </a:pPr>
            <a:r>
              <a:rPr lang="es-VE" sz="1050" dirty="0" smtClean="0"/>
              <a:t>y </a:t>
            </a:r>
            <a:r>
              <a:rPr lang="es-VE" sz="1050" dirty="0"/>
              <a:t>seminarios</a:t>
            </a:r>
          </a:p>
          <a:p>
            <a:pPr lvl="1"/>
            <a:endParaRPr lang="es-VE" dirty="0">
              <a:latin typeface="+mn-lt"/>
            </a:endParaRPr>
          </a:p>
        </p:txBody>
      </p:sp>
      <p:grpSp>
        <p:nvGrpSpPr>
          <p:cNvPr id="14" name="13 Grupo"/>
          <p:cNvGrpSpPr/>
          <p:nvPr/>
        </p:nvGrpSpPr>
        <p:grpSpPr>
          <a:xfrm>
            <a:off x="3601700" y="1648704"/>
            <a:ext cx="1978410" cy="883517"/>
            <a:chOff x="3601699" y="1296279"/>
            <a:chExt cx="1753919" cy="883517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1699" y="1296279"/>
              <a:ext cx="927893" cy="8835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3864" y="1296279"/>
              <a:ext cx="821754" cy="8835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7" name="Picture 5" descr="1img - Liderazgo para el desarrollo de América Latina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18"/>
          <a:stretch/>
        </p:blipFill>
        <p:spPr bwMode="auto">
          <a:xfrm>
            <a:off x="6785837" y="1648704"/>
            <a:ext cx="2120537" cy="88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17 CuadroTexto"/>
          <p:cNvSpPr txBox="1"/>
          <p:nvPr/>
        </p:nvSpPr>
        <p:spPr>
          <a:xfrm>
            <a:off x="6692642" y="2517218"/>
            <a:ext cx="2510627" cy="2515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ct val="120000"/>
              </a:lnSpc>
              <a:spcBef>
                <a:spcPts val="0"/>
              </a:spcBef>
              <a:buSzPct val="70000"/>
            </a:pPr>
            <a:r>
              <a:rPr lang="es-VE" sz="1000" dirty="0" smtClean="0"/>
              <a:t>- </a:t>
            </a:r>
            <a:r>
              <a:rPr lang="es-VE" sz="1000" dirty="0"/>
              <a:t>Administración Pública y Calidad Institucional:</a:t>
            </a:r>
          </a:p>
          <a:p>
            <a:pPr marL="628650" lvl="2" indent="-171450">
              <a:lnSpc>
                <a:spcPct val="120000"/>
              </a:lnSpc>
              <a:buSzPct val="70000"/>
              <a:buFont typeface="Courier New" pitchFamily="49" charset="0"/>
              <a:buChar char="o"/>
            </a:pPr>
            <a:r>
              <a:rPr lang="es-VE" sz="1000" dirty="0"/>
              <a:t>Gobernabilidad y Gestión Pública</a:t>
            </a:r>
          </a:p>
          <a:p>
            <a:pPr marL="628650" lvl="2" indent="-171450">
              <a:lnSpc>
                <a:spcPct val="120000"/>
              </a:lnSpc>
              <a:buSzPct val="70000"/>
              <a:buFont typeface="Courier New" pitchFamily="49" charset="0"/>
              <a:buChar char="o"/>
            </a:pPr>
            <a:r>
              <a:rPr lang="es-VE" sz="1000" dirty="0"/>
              <a:t>Liderazgo para la Transformación</a:t>
            </a:r>
          </a:p>
          <a:p>
            <a:pPr marL="628650" lvl="2" indent="-171450">
              <a:lnSpc>
                <a:spcPct val="120000"/>
              </a:lnSpc>
              <a:buSzPct val="70000"/>
              <a:buFont typeface="Courier New" pitchFamily="49" charset="0"/>
              <a:buChar char="o"/>
            </a:pPr>
            <a:r>
              <a:rPr lang="es-VE" sz="1000" dirty="0"/>
              <a:t>Capacitación para la Alta Conducción Pública de América Latina</a:t>
            </a:r>
          </a:p>
          <a:p>
            <a:pPr marL="171450" lvl="1" indent="-171450">
              <a:lnSpc>
                <a:spcPct val="120000"/>
              </a:lnSpc>
              <a:spcBef>
                <a:spcPts val="0"/>
              </a:spcBef>
              <a:buSzPct val="70000"/>
              <a:buFontTx/>
              <a:buChar char="-"/>
            </a:pPr>
            <a:r>
              <a:rPr lang="es-VE" sz="1000" dirty="0" smtClean="0"/>
              <a:t>Programa </a:t>
            </a:r>
            <a:r>
              <a:rPr lang="es-VE" sz="1000" dirty="0"/>
              <a:t>de Jóvenes y Líderes Emergentes</a:t>
            </a:r>
          </a:p>
          <a:p>
            <a:pPr marL="171450" lvl="1" indent="-171450">
              <a:lnSpc>
                <a:spcPct val="120000"/>
              </a:lnSpc>
              <a:buSzPct val="70000"/>
              <a:buFontTx/>
              <a:buChar char="-"/>
            </a:pPr>
            <a:r>
              <a:rPr lang="es-VE" sz="1000" dirty="0"/>
              <a:t>Seguridad Ciudadana</a:t>
            </a:r>
          </a:p>
          <a:p>
            <a:pPr marL="0" lvl="1">
              <a:lnSpc>
                <a:spcPct val="150000"/>
              </a:lnSpc>
              <a:spcBef>
                <a:spcPts val="0"/>
              </a:spcBef>
              <a:buSzPct val="70000"/>
            </a:pPr>
            <a:endParaRPr lang="es-VE" sz="1000" dirty="0"/>
          </a:p>
        </p:txBody>
      </p:sp>
    </p:spTree>
    <p:extLst>
      <p:ext uri="{BB962C8B-B14F-4D97-AF65-F5344CB8AC3E}">
        <p14:creationId xmlns:p14="http://schemas.microsoft.com/office/powerpoint/2010/main" val="26080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10 Diagrama"/>
          <p:cNvGraphicFramePr/>
          <p:nvPr>
            <p:extLst>
              <p:ext uri="{D42A27DB-BD31-4B8C-83A1-F6EECF244321}">
                <p14:modId xmlns:p14="http://schemas.microsoft.com/office/powerpoint/2010/main" val="1197034458"/>
              </p:ext>
            </p:extLst>
          </p:nvPr>
        </p:nvGraphicFramePr>
        <p:xfrm>
          <a:off x="161335" y="861070"/>
          <a:ext cx="8982665" cy="3830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11 CuadroTexto"/>
          <p:cNvSpPr txBox="1"/>
          <p:nvPr/>
        </p:nvSpPr>
        <p:spPr>
          <a:xfrm>
            <a:off x="6384137" y="2454197"/>
            <a:ext cx="2510627" cy="1788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3663" lvl="1" indent="-93663">
              <a:lnSpc>
                <a:spcPct val="150000"/>
              </a:lnSpc>
              <a:spcBef>
                <a:spcPts val="0"/>
              </a:spcBef>
              <a:buSzPct val="70000"/>
            </a:pPr>
            <a:r>
              <a:rPr lang="es-VE" sz="1050" dirty="0" smtClean="0"/>
              <a:t>- Programa </a:t>
            </a:r>
            <a:r>
              <a:rPr lang="es-VE" sz="1050" dirty="0"/>
              <a:t>de Apoyo a la Competitividad</a:t>
            </a:r>
          </a:p>
          <a:p>
            <a:pPr marL="93663" lvl="1" indent="-93663">
              <a:lnSpc>
                <a:spcPct val="150000"/>
              </a:lnSpc>
              <a:spcBef>
                <a:spcPts val="0"/>
              </a:spcBef>
              <a:buSzPct val="70000"/>
            </a:pPr>
            <a:r>
              <a:rPr lang="es-VE" sz="1050" dirty="0"/>
              <a:t>- Financiamiento a la </a:t>
            </a:r>
            <a:r>
              <a:rPr lang="es-VE" sz="1050" dirty="0" smtClean="0"/>
              <a:t>micro empresa </a:t>
            </a:r>
            <a:r>
              <a:rPr lang="es-VE" sz="1050" dirty="0"/>
              <a:t>y </a:t>
            </a:r>
            <a:r>
              <a:rPr lang="es-VE" sz="1050" dirty="0" err="1"/>
              <a:t>PyME</a:t>
            </a:r>
            <a:endParaRPr lang="es-VE" sz="1050" dirty="0"/>
          </a:p>
          <a:p>
            <a:pPr marL="93663" lvl="1" indent="-93663">
              <a:lnSpc>
                <a:spcPct val="150000"/>
              </a:lnSpc>
              <a:spcBef>
                <a:spcPts val="0"/>
              </a:spcBef>
              <a:buSzPct val="70000"/>
              <a:buFontTx/>
              <a:buChar char="-"/>
            </a:pPr>
            <a:r>
              <a:rPr lang="es-VE" sz="1050" dirty="0" smtClean="0"/>
              <a:t>Emprendimiento e innovación</a:t>
            </a:r>
          </a:p>
          <a:p>
            <a:pPr marL="93663" lvl="1" indent="-93663">
              <a:lnSpc>
                <a:spcPct val="150000"/>
              </a:lnSpc>
              <a:spcBef>
                <a:spcPts val="0"/>
              </a:spcBef>
              <a:buSzPct val="70000"/>
              <a:buFontTx/>
              <a:buChar char="-"/>
            </a:pPr>
            <a:r>
              <a:rPr lang="es-VE" sz="1050" dirty="0" smtClean="0"/>
              <a:t>Capacidades institucionales para </a:t>
            </a:r>
            <a:r>
              <a:rPr lang="es-VE" sz="1050" dirty="0"/>
              <a:t>el desarrollo empresarial</a:t>
            </a:r>
          </a:p>
          <a:p>
            <a:pPr marL="0" lvl="1">
              <a:lnSpc>
                <a:spcPct val="150000"/>
              </a:lnSpc>
              <a:spcBef>
                <a:spcPts val="0"/>
              </a:spcBef>
              <a:buSzPct val="70000"/>
            </a:pPr>
            <a:endParaRPr lang="es-VE" sz="105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3389871" y="2198529"/>
            <a:ext cx="2968726" cy="2855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VE"/>
            </a:defPPr>
            <a:lvl2pPr marL="0" lvl="1">
              <a:lnSpc>
                <a:spcPct val="150000"/>
              </a:lnSpc>
              <a:spcBef>
                <a:spcPts val="0"/>
              </a:spcBef>
              <a:buSzPct val="70000"/>
              <a:defRPr sz="1050">
                <a:latin typeface="Century Gothic" pitchFamily="34" charset="0"/>
              </a:defRPr>
            </a:lvl2pPr>
          </a:lstStyle>
          <a:p>
            <a:pPr lvl="1">
              <a:lnSpc>
                <a:spcPct val="120000"/>
              </a:lnSpc>
            </a:pPr>
            <a:r>
              <a:rPr lang="es-VE" dirty="0">
                <a:latin typeface="+mn-lt"/>
              </a:rPr>
              <a:t>- </a:t>
            </a:r>
            <a:r>
              <a:rPr lang="es-VE" dirty="0" smtClean="0">
                <a:latin typeface="+mn-lt"/>
              </a:rPr>
              <a:t>Desarrollo </a:t>
            </a:r>
            <a:r>
              <a:rPr lang="es-VE" dirty="0">
                <a:latin typeface="+mn-lt"/>
              </a:rPr>
              <a:t>de ecosistemas para la innovación social:</a:t>
            </a:r>
          </a:p>
          <a:p>
            <a:pPr marL="449263" lvl="2" indent="-177800">
              <a:lnSpc>
                <a:spcPct val="120000"/>
              </a:lnSpc>
              <a:buSzPct val="70000"/>
              <a:buFont typeface="Courier New" pitchFamily="49" charset="0"/>
              <a:buChar char="o"/>
            </a:pPr>
            <a:r>
              <a:rPr lang="es-VE" sz="1050" dirty="0"/>
              <a:t>Alianzas innovadoras: </a:t>
            </a:r>
          </a:p>
          <a:p>
            <a:pPr marL="0" lvl="2" algn="ctr">
              <a:lnSpc>
                <a:spcPct val="120000"/>
              </a:lnSpc>
              <a:buSzPct val="70000"/>
            </a:pPr>
            <a:r>
              <a:rPr lang="es-VE" sz="1050" dirty="0"/>
              <a:t>Gente + Ideas + Dinero + Poder</a:t>
            </a:r>
          </a:p>
          <a:p>
            <a:pPr lvl="1">
              <a:lnSpc>
                <a:spcPct val="120000"/>
              </a:lnSpc>
            </a:pPr>
            <a:r>
              <a:rPr lang="es-VE" dirty="0">
                <a:latin typeface="+mn-lt"/>
              </a:rPr>
              <a:t>- Oportunidades para colectivos</a:t>
            </a:r>
          </a:p>
          <a:p>
            <a:pPr lvl="1">
              <a:lnSpc>
                <a:spcPct val="120000"/>
              </a:lnSpc>
            </a:pPr>
            <a:r>
              <a:rPr lang="es-VE" dirty="0">
                <a:latin typeface="+mn-lt"/>
              </a:rPr>
              <a:t>vulnerables desde la innovación social</a:t>
            </a:r>
          </a:p>
          <a:p>
            <a:pPr marL="450850" lvl="2" indent="-171450">
              <a:lnSpc>
                <a:spcPct val="120000"/>
              </a:lnSpc>
              <a:buSzPct val="70000"/>
              <a:buFont typeface="Courier New" pitchFamily="49" charset="0"/>
              <a:buChar char="o"/>
            </a:pPr>
            <a:r>
              <a:rPr lang="es-VE" sz="1050" dirty="0"/>
              <a:t>Empleo productivo e inclusión social: Población reclusa</a:t>
            </a:r>
          </a:p>
          <a:p>
            <a:pPr marL="450850" lvl="2" indent="-171450">
              <a:lnSpc>
                <a:spcPct val="120000"/>
              </a:lnSpc>
              <a:buSzPct val="70000"/>
              <a:buFont typeface="Courier New" pitchFamily="49" charset="0"/>
              <a:buChar char="o"/>
            </a:pPr>
            <a:r>
              <a:rPr lang="es-VE" sz="1050" dirty="0"/>
              <a:t>Población indígena y campesina: Gastronomía</a:t>
            </a:r>
          </a:p>
          <a:p>
            <a:pPr marL="450850" lvl="2" indent="-171450">
              <a:lnSpc>
                <a:spcPct val="120000"/>
              </a:lnSpc>
              <a:buSzPct val="70000"/>
              <a:buFont typeface="Courier New" pitchFamily="49" charset="0"/>
              <a:buChar char="o"/>
            </a:pPr>
            <a:r>
              <a:rPr lang="es-VE" sz="1050" dirty="0"/>
              <a:t>Población con discapacidad: Manos que salvan vidas</a:t>
            </a:r>
          </a:p>
          <a:p>
            <a:pPr marL="450850" lvl="2" indent="-171450">
              <a:lnSpc>
                <a:spcPct val="120000"/>
              </a:lnSpc>
              <a:buSzPct val="70000"/>
              <a:buFont typeface="Courier New" pitchFamily="49" charset="0"/>
              <a:buChar char="o"/>
            </a:pPr>
            <a:r>
              <a:rPr lang="es-VE" sz="1050" dirty="0"/>
              <a:t>Servicios esenciales para las mayorías</a:t>
            </a:r>
          </a:p>
          <a:p>
            <a:pPr lvl="1"/>
            <a:endParaRPr lang="es-VE" dirty="0">
              <a:latin typeface="+mn-lt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587259" y="1613236"/>
            <a:ext cx="1880089" cy="632918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14 CuadroTexto"/>
          <p:cNvSpPr txBox="1"/>
          <p:nvPr/>
        </p:nvSpPr>
        <p:spPr>
          <a:xfrm>
            <a:off x="418907" y="2286477"/>
            <a:ext cx="3168352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VE"/>
            </a:defPPr>
            <a:lvl2pPr marL="0" lvl="1">
              <a:lnSpc>
                <a:spcPct val="150000"/>
              </a:lnSpc>
              <a:spcBef>
                <a:spcPts val="0"/>
              </a:spcBef>
              <a:buSzPct val="70000"/>
              <a:defRPr sz="1050">
                <a:latin typeface="Century Gothic" pitchFamily="34" charset="0"/>
              </a:defRPr>
            </a:lvl2pPr>
          </a:lstStyle>
          <a:p>
            <a:pPr marL="93663" lvl="1" indent="-93663">
              <a:buFontTx/>
              <a:buChar char="-"/>
            </a:pPr>
            <a:r>
              <a:rPr lang="es-VE" dirty="0">
                <a:latin typeface="+mn-lt"/>
              </a:rPr>
              <a:t>Educación de calidad para una </a:t>
            </a:r>
          </a:p>
          <a:p>
            <a:pPr marL="93663" lvl="1"/>
            <a:r>
              <a:rPr lang="es-VE" dirty="0">
                <a:latin typeface="+mn-lt"/>
              </a:rPr>
              <a:t>sociedad más inclusiva</a:t>
            </a:r>
          </a:p>
          <a:p>
            <a:pPr marL="93663" lvl="1" indent="-93663">
              <a:buFontTx/>
              <a:buChar char="-"/>
            </a:pPr>
            <a:r>
              <a:rPr lang="es-VE" dirty="0">
                <a:latin typeface="+mn-lt"/>
              </a:rPr>
              <a:t>Desarrollo urbano inclusivo</a:t>
            </a:r>
          </a:p>
          <a:p>
            <a:pPr marL="93663" lvl="1" indent="-93663">
              <a:buFontTx/>
              <a:buChar char="-"/>
            </a:pPr>
            <a:r>
              <a:rPr lang="es-VE" dirty="0">
                <a:latin typeface="+mn-lt"/>
              </a:rPr>
              <a:t>Inclusión y equidad de género</a:t>
            </a:r>
          </a:p>
          <a:p>
            <a:pPr marL="93663" lvl="1" indent="-93663">
              <a:buFontTx/>
              <a:buChar char="-"/>
            </a:pPr>
            <a:r>
              <a:rPr lang="es-VE" dirty="0">
                <a:latin typeface="+mn-lt"/>
              </a:rPr>
              <a:t>Sostenibilidad social:</a:t>
            </a:r>
          </a:p>
          <a:p>
            <a:pPr marL="449263" lvl="2" indent="-177800">
              <a:lnSpc>
                <a:spcPct val="150000"/>
              </a:lnSpc>
              <a:buSzPct val="70000"/>
              <a:buFont typeface="Courier New" pitchFamily="49" charset="0"/>
              <a:buChar char="o"/>
            </a:pPr>
            <a:r>
              <a:rPr lang="es-VE" sz="1050" dirty="0"/>
              <a:t>Programa de inclusión productiva (PASOS)</a:t>
            </a:r>
          </a:p>
          <a:p>
            <a:pPr marL="450850" lvl="2" indent="-171450">
              <a:lnSpc>
                <a:spcPct val="150000"/>
              </a:lnSpc>
              <a:buSzPct val="70000"/>
              <a:buFont typeface="Courier New" pitchFamily="49" charset="0"/>
              <a:buChar char="o"/>
            </a:pPr>
            <a:r>
              <a:rPr lang="es-VE" sz="1050" dirty="0"/>
              <a:t>Programa </a:t>
            </a:r>
            <a:r>
              <a:rPr lang="es-VE" sz="1050" dirty="0" err="1"/>
              <a:t>Vit@l</a:t>
            </a:r>
            <a:endParaRPr lang="es-VE" sz="1050" dirty="0"/>
          </a:p>
          <a:p>
            <a:pPr marL="450850" lvl="2" indent="-171450">
              <a:lnSpc>
                <a:spcPct val="150000"/>
              </a:lnSpc>
              <a:buSzPct val="70000"/>
              <a:buFont typeface="Courier New" pitchFamily="49" charset="0"/>
              <a:buChar char="o"/>
            </a:pPr>
            <a:r>
              <a:rPr lang="es-VE" sz="1050" dirty="0"/>
              <a:t>Música para crecer</a:t>
            </a:r>
          </a:p>
          <a:p>
            <a:pPr marL="450850" lvl="2" indent="-171450">
              <a:lnSpc>
                <a:spcPct val="150000"/>
              </a:lnSpc>
              <a:buSzPct val="70000"/>
              <a:buFont typeface="Courier New" pitchFamily="49" charset="0"/>
              <a:buChar char="o"/>
            </a:pPr>
            <a:r>
              <a:rPr lang="es-VE" sz="1050" dirty="0"/>
              <a:t>SOMOS: red del deporte</a:t>
            </a:r>
          </a:p>
          <a:p>
            <a:pPr>
              <a:lnSpc>
                <a:spcPct val="150000"/>
              </a:lnSpc>
            </a:pPr>
            <a:endParaRPr lang="es-VE" sz="1050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734" y="1613236"/>
            <a:ext cx="1746741" cy="723871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1 Marcador de texto"/>
          <p:cNvSpPr>
            <a:spLocks noGrp="1"/>
          </p:cNvSpPr>
          <p:nvPr>
            <p:ph type="body" sz="quarter" idx="12"/>
          </p:nvPr>
        </p:nvSpPr>
        <p:spPr>
          <a:xfrm>
            <a:off x="418907" y="298453"/>
            <a:ext cx="7885114" cy="564206"/>
          </a:xfrm>
        </p:spPr>
        <p:txBody>
          <a:bodyPr/>
          <a:lstStyle/>
          <a:p>
            <a:r>
              <a:rPr lang="es-VE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través de diversos programas especiales, CAF apoya el desarrollo integral de la región</a:t>
            </a:r>
          </a:p>
          <a:p>
            <a:endParaRPr lang="es-VE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93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quarter" idx="12"/>
          </p:nvPr>
        </p:nvSpPr>
        <p:spPr>
          <a:xfrm>
            <a:off x="252412" y="401639"/>
            <a:ext cx="8642352" cy="474207"/>
          </a:xfrm>
        </p:spPr>
        <p:txBody>
          <a:bodyPr/>
          <a:lstStyle/>
          <a:p>
            <a:r>
              <a:rPr lang="es-VE" sz="2400" dirty="0" smtClean="0"/>
              <a:t>Apoyo financiero de CAF para el desarrollo empresarial</a:t>
            </a:r>
            <a:endParaRPr lang="es-VE" sz="240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3"/>
          </p:nvPr>
        </p:nvSpPr>
        <p:spPr>
          <a:xfrm>
            <a:off x="476907" y="1369457"/>
            <a:ext cx="8067018" cy="3428630"/>
          </a:xfrm>
        </p:spPr>
        <p:txBody>
          <a:bodyPr/>
          <a:lstStyle/>
          <a:p>
            <a:pPr marL="0" indent="0">
              <a:buNone/>
            </a:pPr>
            <a:r>
              <a:rPr lang="es-VE" sz="1800" b="1" dirty="0" smtClean="0">
                <a:solidFill>
                  <a:schemeClr val="tx1"/>
                </a:solidFill>
              </a:rPr>
              <a:t>¿Quiénes son nuestros “aliados” ?</a:t>
            </a:r>
          </a:p>
          <a:p>
            <a:pPr marL="0" indent="0">
              <a:buNone/>
            </a:pPr>
            <a:endParaRPr lang="es-VE" sz="18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s-VE" dirty="0">
                <a:solidFill>
                  <a:schemeClr val="tx1"/>
                </a:solidFill>
              </a:rPr>
              <a:t>Agencias y Bancos Nacionales de Desarrollo</a:t>
            </a:r>
          </a:p>
          <a:p>
            <a:pPr>
              <a:lnSpc>
                <a:spcPct val="150000"/>
              </a:lnSpc>
            </a:pPr>
            <a:r>
              <a:rPr lang="es-VE" dirty="0" smtClean="0">
                <a:solidFill>
                  <a:schemeClr val="tx1"/>
                </a:solidFill>
              </a:rPr>
              <a:t>Diversas Instituciones </a:t>
            </a:r>
            <a:r>
              <a:rPr lang="es-VE" dirty="0">
                <a:solidFill>
                  <a:schemeClr val="tx1"/>
                </a:solidFill>
              </a:rPr>
              <a:t>Financieras (Bancos, </a:t>
            </a:r>
            <a:r>
              <a:rPr lang="es-VE" dirty="0" err="1">
                <a:solidFill>
                  <a:schemeClr val="tx1"/>
                </a:solidFill>
              </a:rPr>
              <a:t>microfinancieras</a:t>
            </a:r>
            <a:r>
              <a:rPr lang="es-VE" dirty="0">
                <a:solidFill>
                  <a:schemeClr val="tx1"/>
                </a:solidFill>
              </a:rPr>
              <a:t>, cooperativas, ONG)</a:t>
            </a:r>
          </a:p>
          <a:p>
            <a:pPr>
              <a:lnSpc>
                <a:spcPct val="150000"/>
              </a:lnSpc>
            </a:pPr>
            <a:r>
              <a:rPr lang="es-VE" dirty="0">
                <a:solidFill>
                  <a:schemeClr val="tx1"/>
                </a:solidFill>
              </a:rPr>
              <a:t>Sociedades y Fondos de </a:t>
            </a:r>
            <a:r>
              <a:rPr lang="es-VE" dirty="0" smtClean="0">
                <a:solidFill>
                  <a:schemeClr val="tx1"/>
                </a:solidFill>
              </a:rPr>
              <a:t>Garantías</a:t>
            </a:r>
            <a:endParaRPr lang="es-VE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s-VE" dirty="0">
                <a:solidFill>
                  <a:schemeClr val="tx1"/>
                </a:solidFill>
              </a:rPr>
              <a:t>Gobiernos, empresas públicas, empresas mixtas</a:t>
            </a:r>
          </a:p>
          <a:p>
            <a:pPr>
              <a:lnSpc>
                <a:spcPct val="150000"/>
              </a:lnSpc>
            </a:pPr>
            <a:r>
              <a:rPr lang="es-VE" dirty="0" smtClean="0">
                <a:solidFill>
                  <a:schemeClr val="tx1"/>
                </a:solidFill>
              </a:rPr>
              <a:t>Empresas </a:t>
            </a:r>
            <a:r>
              <a:rPr lang="es-VE" dirty="0">
                <a:solidFill>
                  <a:schemeClr val="tx1"/>
                </a:solidFill>
              </a:rPr>
              <a:t>Corporativas </a:t>
            </a:r>
          </a:p>
          <a:p>
            <a:pPr marL="0" indent="0">
              <a:lnSpc>
                <a:spcPct val="150000"/>
              </a:lnSpc>
              <a:buNone/>
            </a:pPr>
            <a:endParaRPr lang="es-VE" sz="1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VE" sz="14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VE" sz="1400" b="1" dirty="0" smtClean="0">
              <a:solidFill>
                <a:schemeClr val="tx1"/>
              </a:solidFill>
            </a:endParaRPr>
          </a:p>
          <a:p>
            <a:endParaRPr lang="es-VE" sz="900" b="1" dirty="0" smtClean="0">
              <a:solidFill>
                <a:schemeClr val="tx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86383" y="1000125"/>
            <a:ext cx="2504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b="1" dirty="0" smtClean="0">
                <a:solidFill>
                  <a:srgbClr val="367F31"/>
                </a:solidFill>
              </a:rPr>
              <a:t>REGIONAL</a:t>
            </a:r>
            <a:endParaRPr lang="es-VE" b="1" dirty="0">
              <a:solidFill>
                <a:srgbClr val="367F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2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VE" sz="2400" dirty="0" smtClean="0"/>
              <a:t>Apoyo financiero de CAF para el desarrollo empresarial</a:t>
            </a:r>
            <a:endParaRPr lang="es-VE" sz="240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3"/>
          </p:nvPr>
        </p:nvSpPr>
        <p:spPr>
          <a:xfrm>
            <a:off x="819807" y="1369457"/>
            <a:ext cx="7886043" cy="3428630"/>
          </a:xfrm>
        </p:spPr>
        <p:txBody>
          <a:bodyPr/>
          <a:lstStyle/>
          <a:p>
            <a:pPr marL="0" indent="0">
              <a:buNone/>
            </a:pPr>
            <a:r>
              <a:rPr lang="es-VE" sz="2000" b="1" dirty="0" smtClean="0">
                <a:solidFill>
                  <a:schemeClr val="tx1"/>
                </a:solidFill>
              </a:rPr>
              <a:t>A través de la prestación de servicios tales como:</a:t>
            </a:r>
          </a:p>
          <a:p>
            <a:pPr>
              <a:buFontTx/>
              <a:buChar char="-"/>
            </a:pPr>
            <a:endParaRPr lang="es-VE" sz="1100" b="1" dirty="0" smtClean="0">
              <a:solidFill>
                <a:schemeClr val="tx1"/>
              </a:solidFill>
            </a:endParaRPr>
          </a:p>
          <a:p>
            <a:pPr marL="355600" lvl="1" indent="-288000" defTabSz="355600">
              <a:lnSpc>
                <a:spcPct val="15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s-VE" sz="1800" dirty="0">
                <a:solidFill>
                  <a:schemeClr val="tx1"/>
                </a:solidFill>
              </a:rPr>
              <a:t>Líneas de crédito de corto, mediano y largo plazo</a:t>
            </a:r>
          </a:p>
          <a:p>
            <a:pPr marL="355600" lvl="1" indent="-288000" defTabSz="355600">
              <a:lnSpc>
                <a:spcPct val="15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s-VE" sz="1800" dirty="0">
                <a:solidFill>
                  <a:schemeClr val="tx1"/>
                </a:solidFill>
              </a:rPr>
              <a:t>Líneas de crédito convenio y fondos especiales (KFW, GCF, etc.)</a:t>
            </a:r>
          </a:p>
          <a:p>
            <a:pPr marL="355600" lvl="1" indent="-288000" defTabSz="355600">
              <a:lnSpc>
                <a:spcPct val="15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s-VE" sz="1800" dirty="0">
                <a:solidFill>
                  <a:schemeClr val="tx1"/>
                </a:solidFill>
              </a:rPr>
              <a:t>Operación bancaria internacional </a:t>
            </a:r>
          </a:p>
          <a:p>
            <a:pPr marL="355600" lvl="1" indent="-288000" defTabSz="355600">
              <a:lnSpc>
                <a:spcPct val="15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s-VE" sz="1800" dirty="0">
                <a:solidFill>
                  <a:schemeClr val="tx1"/>
                </a:solidFill>
              </a:rPr>
              <a:t>Avales y Garantías</a:t>
            </a:r>
          </a:p>
          <a:p>
            <a:pPr marL="355600" lvl="1" indent="-288000" defTabSz="355600">
              <a:lnSpc>
                <a:spcPct val="15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s-VE" sz="1800" dirty="0" smtClean="0">
                <a:solidFill>
                  <a:schemeClr val="tx1"/>
                </a:solidFill>
              </a:rPr>
              <a:t>Inversiones Patrimoniales en </a:t>
            </a:r>
            <a:r>
              <a:rPr lang="es-VE" sz="1800" dirty="0" err="1" smtClean="0">
                <a:solidFill>
                  <a:schemeClr val="tx1"/>
                </a:solidFill>
              </a:rPr>
              <a:t>IF´s</a:t>
            </a:r>
            <a:r>
              <a:rPr lang="es-VE" sz="1800" dirty="0" smtClean="0">
                <a:solidFill>
                  <a:schemeClr val="tx1"/>
                </a:solidFill>
              </a:rPr>
              <a:t> y fondos </a:t>
            </a:r>
            <a:r>
              <a:rPr lang="es-VE" sz="1800" dirty="0">
                <a:solidFill>
                  <a:schemeClr val="tx1"/>
                </a:solidFill>
              </a:rPr>
              <a:t>de capital (Semilla, de riesgo y privados)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86383" y="1000125"/>
            <a:ext cx="2504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b="1" dirty="0" smtClean="0">
                <a:solidFill>
                  <a:srgbClr val="367F31"/>
                </a:solidFill>
              </a:rPr>
              <a:t>REGIONAL</a:t>
            </a:r>
            <a:endParaRPr lang="es-VE" b="1" dirty="0">
              <a:solidFill>
                <a:srgbClr val="367F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80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VE" sz="2400" dirty="0" smtClean="0"/>
              <a:t>Asistencia técnica de CAF para el desarrollo empresarial</a:t>
            </a:r>
            <a:endParaRPr lang="es-VE" sz="240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3"/>
          </p:nvPr>
        </p:nvSpPr>
        <p:spPr>
          <a:xfrm>
            <a:off x="819807" y="1369457"/>
            <a:ext cx="7886043" cy="3428630"/>
          </a:xfrm>
        </p:spPr>
        <p:txBody>
          <a:bodyPr/>
          <a:lstStyle/>
          <a:p>
            <a:pPr marL="0" indent="0">
              <a:buNone/>
            </a:pPr>
            <a:r>
              <a:rPr lang="es-VE" sz="1400" b="1" dirty="0" smtClean="0">
                <a:solidFill>
                  <a:schemeClr val="tx1"/>
                </a:solidFill>
              </a:rPr>
              <a:t>A través de Programas de Transformación Productiva:</a:t>
            </a:r>
          </a:p>
          <a:p>
            <a:pPr>
              <a:buFontTx/>
              <a:buChar char="-"/>
            </a:pPr>
            <a:endParaRPr lang="es-VE" sz="900" b="1" dirty="0" smtClean="0">
              <a:solidFill>
                <a:schemeClr val="tx1"/>
              </a:solidFill>
            </a:endParaRPr>
          </a:p>
          <a:p>
            <a:pPr marL="355600" lvl="1" indent="-288000" defTabSz="355600">
              <a:lnSpc>
                <a:spcPts val="19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s-VE" sz="1400" b="1" dirty="0" smtClean="0">
                <a:solidFill>
                  <a:schemeClr val="tx2">
                    <a:lumMod val="75000"/>
                  </a:schemeClr>
                </a:solidFill>
              </a:rPr>
              <a:t>Innovación empresarial (</a:t>
            </a:r>
            <a:r>
              <a:rPr lang="es-VE" sz="1400" b="1" dirty="0" err="1" smtClean="0">
                <a:solidFill>
                  <a:schemeClr val="tx2">
                    <a:lumMod val="75000"/>
                  </a:schemeClr>
                </a:solidFill>
              </a:rPr>
              <a:t>I+D+i</a:t>
            </a:r>
            <a:r>
              <a:rPr lang="es-VE" sz="1400" b="1" dirty="0" smtClean="0">
                <a:solidFill>
                  <a:schemeClr val="tx2">
                    <a:lumMod val="75000"/>
                  </a:schemeClr>
                </a:solidFill>
              </a:rPr>
              <a:t>): </a:t>
            </a:r>
            <a:r>
              <a:rPr lang="es-VE" sz="1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Fortalecimiento de capacidades de </a:t>
            </a:r>
            <a:r>
              <a:rPr lang="es-VE" sz="1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I+D+i</a:t>
            </a:r>
            <a:r>
              <a:rPr lang="es-VE" sz="1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empresas y Centros de Investigación sectoriales. Promoción de redes y alineación estrategia país. </a:t>
            </a:r>
          </a:p>
          <a:p>
            <a:pPr marL="355600" lvl="1" indent="-288000" defTabSz="355600">
              <a:lnSpc>
                <a:spcPts val="19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s-VE" sz="1400" b="1" dirty="0" smtClean="0">
                <a:solidFill>
                  <a:schemeClr val="tx2">
                    <a:lumMod val="75000"/>
                  </a:schemeClr>
                </a:solidFill>
              </a:rPr>
              <a:t>Apoyo al Emprendimiento - PEEE</a:t>
            </a:r>
            <a:r>
              <a:rPr lang="es-VE" sz="1200" b="1" dirty="0" smtClean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es-VE" sz="1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Promover el desarrollo de marcos regulatorios para fomentar emprendimiento, documentar mejores prácticas y promover industria de capital de riesgo </a:t>
            </a:r>
          </a:p>
          <a:p>
            <a:pPr marL="355600" lvl="1" indent="-288000" defTabSz="355600">
              <a:lnSpc>
                <a:spcPts val="19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s-VE" sz="1400" b="1" dirty="0" smtClean="0">
                <a:solidFill>
                  <a:schemeClr val="tx2">
                    <a:lumMod val="75000"/>
                  </a:schemeClr>
                </a:solidFill>
              </a:rPr>
              <a:t>Acceso a Servicios Financiero</a:t>
            </a:r>
            <a:r>
              <a:rPr lang="es-VE" sz="1200" b="1" dirty="0" smtClean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es-VE" sz="1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Promover acceso y uso a los servicios </a:t>
            </a:r>
            <a:r>
              <a:rPr lang="es-VE" sz="1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financieros y apoyar </a:t>
            </a:r>
            <a:r>
              <a:rPr lang="es-VE" sz="1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desarrollo de Canales, Redes de Servicios Financieros e </a:t>
            </a:r>
            <a:r>
              <a:rPr lang="es-VE" sz="1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Infraestructura</a:t>
            </a:r>
            <a:r>
              <a:rPr lang="es-VE" sz="1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marL="355600" lvl="1" indent="-288000" defTabSz="355600">
              <a:lnSpc>
                <a:spcPts val="19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s-VE" sz="1400" b="1" dirty="0" smtClean="0">
                <a:solidFill>
                  <a:schemeClr val="tx2">
                    <a:lumMod val="75000"/>
                  </a:schemeClr>
                </a:solidFill>
              </a:rPr>
              <a:t>Gobierno Corporativo</a:t>
            </a:r>
            <a:r>
              <a:rPr lang="es-VE" sz="1200" dirty="0" smtClean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es-VE" sz="1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Promoción de las </a:t>
            </a:r>
            <a:r>
              <a:rPr lang="es-VE" sz="1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buenas prácticas de Gobierno Corporativo a nivel de marcos regulatorios e </a:t>
            </a:r>
            <a:r>
              <a:rPr lang="es-VE" sz="1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implementaciones en empresas, bancos y otras entidades.</a:t>
            </a:r>
            <a:endParaRPr lang="es-VE" sz="1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lvl="1" indent="-288000" defTabSz="355600">
              <a:lnSpc>
                <a:spcPts val="19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s-VE" sz="1400" b="1" dirty="0">
                <a:solidFill>
                  <a:schemeClr val="tx2">
                    <a:lumMod val="75000"/>
                  </a:schemeClr>
                </a:solidFill>
              </a:rPr>
              <a:t>Educación técnica y formación profesional</a:t>
            </a:r>
            <a:r>
              <a:rPr lang="es-VE" sz="1200" b="1" dirty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es-VE" sz="1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promoción de la educación técnica y formación profesional (ETFP) como motor de la innovación empresarial mediante la conformación y fortalecimiento de sistemas de ETFP orientados y basados en la demanda.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86383" y="1000125"/>
            <a:ext cx="2504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b="1" dirty="0" smtClean="0">
                <a:solidFill>
                  <a:srgbClr val="367F31"/>
                </a:solidFill>
              </a:rPr>
              <a:t>REGIONAL</a:t>
            </a:r>
            <a:endParaRPr lang="es-VE" b="1" dirty="0">
              <a:solidFill>
                <a:srgbClr val="367F31"/>
              </a:solidFill>
            </a:endParaRPr>
          </a:p>
        </p:txBody>
      </p:sp>
      <p:pic>
        <p:nvPicPr>
          <p:cNvPr id="7" name="Picture 2" descr="Resultado de imagen para ideas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08" y="1791422"/>
            <a:ext cx="379200" cy="35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11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9807" y="3346303"/>
            <a:ext cx="379200" cy="379200"/>
          </a:xfrm>
          <a:prstGeom prst="rect">
            <a:avLst/>
          </a:prstGeom>
        </p:spPr>
      </p:pic>
      <p:pic>
        <p:nvPicPr>
          <p:cNvPr id="10" name="Imagen 25"/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1423" y="2852114"/>
            <a:ext cx="318334" cy="346829"/>
          </a:xfrm>
          <a:prstGeom prst="ellipse">
            <a:avLst/>
          </a:prstGeom>
          <a:ln w="127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Imagen 9"/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1013" y="2302185"/>
            <a:ext cx="357047" cy="326715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Imagen 13"/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" y="3848099"/>
            <a:ext cx="539651" cy="48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84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quarter" idx="12"/>
          </p:nvPr>
        </p:nvSpPr>
        <p:spPr>
          <a:xfrm>
            <a:off x="252412" y="334964"/>
            <a:ext cx="8642352" cy="474207"/>
          </a:xfrm>
        </p:spPr>
        <p:txBody>
          <a:bodyPr/>
          <a:lstStyle/>
          <a:p>
            <a:pPr algn="just"/>
            <a:r>
              <a:rPr lang="es-VE" dirty="0" smtClean="0"/>
              <a:t>Apoyo financiero y de asistencia técnica CAF al desarrollo </a:t>
            </a:r>
            <a:r>
              <a:rPr lang="es-VE" smtClean="0"/>
              <a:t>empresarial en </a:t>
            </a:r>
            <a:r>
              <a:rPr lang="es-VE" dirty="0" smtClean="0"/>
              <a:t>Venezuela</a:t>
            </a:r>
            <a:endParaRPr lang="es-VE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3"/>
          </p:nvPr>
        </p:nvSpPr>
        <p:spPr>
          <a:xfrm>
            <a:off x="676932" y="1131332"/>
            <a:ext cx="7019267" cy="3861786"/>
          </a:xfrm>
        </p:spPr>
        <p:txBody>
          <a:bodyPr/>
          <a:lstStyle/>
          <a:p>
            <a:pPr marL="0" indent="0">
              <a:buNone/>
            </a:pPr>
            <a:r>
              <a:rPr lang="es-VE" b="1" dirty="0" smtClean="0">
                <a:solidFill>
                  <a:schemeClr val="tx2">
                    <a:lumMod val="75000"/>
                  </a:schemeClr>
                </a:solidFill>
              </a:rPr>
              <a:t>A través de Programas de Transformación Productiva (PTP):</a:t>
            </a:r>
          </a:p>
          <a:p>
            <a:pPr marL="0" indent="0">
              <a:buNone/>
            </a:pPr>
            <a:endParaRPr lang="es-VE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es-ES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Línea de crédito a BANDES para PTP de la industria venezolana</a:t>
            </a:r>
          </a:p>
          <a:p>
            <a:pPr>
              <a:buFontTx/>
              <a:buChar char="-"/>
            </a:pPr>
            <a:r>
              <a:rPr lang="es-ES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ES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ircuitos </a:t>
            </a:r>
            <a:r>
              <a:rPr lang="es-ES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Turísticos vinculados a la red de Posadas Circuito de la </a:t>
            </a:r>
            <a:r>
              <a:rPr lang="es-ES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Excelencia</a:t>
            </a:r>
          </a:p>
          <a:p>
            <a:pPr>
              <a:buFontTx/>
              <a:buChar char="-"/>
            </a:pPr>
            <a:r>
              <a:rPr lang="es-VE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Desarrollo </a:t>
            </a:r>
            <a:r>
              <a:rPr lang="es-V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cadena valor de los cafés aromáticos de los Estados Trujillo y </a:t>
            </a:r>
            <a:r>
              <a:rPr lang="es-VE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Portuguesa</a:t>
            </a:r>
          </a:p>
          <a:p>
            <a:pPr>
              <a:buFontTx/>
              <a:buChar char="-"/>
            </a:pPr>
            <a:r>
              <a:rPr lang="es-VE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Venezuela, Visión </a:t>
            </a:r>
            <a:r>
              <a:rPr lang="es-VE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</a:p>
          <a:p>
            <a:pPr>
              <a:buFontTx/>
              <a:buChar char="-"/>
            </a:pPr>
            <a:r>
              <a:rPr lang="es-VE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Fundación Ideas: </a:t>
            </a:r>
            <a:r>
              <a:rPr lang="es-VE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Diseño de Instrumentos Financieros para Emprendedores</a:t>
            </a:r>
          </a:p>
          <a:p>
            <a:pPr>
              <a:buFontTx/>
              <a:buChar char="-"/>
            </a:pPr>
            <a:r>
              <a:rPr lang="es-VE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Eventos y seminarios:</a:t>
            </a:r>
          </a:p>
          <a:p>
            <a:pPr lvl="1">
              <a:buFontTx/>
              <a:buChar char="-"/>
            </a:pPr>
            <a:r>
              <a:rPr lang="es-V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VE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Saberes y Sabores del Cacao</a:t>
            </a:r>
          </a:p>
          <a:p>
            <a:pPr lvl="1">
              <a:buFontTx/>
              <a:buChar char="-"/>
            </a:pPr>
            <a:r>
              <a:rPr lang="es-V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VE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Innovación </a:t>
            </a:r>
            <a:endParaRPr lang="es-VE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es-V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VE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80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VE" sz="2400" dirty="0" smtClean="0"/>
              <a:t>Asistencia Técnica de CAF para el desarrollo empresarial</a:t>
            </a:r>
            <a:endParaRPr lang="es-VE" sz="2400" dirty="0"/>
          </a:p>
        </p:txBody>
      </p:sp>
      <p:sp>
        <p:nvSpPr>
          <p:cNvPr id="5" name="4 CuadroTexto"/>
          <p:cNvSpPr txBox="1"/>
          <p:nvPr/>
        </p:nvSpPr>
        <p:spPr>
          <a:xfrm>
            <a:off x="86383" y="1000125"/>
            <a:ext cx="25044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1200" b="1" dirty="0" smtClean="0">
                <a:solidFill>
                  <a:srgbClr val="367F31"/>
                </a:solidFill>
              </a:rPr>
              <a:t>REGIONAL</a:t>
            </a:r>
            <a:endParaRPr lang="es-VE" sz="1200" b="1" dirty="0">
              <a:solidFill>
                <a:srgbClr val="367F31"/>
              </a:solidFill>
            </a:endParaRPr>
          </a:p>
        </p:txBody>
      </p:sp>
      <p:pic>
        <p:nvPicPr>
          <p:cNvPr id="7" name="Picture 2" descr="Resultado de imagen para ideas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616" y="1044232"/>
            <a:ext cx="379200" cy="35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1401028"/>
              </p:ext>
            </p:extLst>
          </p:nvPr>
        </p:nvGraphicFramePr>
        <p:xfrm>
          <a:off x="86383" y="1486621"/>
          <a:ext cx="8914743" cy="31271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62835"/>
                <a:gridCol w="2133653"/>
                <a:gridCol w="1385633"/>
                <a:gridCol w="2832622"/>
              </a:tblGrid>
              <a:tr h="301274">
                <a:tc>
                  <a:txBody>
                    <a:bodyPr/>
                    <a:lstStyle/>
                    <a:p>
                      <a:pPr marL="144000" algn="l" fontAlgn="b"/>
                      <a:r>
                        <a:rPr lang="es-VE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Fecha aprobación/Fecha </a:t>
                      </a:r>
                      <a:r>
                        <a:rPr lang="es-VE" sz="11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vencimiento:</a:t>
                      </a:r>
                      <a:endParaRPr lang="es-VE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08000"/>
                      <a:r>
                        <a:rPr lang="es-VE" sz="11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 abril 2015 / 30 abril 2016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V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VE" sz="1100" dirty="0" smtClean="0"/>
                    </a:p>
                  </a:txBody>
                  <a:tcPr marL="9525" marR="9525" marT="9525" marB="0" anchor="ctr"/>
                </a:tc>
              </a:tr>
              <a:tr h="204233">
                <a:tc>
                  <a:txBody>
                    <a:bodyPr/>
                    <a:lstStyle/>
                    <a:p>
                      <a:pPr marL="144000" algn="l" fontAlgn="b"/>
                      <a:r>
                        <a:rPr lang="es-VE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EJR:</a:t>
                      </a:r>
                      <a:endParaRPr lang="es-VE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08000"/>
                      <a:r>
                        <a:rPr lang="es-VE" sz="11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Alejandra Botero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V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VE" sz="1200" dirty="0" smtClean="0"/>
                    </a:p>
                  </a:txBody>
                  <a:tcPr marL="9525" marR="9525" marT="9525" marB="0" anchor="b"/>
                </a:tc>
              </a:tr>
              <a:tr h="191175">
                <a:tc>
                  <a:txBody>
                    <a:bodyPr/>
                    <a:lstStyle/>
                    <a:p>
                      <a:pPr marL="14400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VE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Aporte </a:t>
                      </a:r>
                      <a:r>
                        <a:rPr lang="es-VE" sz="11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CAF:</a:t>
                      </a:r>
                      <a:endParaRPr lang="es-VE" sz="1100" b="1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08000"/>
                      <a:r>
                        <a:rPr lang="es-VE" sz="11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USD</a:t>
                      </a:r>
                      <a:r>
                        <a:rPr lang="es-VE" sz="11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VE" sz="11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680.000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V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</a:tr>
              <a:tr h="174551">
                <a:tc>
                  <a:txBody>
                    <a:bodyPr/>
                    <a:lstStyle/>
                    <a:p>
                      <a:pPr algn="ctr" fontAlgn="b"/>
                      <a:r>
                        <a:rPr lang="es-VE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Objetivo</a:t>
                      </a:r>
                      <a:r>
                        <a:rPr lang="es-VE" sz="1100" b="1" i="0" u="none" strike="noStrike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s-VE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VE" sz="11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Intervenciones</a:t>
                      </a:r>
                      <a:endParaRPr lang="es-VE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VE" sz="11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Conocimiento</a:t>
                      </a:r>
                      <a:endParaRPr lang="es-VE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VE" sz="11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Pipeline</a:t>
                      </a:r>
                      <a:endParaRPr lang="es-VE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9169">
                <a:tc>
                  <a:txBody>
                    <a:bodyPr/>
                    <a:lstStyle/>
                    <a:p>
                      <a:r>
                        <a:rPr lang="es-VE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Impulsar productividad y competitividad regional y contribuir a la transformación productiva mediante:  </a:t>
                      </a:r>
                    </a:p>
                    <a:p>
                      <a:r>
                        <a:rPr lang="es-VE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Fortalecimiento de capacidades de </a:t>
                      </a:r>
                      <a:r>
                        <a:rPr lang="es-VE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I+D+i</a:t>
                      </a:r>
                      <a:r>
                        <a:rPr lang="es-VE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empresas de proyección Latinoamérica y de los Centros de Investigación sectoriales (5 intervenciones) </a:t>
                      </a:r>
                    </a:p>
                    <a:p>
                      <a:r>
                        <a:rPr lang="es-VE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Articulación de actores principales sector privado-público-academia para unificar objetivos estratégicos en los países donde se realicen intervenciones (4 talleres) </a:t>
                      </a:r>
                    </a:p>
                    <a:p>
                      <a:r>
                        <a:rPr lang="es-VE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Estudiar la posibilidad de establecer un centro de Investigación Aplicada internacional en la región (1 centro) </a:t>
                      </a:r>
                    </a:p>
                    <a:p>
                      <a:r>
                        <a:rPr lang="es-VE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Generar conocimiento y aprendizajes del programa (3 casos)</a:t>
                      </a:r>
                    </a:p>
                    <a:p>
                      <a:r>
                        <a:rPr lang="es-VE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Identificación de 1 línea de crédito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Calibri" panose="020F0502020204030204" pitchFamily="34" charset="0"/>
                        <a:buChar char="-"/>
                      </a:pPr>
                      <a:r>
                        <a:rPr lang="es-VE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Colombia:</a:t>
                      </a:r>
                    </a:p>
                    <a:p>
                      <a:r>
                        <a:rPr lang="es-VE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r>
                        <a:rPr lang="es-VE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VE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Fortalecimiento de capacidades de gestión de la innovación a Colombina (en proceso)</a:t>
                      </a:r>
                    </a:p>
                    <a:p>
                      <a:pPr marL="171450" indent="-171450">
                        <a:buFont typeface="Calibri" panose="020F0502020204030204" pitchFamily="34" charset="0"/>
                        <a:buChar char="-"/>
                      </a:pPr>
                      <a:r>
                        <a:rPr lang="es-VE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Uruguay: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s-VE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 </a:t>
                      </a:r>
                      <a:r>
                        <a:rPr lang="es-VE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Diseño del plan de operación y sostenibilidad de </a:t>
                      </a:r>
                      <a:r>
                        <a:rPr lang="es-VE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Sepé</a:t>
                      </a:r>
                      <a:r>
                        <a:rPr lang="es-VE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Centro de I+D para la Industria Oleaginosa (Acuerdo de confidencialidad firmado)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VE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lvl="1" indent="-171450" algn="l">
                        <a:buFontTx/>
                        <a:buChar char="-"/>
                      </a:pPr>
                      <a:r>
                        <a:rPr lang="es-VE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Colombia:</a:t>
                      </a:r>
                    </a:p>
                    <a:p>
                      <a:pPr marL="0" lvl="1" indent="0" algn="l">
                        <a:buFontTx/>
                        <a:buNone/>
                      </a:pPr>
                      <a:r>
                        <a:rPr lang="es-VE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 </a:t>
                      </a:r>
                      <a:r>
                        <a:rPr lang="es-VE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Operación con Casa </a:t>
                      </a:r>
                      <a:r>
                        <a:rPr lang="es-VE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Luker</a:t>
                      </a:r>
                      <a:r>
                        <a:rPr lang="es-VE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/cadena del cacao o con laboratorio de I+D de la industria de la Palma;</a:t>
                      </a:r>
                    </a:p>
                    <a:p>
                      <a:pPr marL="0" lvl="1" indent="0" algn="l">
                        <a:buFontTx/>
                        <a:buNone/>
                      </a:pPr>
                      <a:r>
                        <a:rPr lang="es-VE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 Desarrollo de los talleres de articulación de actores</a:t>
                      </a:r>
                    </a:p>
                    <a:p>
                      <a:pPr marL="171450" lvl="1" indent="-171450" algn="l">
                        <a:buFontTx/>
                        <a:buChar char="-"/>
                      </a:pPr>
                      <a:r>
                        <a:rPr lang="es-VE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Ecuador</a:t>
                      </a:r>
                    </a:p>
                    <a:p>
                      <a:pPr marL="0" lvl="1" indent="0" algn="l">
                        <a:buFontTx/>
                        <a:buNone/>
                      </a:pPr>
                      <a:r>
                        <a:rPr lang="es-VE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 </a:t>
                      </a:r>
                      <a:r>
                        <a:rPr lang="es-VE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Desarrollo de los talleres de articulación de actores</a:t>
                      </a:r>
                    </a:p>
                    <a:p>
                      <a:pPr marL="171450" lvl="1" indent="-171450" algn="l">
                        <a:buFontTx/>
                        <a:buChar char="-"/>
                      </a:pPr>
                      <a:r>
                        <a:rPr lang="es-VE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Perú</a:t>
                      </a:r>
                    </a:p>
                    <a:p>
                      <a:pPr marL="0" lvl="1" indent="0" algn="l">
                        <a:buFontTx/>
                        <a:buNone/>
                      </a:pPr>
                      <a:r>
                        <a:rPr lang="es-VE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 Operación con Centro de Investigación del Agua en la región ICA y/o con compañía agroindustrial </a:t>
                      </a:r>
                    </a:p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VE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Casos de Centros de Excelencia en Perú</a:t>
                      </a:r>
                    </a:p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VE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Mapa/Benchmarking de Gestión Empresarial</a:t>
                      </a:r>
                    </a:p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VE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Estudio de documentación de incentivos para la inversión en </a:t>
                      </a:r>
                      <a:r>
                        <a:rPr lang="es-VE" sz="9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I+D+i</a:t>
                      </a:r>
                      <a:r>
                        <a:rPr lang="es-VE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s-VE" sz="9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13 CuadroTexto"/>
          <p:cNvSpPr txBox="1"/>
          <p:nvPr/>
        </p:nvSpPr>
        <p:spPr>
          <a:xfrm>
            <a:off x="1953283" y="1044232"/>
            <a:ext cx="6447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b="1" dirty="0" smtClean="0">
                <a:solidFill>
                  <a:schemeClr val="tx2"/>
                </a:solidFill>
              </a:rPr>
              <a:t>PROGRAMA DE APOYO A LA INNOVACIÓN EMPRESARIAL</a:t>
            </a:r>
            <a:endParaRPr lang="es-VE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90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VE" sz="2400" dirty="0" smtClean="0"/>
              <a:t>Asistencia Técnica de CAF para el desarrollo empresarial</a:t>
            </a:r>
            <a:endParaRPr lang="es-VE" sz="2400" dirty="0"/>
          </a:p>
        </p:txBody>
      </p:sp>
      <p:sp>
        <p:nvSpPr>
          <p:cNvPr id="5" name="4 CuadroTexto"/>
          <p:cNvSpPr txBox="1"/>
          <p:nvPr/>
        </p:nvSpPr>
        <p:spPr>
          <a:xfrm>
            <a:off x="86383" y="1000125"/>
            <a:ext cx="25044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1200" b="1" dirty="0" smtClean="0">
                <a:solidFill>
                  <a:srgbClr val="367F31"/>
                </a:solidFill>
              </a:rPr>
              <a:t>REGIONAL</a:t>
            </a:r>
            <a:endParaRPr lang="es-VE" sz="1200" b="1" dirty="0">
              <a:solidFill>
                <a:srgbClr val="367F31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1953283" y="1044232"/>
            <a:ext cx="6447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b="1" dirty="0" smtClean="0">
                <a:solidFill>
                  <a:schemeClr val="tx2"/>
                </a:solidFill>
              </a:rPr>
              <a:t>PROGRAMA DE APOYO AL EMPRENDIMIENTO</a:t>
            </a:r>
            <a:endParaRPr lang="es-VE" b="1" dirty="0">
              <a:solidFill>
                <a:schemeClr val="tx2"/>
              </a:solidFill>
            </a:endParaRPr>
          </a:p>
        </p:txBody>
      </p:sp>
      <p:pic>
        <p:nvPicPr>
          <p:cNvPr id="8" name="Imagen 9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85647" y="1075891"/>
            <a:ext cx="357047" cy="326715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3324313"/>
              </p:ext>
            </p:extLst>
          </p:nvPr>
        </p:nvGraphicFramePr>
        <p:xfrm>
          <a:off x="399350" y="1532638"/>
          <a:ext cx="8495414" cy="29532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26776"/>
                <a:gridCol w="2348801"/>
                <a:gridCol w="2021604"/>
                <a:gridCol w="1998233"/>
              </a:tblGrid>
              <a:tr h="295210">
                <a:tc>
                  <a:txBody>
                    <a:bodyPr/>
                    <a:lstStyle/>
                    <a:p>
                      <a:pPr marL="144000" algn="l" fontAlgn="b"/>
                      <a:r>
                        <a:rPr lang="es-VE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Fecha aprobación/Fecha </a:t>
                      </a:r>
                      <a:r>
                        <a:rPr lang="es-VE" sz="11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vencimiento:</a:t>
                      </a:r>
                      <a:endParaRPr lang="es-VE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08000"/>
                      <a:r>
                        <a:rPr lang="es-VE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mayo 2013 / 15 septiembre 2015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V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VE" sz="1100" dirty="0" smtClean="0"/>
                    </a:p>
                  </a:txBody>
                  <a:tcPr marL="9525" marR="9525" marT="9525" marB="0" anchor="ctr"/>
                </a:tc>
              </a:tr>
              <a:tr h="217575">
                <a:tc>
                  <a:txBody>
                    <a:bodyPr/>
                    <a:lstStyle/>
                    <a:p>
                      <a:pPr marL="144000" algn="l" fontAlgn="b"/>
                      <a:r>
                        <a:rPr lang="es-VE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EJR:</a:t>
                      </a:r>
                      <a:endParaRPr lang="es-VE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08000"/>
                      <a:r>
                        <a:rPr lang="es-VE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Clementina Giraldo</a:t>
                      </a:r>
                      <a:endParaRPr lang="es-VE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V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VE" sz="1200" dirty="0" smtClean="0"/>
                    </a:p>
                  </a:txBody>
                  <a:tcPr marL="9525" marR="9525" marT="9525" marB="0" anchor="b"/>
                </a:tc>
              </a:tr>
              <a:tr h="169959">
                <a:tc>
                  <a:txBody>
                    <a:bodyPr/>
                    <a:lstStyle/>
                    <a:p>
                      <a:pPr marL="14400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VE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Aporte </a:t>
                      </a:r>
                      <a:r>
                        <a:rPr lang="es-VE" sz="11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CAF:</a:t>
                      </a:r>
                      <a:endParaRPr lang="es-VE" sz="1100" b="1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08000"/>
                      <a:r>
                        <a:rPr lang="es-VE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USD 350.000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V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</a:tr>
              <a:tr h="185955">
                <a:tc>
                  <a:txBody>
                    <a:bodyPr/>
                    <a:lstStyle/>
                    <a:p>
                      <a:pPr algn="ctr" fontAlgn="b"/>
                      <a:r>
                        <a:rPr lang="es-VE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Objetivo</a:t>
                      </a:r>
                      <a:r>
                        <a:rPr lang="es-VE" sz="1100" b="1" i="0" u="none" strike="noStrike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s-VE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VE" sz="11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Intervenciones</a:t>
                      </a:r>
                      <a:endParaRPr lang="es-VE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VE" sz="11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Conocimiento</a:t>
                      </a:r>
                      <a:endParaRPr lang="es-VE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VE" sz="11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Pipeline</a:t>
                      </a:r>
                      <a:endParaRPr lang="es-VE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7788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VE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Promover marcos regulatorios para fomentar emprendimiento, documentar mejores prácticas, promover industria de capital de riesgo e identificar operaciones de negocio para CAF</a:t>
                      </a:r>
                    </a:p>
                    <a:p>
                      <a:pPr marL="0" algn="l" fontAlgn="b"/>
                      <a:endParaRPr lang="es-V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VE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Campus </a:t>
                      </a:r>
                      <a:r>
                        <a:rPr lang="es-VE" sz="1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Party</a:t>
                      </a:r>
                      <a:r>
                        <a:rPr lang="es-VE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México (evento de desarrollo de </a:t>
                      </a:r>
                      <a:r>
                        <a:rPr lang="es-VE" sz="1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TICs</a:t>
                      </a:r>
                      <a:r>
                        <a:rPr lang="es-VE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 fomento de capacidad emprendedora).</a:t>
                      </a:r>
                    </a:p>
                    <a:p>
                      <a:r>
                        <a:rPr lang="es-VE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Encuentros LAVCA  2013 (Summit LAVCA New York, Foro LAVCA Chile, Foro LAVCA Colombia)</a:t>
                      </a:r>
                    </a:p>
                    <a:p>
                      <a:r>
                        <a:rPr lang="es-VE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Desarrollo de LAVCA </a:t>
                      </a:r>
                      <a:r>
                        <a:rPr lang="es-VE" sz="1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Scorecard</a:t>
                      </a:r>
                      <a:r>
                        <a:rPr lang="es-VE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r>
                        <a:rPr lang="es-VE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Auspicio a </a:t>
                      </a:r>
                      <a:r>
                        <a:rPr lang="es-VE" sz="1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Endeavor</a:t>
                      </a:r>
                      <a:r>
                        <a:rPr lang="es-VE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para el Investor Summit </a:t>
                      </a:r>
                      <a:r>
                        <a:rPr lang="es-VE" sz="1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Southern</a:t>
                      </a:r>
                      <a:r>
                        <a:rPr lang="es-VE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VE" sz="1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Cone</a:t>
                      </a:r>
                      <a:endParaRPr lang="es-VE" sz="1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s-VE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Auspicio a </a:t>
                      </a:r>
                      <a:r>
                        <a:rPr lang="es-VE" sz="1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Proexport</a:t>
                      </a:r>
                      <a:r>
                        <a:rPr lang="es-VE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para el </a:t>
                      </a:r>
                      <a:r>
                        <a:rPr lang="es-E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 Foro de Innovación y Emprendimiento de la Alianza del Pacífico - LAB4.</a:t>
                      </a:r>
                      <a:endParaRPr lang="es-VE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VE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Casos de </a:t>
                      </a:r>
                      <a:r>
                        <a:rPr lang="es-VE" sz="1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Wayra</a:t>
                      </a:r>
                      <a:r>
                        <a:rPr lang="es-VE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Venezuela, </a:t>
                      </a:r>
                      <a:r>
                        <a:rPr lang="es-VE" sz="1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Wayra</a:t>
                      </a:r>
                      <a:r>
                        <a:rPr lang="es-VE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Perú y Premios </a:t>
                      </a:r>
                      <a:r>
                        <a:rPr lang="es-VE" sz="1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Innovatic</a:t>
                      </a:r>
                      <a:endParaRPr lang="es-VE" sz="1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VE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El caso de </a:t>
                      </a:r>
                      <a:r>
                        <a:rPr lang="es-VE" sz="1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INNpulsa</a:t>
                      </a:r>
                      <a:r>
                        <a:rPr lang="es-VE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(N.19</a:t>
                      </a:r>
                      <a:r>
                        <a:rPr lang="es-VE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s-VE" sz="1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VE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El caso de </a:t>
                      </a:r>
                      <a:r>
                        <a:rPr lang="es-VE" sz="1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Start</a:t>
                      </a:r>
                      <a:r>
                        <a:rPr lang="es-VE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-up Chile</a:t>
                      </a:r>
                      <a:r>
                        <a:rPr lang="es-VE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(N.18)</a:t>
                      </a:r>
                    </a:p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VE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Documento sobre los mecanismos de financiamiento a las </a:t>
                      </a:r>
                      <a:r>
                        <a:rPr lang="es-VE" sz="1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TIC´s</a:t>
                      </a:r>
                      <a:r>
                        <a:rPr lang="es-VE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 la innovación en Latinoamérica</a:t>
                      </a:r>
                    </a:p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VE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Traducción al ingles de publicaciones N4 y N5 de la serie. </a:t>
                      </a:r>
                      <a:endParaRPr lang="es-V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1" indent="0" algn="l">
                        <a:buFontTx/>
                        <a:buNone/>
                      </a:pPr>
                      <a:r>
                        <a:rPr lang="es-VE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s-VE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Caso de Buenos Aires Emprende</a:t>
                      </a:r>
                    </a:p>
                    <a:p>
                      <a:pPr marL="0" lvl="1" indent="0" algn="l">
                        <a:buFontTx/>
                        <a:buNone/>
                      </a:pPr>
                      <a:r>
                        <a:rPr lang="es-VE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Caso de </a:t>
                      </a:r>
                      <a:r>
                        <a:rPr lang="es-VE" sz="1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Nafin</a:t>
                      </a:r>
                      <a:r>
                        <a:rPr lang="es-VE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(desarrollo de la industria de capital del riesgo en México)</a:t>
                      </a:r>
                    </a:p>
                    <a:p>
                      <a:pPr marL="0" lvl="1" indent="0" algn="l">
                        <a:buFontTx/>
                        <a:buNone/>
                      </a:pPr>
                      <a:r>
                        <a:rPr lang="es-VE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Estudio regional de la industria de capital de riesgo y mecanismos de salida. </a:t>
                      </a:r>
                    </a:p>
                    <a:p>
                      <a:pPr marL="0" lvl="1" indent="0" algn="l">
                        <a:buFontTx/>
                        <a:buNone/>
                      </a:pPr>
                      <a:endParaRPr lang="es-V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521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 smtClean="0"/>
              <a:t>Exportaciones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% del Total Mundial</a:t>
            </a:r>
            <a:endParaRPr lang="es-ES" dirty="0"/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4227375"/>
              </p:ext>
            </p:extLst>
          </p:nvPr>
        </p:nvGraphicFramePr>
        <p:xfrm>
          <a:off x="1757362" y="978693"/>
          <a:ext cx="5457825" cy="3052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81024" y="4031456"/>
            <a:ext cx="7991271" cy="626269"/>
          </a:xfrm>
        </p:spPr>
        <p:txBody>
          <a:bodyPr/>
          <a:lstStyle/>
          <a:p>
            <a:pPr marL="0" indent="0" algn="just">
              <a:buNone/>
            </a:pPr>
            <a:r>
              <a:rPr lang="en-US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</a:t>
            </a:r>
            <a:r>
              <a:rPr lang="en-US" sz="14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contribución</a:t>
            </a:r>
            <a:r>
              <a:rPr lang="en-US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sz="14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América</a:t>
            </a:r>
            <a:r>
              <a:rPr lang="en-US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Latina se ha </a:t>
            </a:r>
            <a:r>
              <a:rPr lang="en-US" sz="14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mantenido</a:t>
            </a:r>
            <a:r>
              <a:rPr lang="en-US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estable</a:t>
            </a:r>
            <a:r>
              <a:rPr lang="en-US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cerca</a:t>
            </a:r>
            <a:r>
              <a:rPr lang="en-US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del 6%, </a:t>
            </a:r>
            <a:r>
              <a:rPr lang="en-US" sz="14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mientras</a:t>
            </a:r>
            <a:r>
              <a:rPr lang="en-US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</a:t>
            </a:r>
            <a:r>
              <a:rPr lang="en-US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otras</a:t>
            </a:r>
            <a:r>
              <a:rPr lang="en-US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regiones</a:t>
            </a:r>
            <a:r>
              <a:rPr lang="en-US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como</a:t>
            </a:r>
            <a:r>
              <a:rPr lang="en-US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Este de Asia </a:t>
            </a:r>
            <a:r>
              <a:rPr lang="en-US" sz="14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han</a:t>
            </a:r>
            <a:r>
              <a:rPr lang="en-US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tenido</a:t>
            </a:r>
            <a:r>
              <a:rPr lang="en-US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un </a:t>
            </a:r>
            <a:r>
              <a:rPr lang="en-US" sz="14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crecimiento</a:t>
            </a:r>
            <a:r>
              <a:rPr lang="en-US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sostenido</a:t>
            </a:r>
            <a:r>
              <a:rPr lang="en-US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</a:t>
            </a:r>
            <a:r>
              <a:rPr lang="en-US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</a:t>
            </a:r>
            <a:r>
              <a:rPr lang="en-US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nivel</a:t>
            </a:r>
            <a:r>
              <a:rPr lang="en-US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sz="14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participación</a:t>
            </a:r>
            <a:r>
              <a:rPr lang="en-US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mundial</a:t>
            </a:r>
            <a:r>
              <a:rPr lang="en-US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en-US" sz="1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8142" y="-23812"/>
            <a:ext cx="251142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1 Marcador de texto"/>
          <p:cNvSpPr txBox="1">
            <a:spLocks/>
          </p:cNvSpPr>
          <p:nvPr/>
        </p:nvSpPr>
        <p:spPr>
          <a:xfrm>
            <a:off x="1614848" y="4837107"/>
            <a:ext cx="5332040" cy="20426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/>
          <a:lstStyle>
            <a:lvl1pPr marL="0" indent="0" algn="l" defTabSz="457200" rtl="0" eaLnBrk="1" latinLnBrk="0" hangingPunct="1">
              <a:lnSpc>
                <a:spcPct val="80000"/>
              </a:lnSpc>
              <a:spcBef>
                <a:spcPct val="20000"/>
              </a:spcBef>
              <a:buFont typeface="Arial"/>
              <a:buNone/>
              <a:defRPr sz="2500" b="1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500" b="1" kern="1200">
                <a:solidFill>
                  <a:srgbClr val="005688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500" b="1" kern="1200">
                <a:solidFill>
                  <a:srgbClr val="005688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500" b="1" kern="1200">
                <a:solidFill>
                  <a:srgbClr val="005688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500" b="1" kern="1200">
                <a:solidFill>
                  <a:srgbClr val="005688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VE" sz="8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Fuente: UNCTAD (2014)</a:t>
            </a:r>
            <a:endParaRPr lang="es-VE" sz="8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6726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VE" sz="2400" dirty="0" smtClean="0"/>
              <a:t>Asistencia Técnica de CAF para el desarrollo empresarial</a:t>
            </a:r>
            <a:endParaRPr lang="es-VE" sz="2400" dirty="0"/>
          </a:p>
        </p:txBody>
      </p:sp>
      <p:sp>
        <p:nvSpPr>
          <p:cNvPr id="5" name="4 CuadroTexto"/>
          <p:cNvSpPr txBox="1"/>
          <p:nvPr/>
        </p:nvSpPr>
        <p:spPr>
          <a:xfrm>
            <a:off x="86383" y="1000125"/>
            <a:ext cx="25044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1200" b="1" dirty="0" smtClean="0">
                <a:solidFill>
                  <a:srgbClr val="367F31"/>
                </a:solidFill>
              </a:rPr>
              <a:t>REGIONAL</a:t>
            </a:r>
            <a:endParaRPr lang="es-VE" sz="1200" b="1" dirty="0">
              <a:solidFill>
                <a:srgbClr val="367F31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1953283" y="1044232"/>
            <a:ext cx="6447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b="1" dirty="0" smtClean="0">
                <a:solidFill>
                  <a:schemeClr val="tx2"/>
                </a:solidFill>
              </a:rPr>
              <a:t>PROGRAMA DE ACCESO A SERVICIOS FINANCIEROS</a:t>
            </a:r>
            <a:endParaRPr lang="es-VE" b="1" dirty="0">
              <a:solidFill>
                <a:schemeClr val="tx2"/>
              </a:solidFill>
            </a:endParaRPr>
          </a:p>
        </p:txBody>
      </p:sp>
      <p:pic>
        <p:nvPicPr>
          <p:cNvPr id="7" name="Imagen 25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96364" y="1066735"/>
            <a:ext cx="318334" cy="346829"/>
          </a:xfrm>
          <a:prstGeom prst="ellipse">
            <a:avLst/>
          </a:prstGeom>
          <a:ln w="127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578641"/>
              </p:ext>
            </p:extLst>
          </p:nvPr>
        </p:nvGraphicFramePr>
        <p:xfrm>
          <a:off x="366712" y="1513403"/>
          <a:ext cx="8442251" cy="30904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06625"/>
                <a:gridCol w="1047750"/>
                <a:gridCol w="1304925"/>
                <a:gridCol w="3582951"/>
              </a:tblGrid>
              <a:tr h="300876">
                <a:tc>
                  <a:txBody>
                    <a:bodyPr/>
                    <a:lstStyle/>
                    <a:p>
                      <a:pPr marL="144000" algn="l" fontAlgn="b"/>
                      <a:r>
                        <a:rPr lang="es-VE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Fecha aprobación/Fecha </a:t>
                      </a:r>
                      <a:r>
                        <a:rPr lang="es-VE" sz="11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vencimiento:</a:t>
                      </a:r>
                      <a:endParaRPr lang="es-VE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08000" algn="l" defTabSz="457200" rtl="0" eaLnBrk="1" latinLnBrk="0" hangingPunct="1"/>
                      <a:r>
                        <a:rPr lang="es-VE" sz="11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duración estimada de 18 meses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V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VE" sz="1100" dirty="0" smtClean="0"/>
                    </a:p>
                  </a:txBody>
                  <a:tcPr marL="9525" marR="9525" marT="9525" marB="0" anchor="ctr"/>
                </a:tc>
              </a:tr>
              <a:tr h="181522">
                <a:tc>
                  <a:txBody>
                    <a:bodyPr/>
                    <a:lstStyle/>
                    <a:p>
                      <a:pPr marL="144000" algn="l" fontAlgn="b"/>
                      <a:r>
                        <a:rPr lang="es-VE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EJR:</a:t>
                      </a:r>
                      <a:endParaRPr lang="es-VE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08000" algn="l" defTabSz="457200" rtl="0" eaLnBrk="1" latinLnBrk="0" hangingPunct="1"/>
                      <a:r>
                        <a:rPr lang="es-VE" sz="11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Diana Mejía,</a:t>
                      </a:r>
                      <a:r>
                        <a:rPr lang="es-VE" sz="11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VE" sz="11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Miguel Arango y Francisco Olivares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V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VE" sz="1200" dirty="0" smtClean="0"/>
                    </a:p>
                  </a:txBody>
                  <a:tcPr marL="9525" marR="9525" marT="9525" marB="0" anchor="b"/>
                </a:tc>
              </a:tr>
              <a:tr h="300876">
                <a:tc>
                  <a:txBody>
                    <a:bodyPr/>
                    <a:lstStyle/>
                    <a:p>
                      <a:pPr marL="14400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VE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Aporte </a:t>
                      </a:r>
                      <a:r>
                        <a:rPr lang="es-VE" sz="11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CAF:</a:t>
                      </a:r>
                      <a:endParaRPr lang="es-VE" sz="1100" b="1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08000"/>
                      <a:r>
                        <a:rPr lang="es-VE" sz="11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USD</a:t>
                      </a:r>
                      <a:r>
                        <a:rPr lang="es-VE" sz="11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VE" sz="11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650.000 sin incluir los proyectos recurrentes como LAVCA, FOROMIC, BOULDER y Microscopio Global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V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</a:tr>
              <a:tr h="155141">
                <a:tc>
                  <a:txBody>
                    <a:bodyPr/>
                    <a:lstStyle/>
                    <a:p>
                      <a:pPr algn="ctr" fontAlgn="b"/>
                      <a:r>
                        <a:rPr lang="es-VE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Objetivo</a:t>
                      </a:r>
                      <a:r>
                        <a:rPr lang="es-VE" sz="1100" b="1" i="0" u="none" strike="noStrike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s-VE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VE" sz="11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Intervenciones</a:t>
                      </a:r>
                      <a:endParaRPr lang="es-VE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VE" sz="11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Conocimiento</a:t>
                      </a:r>
                      <a:endParaRPr lang="es-VE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VE" sz="11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Pipeline</a:t>
                      </a:r>
                      <a:endParaRPr lang="es-VE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4759">
                <a:tc>
                  <a:txBody>
                    <a:bodyPr/>
                    <a:lstStyle/>
                    <a:p>
                      <a:r>
                        <a:rPr lang="es-VE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Promover la inclusión financiera para que las personas y las MIPYMES puedan tener un acceso asequible, oportuno y adecuado a una amplia gama de productos y servicios financieros, ajustados a sus necesidades y garanticen su uso efectivo, específicamente: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s-VE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Promover acceso y uso a los servicios financieros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s-VE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Fortalecer productos y servicios financieros adecuados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s-VE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Apoyar</a:t>
                      </a:r>
                      <a:r>
                        <a:rPr lang="es-VE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desarrollo de </a:t>
                      </a:r>
                      <a:r>
                        <a:rPr lang="es-VE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Canales, Redes de Servicios Financieros e Infraestructura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s-VE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Generación de conocimiento sobre buenas prácticas en inclusión financiera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r>
                        <a:rPr lang="es-VE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 en este punto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VE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 en este punto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1" indent="0" algn="l">
                        <a:buFontTx/>
                        <a:buNone/>
                      </a:pPr>
                      <a:r>
                        <a:rPr lang="es-VE" sz="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Protección del consumidor financiero a través de</a:t>
                      </a:r>
                      <a:r>
                        <a:rPr lang="es-VE" sz="8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 promoción del </a:t>
                      </a:r>
                      <a:r>
                        <a:rPr lang="es-VE" sz="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desarrollo de políticas públicas de educación económica y financiera así</a:t>
                      </a:r>
                      <a:r>
                        <a:rPr lang="es-VE" sz="8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como fortalecer esquemas y procesos de defensa del consumidor financiero. </a:t>
                      </a:r>
                    </a:p>
                    <a:p>
                      <a:pPr marL="0" lvl="1" indent="0" algn="l">
                        <a:buFontTx/>
                        <a:buNone/>
                      </a:pPr>
                      <a:r>
                        <a:rPr lang="es-VE" sz="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Intervenciones con </a:t>
                      </a:r>
                      <a:r>
                        <a:rPr lang="es-VE" sz="8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microfinancieras</a:t>
                      </a:r>
                      <a:r>
                        <a:rPr lang="es-VE" sz="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cooperativas en</a:t>
                      </a:r>
                      <a:r>
                        <a:rPr lang="es-VE" sz="8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actividad financiera y áreas de microcrédito para fortalecer y promover ampliación del acceso a servicios financieros, especialmente se impulsarán productos de </a:t>
                      </a:r>
                      <a:r>
                        <a:rPr lang="es-VE" sz="8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microahorro</a:t>
                      </a:r>
                      <a:endParaRPr lang="es-VE" sz="800" b="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1" indent="0" algn="l">
                        <a:buFontTx/>
                        <a:buNone/>
                      </a:pPr>
                      <a:r>
                        <a:rPr lang="es-VE" sz="8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Fortalecer vehículos para financiamiento en </a:t>
                      </a:r>
                      <a:r>
                        <a:rPr lang="es-VE" sz="8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MiPyME</a:t>
                      </a:r>
                      <a:r>
                        <a:rPr lang="es-VE" sz="8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(a largo plazo), fondos de capital de riesgo, titularización de activos, </a:t>
                      </a:r>
                      <a:r>
                        <a:rPr lang="es-VE" sz="8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factoring</a:t>
                      </a:r>
                      <a:r>
                        <a:rPr lang="es-VE" sz="8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lvl="1" indent="0" algn="l">
                        <a:buFontTx/>
                        <a:buNone/>
                      </a:pPr>
                      <a:r>
                        <a:rPr lang="es-VE" sz="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Reforzar supervisión</a:t>
                      </a:r>
                      <a:r>
                        <a:rPr lang="es-VE" sz="8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entidades </a:t>
                      </a:r>
                      <a:r>
                        <a:rPr lang="es-VE" sz="8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microfinancieras</a:t>
                      </a:r>
                      <a:r>
                        <a:rPr lang="es-VE" sz="8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 cooperativas, así como de los sistemas y procesos de prevención de lavado de activos.</a:t>
                      </a:r>
                    </a:p>
                    <a:p>
                      <a:pPr marL="0" lvl="1" indent="0" algn="l">
                        <a:buFontTx/>
                        <a:buNone/>
                      </a:pPr>
                      <a:r>
                        <a:rPr lang="es-VE" sz="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Apoyar desarrollo de coberturas, </a:t>
                      </a:r>
                      <a:r>
                        <a:rPr lang="es-VE" sz="8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microseguros</a:t>
                      </a:r>
                      <a:r>
                        <a:rPr lang="es-VE" sz="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 seguros para sector agropecuario así como el esquema de garantías.</a:t>
                      </a:r>
                    </a:p>
                    <a:p>
                      <a:pPr marL="0" lvl="1" indent="0" algn="l">
                        <a:buFontTx/>
                        <a:buNone/>
                      </a:pPr>
                      <a:r>
                        <a:rPr lang="es-VE" sz="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Contribución en desarrollo de canales financieros de transacción,  así como la</a:t>
                      </a:r>
                      <a:r>
                        <a:rPr lang="es-VE" sz="8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interoperabilidad de redes del sistema financiero</a:t>
                      </a:r>
                      <a:endParaRPr lang="es-VE" sz="8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54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VE" sz="2400" dirty="0" smtClean="0"/>
              <a:t>Asistencia Técnica de CAF para el desarrollo empresarial</a:t>
            </a:r>
            <a:endParaRPr lang="es-VE" sz="2400" dirty="0"/>
          </a:p>
        </p:txBody>
      </p:sp>
      <p:sp>
        <p:nvSpPr>
          <p:cNvPr id="5" name="4 CuadroTexto"/>
          <p:cNvSpPr txBox="1"/>
          <p:nvPr/>
        </p:nvSpPr>
        <p:spPr>
          <a:xfrm>
            <a:off x="86383" y="1000125"/>
            <a:ext cx="25044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1200" b="1" dirty="0" smtClean="0">
                <a:solidFill>
                  <a:srgbClr val="367F31"/>
                </a:solidFill>
              </a:rPr>
              <a:t>REGIONAL</a:t>
            </a:r>
            <a:endParaRPr lang="es-VE" sz="1200" b="1" dirty="0">
              <a:solidFill>
                <a:srgbClr val="367F31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1953283" y="1044232"/>
            <a:ext cx="6447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b="1" dirty="0" smtClean="0">
                <a:solidFill>
                  <a:schemeClr val="tx2"/>
                </a:solidFill>
              </a:rPr>
              <a:t>PROGRAMA DE GOBIERNO CORPORATIVO</a:t>
            </a:r>
            <a:endParaRPr lang="es-VE" b="1" dirty="0">
              <a:solidFill>
                <a:schemeClr val="tx2"/>
              </a:solidFill>
            </a:endParaRPr>
          </a:p>
        </p:txBody>
      </p:sp>
      <p:pic>
        <p:nvPicPr>
          <p:cNvPr id="8" name="Imagen 11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05607" y="1034364"/>
            <a:ext cx="379200" cy="379200"/>
          </a:xfrm>
          <a:prstGeom prst="rect">
            <a:avLst/>
          </a:prstGeom>
        </p:spPr>
      </p:pic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8387777"/>
              </p:ext>
            </p:extLst>
          </p:nvPr>
        </p:nvGraphicFramePr>
        <p:xfrm>
          <a:off x="252412" y="1427853"/>
          <a:ext cx="8612372" cy="32643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59160"/>
                <a:gridCol w="3104707"/>
                <a:gridCol w="2424223"/>
                <a:gridCol w="1124282"/>
              </a:tblGrid>
              <a:tr h="329127">
                <a:tc>
                  <a:txBody>
                    <a:bodyPr/>
                    <a:lstStyle/>
                    <a:p>
                      <a:pPr marL="144000" algn="l" fontAlgn="b"/>
                      <a:r>
                        <a:rPr lang="es-VE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Fecha aprobación/Fecha </a:t>
                      </a:r>
                      <a:r>
                        <a:rPr lang="es-VE" sz="11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vencimiento:</a:t>
                      </a:r>
                      <a:endParaRPr lang="es-VE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08000" algn="l" defTabSz="457200" rtl="0" eaLnBrk="1" latinLnBrk="0" hangingPunct="1"/>
                      <a:r>
                        <a:rPr lang="es-VE" sz="11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 octubre 2013 / 15 octubre 2015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V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VE" sz="1100" dirty="0" smtClean="0"/>
                    </a:p>
                  </a:txBody>
                  <a:tcPr marL="9525" marR="9525" marT="9525" marB="0" anchor="ctr"/>
                </a:tc>
              </a:tr>
              <a:tr h="227024">
                <a:tc>
                  <a:txBody>
                    <a:bodyPr/>
                    <a:lstStyle/>
                    <a:p>
                      <a:pPr marL="144000" algn="l" fontAlgn="b"/>
                      <a:r>
                        <a:rPr lang="es-VE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EJR:</a:t>
                      </a:r>
                      <a:endParaRPr lang="es-VE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08000" algn="l" defTabSz="457200" rtl="0" eaLnBrk="1" latinLnBrk="0" hangingPunct="1"/>
                      <a:r>
                        <a:rPr lang="es-VE" sz="11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Andrés </a:t>
                      </a:r>
                      <a:r>
                        <a:rPr lang="es-VE" sz="110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Oneto</a:t>
                      </a:r>
                      <a:endParaRPr lang="es-VE" sz="110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V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VE" sz="1200" dirty="0" smtClean="0"/>
                    </a:p>
                  </a:txBody>
                  <a:tcPr marL="9525" marR="9525" marT="9525" marB="0" anchor="b"/>
                </a:tc>
              </a:tr>
              <a:tr h="212508">
                <a:tc>
                  <a:txBody>
                    <a:bodyPr/>
                    <a:lstStyle/>
                    <a:p>
                      <a:pPr marL="14400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VE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Aporte </a:t>
                      </a:r>
                      <a:r>
                        <a:rPr lang="es-VE" sz="11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CAF:</a:t>
                      </a:r>
                      <a:endParaRPr lang="es-VE" sz="1100" b="1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08000"/>
                      <a:r>
                        <a:rPr lang="es-VE" sz="11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USD</a:t>
                      </a:r>
                      <a:r>
                        <a:rPr lang="es-VE" sz="11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VE" sz="11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80.000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V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</a:tr>
              <a:tr h="194030">
                <a:tc>
                  <a:txBody>
                    <a:bodyPr/>
                    <a:lstStyle/>
                    <a:p>
                      <a:pPr algn="ctr" fontAlgn="b"/>
                      <a:r>
                        <a:rPr lang="es-VE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Objetivo</a:t>
                      </a:r>
                      <a:r>
                        <a:rPr lang="es-VE" sz="1100" b="1" i="0" u="none" strike="noStrike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s-VE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VE" sz="11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Intervenciones</a:t>
                      </a:r>
                      <a:endParaRPr lang="es-VE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VE" sz="11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Conocimiento</a:t>
                      </a:r>
                      <a:endParaRPr lang="es-VE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VE" sz="11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Pipeline</a:t>
                      </a:r>
                      <a:endParaRPr lang="es-VE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7845">
                <a:tc>
                  <a:txBody>
                    <a:bodyPr/>
                    <a:lstStyle/>
                    <a:p>
                      <a:r>
                        <a:rPr lang="es-VE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Continuación de las actividades del programa de 2012, focalizando en fortalecer las buenas prácticas de Gobierno Corporativo a nivel de marcos regulatorios e implementaciones efectivas en empresas</a:t>
                      </a:r>
                      <a:r>
                        <a:rPr lang="es-VE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s-VE" sz="9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r>
                        <a:rPr lang="es-VE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Promoción y difusión de los </a:t>
                      </a:r>
                      <a:r>
                        <a:rPr lang="es-VE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lineamientos</a:t>
                      </a:r>
                      <a:r>
                        <a:rPr lang="es-VE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CAF de buen Gobierno Corporativo (GC) en eventos varios (8va. Reunión anual de DFIS para fortalecimiento de GC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r>
                        <a:rPr lang="es-VE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- 3ra y 4ta reunión anual de GC para EPES CAF – OECD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r>
                        <a:rPr lang="es-VE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Seminario “Lineamientos para un Código Latinoamericano de Gobierno Corporativo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r>
                        <a:rPr lang="es-VE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II Reunión técnica del Estado sobre GC – Instituto Iberoamericano de Mercado de Valores)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r>
                        <a:rPr lang="es-VE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s-VE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Fortalecimiento de alianzas y redes </a:t>
                      </a:r>
                      <a:r>
                        <a:rPr lang="es-VE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gobierno corporativo mediante participación y promoción de eventos varios en la región (GC para la Red</a:t>
                      </a:r>
                      <a:r>
                        <a:rPr lang="es-VE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Instituciones Financieras de Desarrollo que agrupa a 34 </a:t>
                      </a:r>
                      <a:r>
                        <a:rPr lang="es-VE" sz="9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DFIs</a:t>
                      </a:r>
                      <a:r>
                        <a:rPr lang="es-VE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nivel mundial, </a:t>
                      </a:r>
                      <a:r>
                        <a:rPr lang="es-VE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Latinoamericana sobre GC en EPE, Reunión técnica del trabajo de IIMV “Estudio de GC de las empresas cotizadas”, Mesa Redonda de Gobierno Corporativo OCDE – CAF)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VE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s-VE" sz="9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Corporate</a:t>
                      </a:r>
                      <a:r>
                        <a:rPr lang="es-VE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VE" sz="9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governance</a:t>
                      </a:r>
                      <a:r>
                        <a:rPr lang="es-VE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</a:t>
                      </a:r>
                      <a:r>
                        <a:rPr lang="es-VE" sz="9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Brazil</a:t>
                      </a:r>
                      <a:r>
                        <a:rPr lang="es-VE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Chile, Colombia, México and Perú – </a:t>
                      </a:r>
                      <a:r>
                        <a:rPr lang="es-VE" sz="9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VE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VE" sz="9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determinansts</a:t>
                      </a:r>
                      <a:r>
                        <a:rPr lang="es-VE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</a:t>
                      </a:r>
                      <a:r>
                        <a:rPr lang="es-VE" sz="9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risk</a:t>
                      </a:r>
                      <a:r>
                        <a:rPr lang="es-VE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</a:t>
                      </a:r>
                      <a:r>
                        <a:rPr lang="es-VE" sz="9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corporate</a:t>
                      </a:r>
                      <a:r>
                        <a:rPr lang="es-VE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VE" sz="9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debt</a:t>
                      </a:r>
                      <a:r>
                        <a:rPr lang="es-VE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VE" sz="9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issuance</a:t>
                      </a:r>
                      <a:r>
                        <a:rPr lang="es-VE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(versión en inglés y en español)</a:t>
                      </a:r>
                    </a:p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VE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La transparencia del GC en Empresas de Propiedad del Estado en América Latina</a:t>
                      </a:r>
                    </a:p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VE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s-VE" sz="9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Guidelines</a:t>
                      </a:r>
                      <a:r>
                        <a:rPr lang="es-VE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VE" sz="9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</a:t>
                      </a:r>
                      <a:r>
                        <a:rPr lang="es-VE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es-VE" sz="9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Latin</a:t>
                      </a:r>
                      <a:r>
                        <a:rPr lang="es-VE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American </a:t>
                      </a:r>
                      <a:r>
                        <a:rPr lang="es-VE" sz="9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Code</a:t>
                      </a:r>
                      <a:r>
                        <a:rPr lang="es-VE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</a:t>
                      </a:r>
                      <a:r>
                        <a:rPr lang="es-VE" sz="9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Corporate</a:t>
                      </a:r>
                      <a:r>
                        <a:rPr lang="es-VE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VE" sz="9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Governance</a:t>
                      </a:r>
                      <a:endParaRPr lang="es-VE" sz="9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VE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La gobernanza corporativa y la emisión de deuda corporativa en Chile y el Perú – El papel de los inversionistas institucionales, las agencia calificadoras de riesgo, y la banca de inversión. </a:t>
                      </a:r>
                    </a:p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VE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VE" sz="9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talleres de formación en prácticas de gobierno corporativo para medianas empresas (Perú y Colombia).</a:t>
                      </a:r>
                    </a:p>
                    <a:p>
                      <a:pPr marL="171450" lvl="1" indent="-171450" algn="l">
                        <a:buFontTx/>
                        <a:buChar char="-"/>
                      </a:pPr>
                      <a:endParaRPr lang="es-VE" sz="9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1" indent="0" algn="l">
                        <a:buFontTx/>
                        <a:buNone/>
                      </a:pPr>
                      <a:endParaRPr lang="es-VE" sz="9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185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VE" sz="2400" dirty="0" smtClean="0"/>
              <a:t>Asistencia Técnica de CAF para el desarrollo empresarial</a:t>
            </a:r>
            <a:endParaRPr lang="es-VE" sz="2400" dirty="0"/>
          </a:p>
        </p:txBody>
      </p:sp>
      <p:sp>
        <p:nvSpPr>
          <p:cNvPr id="5" name="4 CuadroTexto"/>
          <p:cNvSpPr txBox="1"/>
          <p:nvPr/>
        </p:nvSpPr>
        <p:spPr>
          <a:xfrm>
            <a:off x="86383" y="1000125"/>
            <a:ext cx="25044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1200" b="1" dirty="0" smtClean="0">
                <a:solidFill>
                  <a:srgbClr val="367F31"/>
                </a:solidFill>
              </a:rPr>
              <a:t>REGIONAL</a:t>
            </a:r>
            <a:endParaRPr lang="es-VE" sz="1200" b="1" dirty="0">
              <a:solidFill>
                <a:srgbClr val="367F31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1953283" y="1044232"/>
            <a:ext cx="6447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b="1" dirty="0" smtClean="0">
                <a:solidFill>
                  <a:schemeClr val="tx2"/>
                </a:solidFill>
              </a:rPr>
              <a:t>PROGRAMA DE EDUCACIÓN PARA LA PRODUCTIVIDAD</a:t>
            </a:r>
            <a:endParaRPr lang="es-VE" b="1" dirty="0">
              <a:solidFill>
                <a:schemeClr val="tx2"/>
              </a:solidFill>
            </a:endParaRPr>
          </a:p>
        </p:txBody>
      </p:sp>
      <p:pic>
        <p:nvPicPr>
          <p:cNvPr id="7" name="Imagen 13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726" y="974582"/>
            <a:ext cx="539651" cy="482317"/>
          </a:xfrm>
          <a:prstGeom prst="rect">
            <a:avLst/>
          </a:prstGeom>
        </p:spPr>
      </p:pic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705391"/>
              </p:ext>
            </p:extLst>
          </p:nvPr>
        </p:nvGraphicFramePr>
        <p:xfrm>
          <a:off x="86383" y="1437423"/>
          <a:ext cx="8920716" cy="33923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70074"/>
                <a:gridCol w="3190875"/>
                <a:gridCol w="2486025"/>
                <a:gridCol w="1673742"/>
              </a:tblGrid>
              <a:tr h="431044">
                <a:tc>
                  <a:txBody>
                    <a:bodyPr/>
                    <a:lstStyle/>
                    <a:p>
                      <a:pPr marL="144000" algn="l" fontAlgn="b"/>
                      <a:r>
                        <a:rPr lang="es-VE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Fecha aprobación/Fecha </a:t>
                      </a:r>
                      <a:r>
                        <a:rPr lang="es-VE" sz="9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vencimiento:</a:t>
                      </a:r>
                      <a:endParaRPr lang="es-VE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08000" algn="l" defTabSz="457200" rtl="0" eaLnBrk="1" latinLnBrk="0" hangingPunct="1"/>
                      <a:r>
                        <a:rPr lang="es-VE" sz="9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 julio 2013 / 31 julio 2015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V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VE" sz="1100" dirty="0" smtClean="0"/>
                    </a:p>
                  </a:txBody>
                  <a:tcPr marL="9525" marR="9525" marT="9525" marB="0" anchor="ctr"/>
                </a:tc>
              </a:tr>
              <a:tr h="192841">
                <a:tc>
                  <a:txBody>
                    <a:bodyPr/>
                    <a:lstStyle/>
                    <a:p>
                      <a:pPr marL="144000" algn="l" fontAlgn="b"/>
                      <a:r>
                        <a:rPr lang="es-VE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EJR:</a:t>
                      </a:r>
                      <a:endParaRPr lang="es-VE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08000" algn="l" defTabSz="457200" rtl="0" eaLnBrk="1" latinLnBrk="0" hangingPunct="1"/>
                      <a:r>
                        <a:rPr lang="es-VE" sz="9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Diana Mejía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V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VE" sz="1200" dirty="0" smtClean="0"/>
                    </a:p>
                  </a:txBody>
                  <a:tcPr marL="9525" marR="9525" marT="9525" marB="0" anchor="b"/>
                </a:tc>
              </a:tr>
              <a:tr h="180511">
                <a:tc>
                  <a:txBody>
                    <a:bodyPr/>
                    <a:lstStyle/>
                    <a:p>
                      <a:pPr marL="14400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VE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Aporte </a:t>
                      </a:r>
                      <a:r>
                        <a:rPr lang="es-VE" sz="9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CAF:</a:t>
                      </a:r>
                      <a:endParaRPr lang="es-VE" sz="900" b="1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08000"/>
                      <a:r>
                        <a:rPr lang="es-VE" sz="9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USD</a:t>
                      </a:r>
                      <a:r>
                        <a:rPr lang="es-VE" sz="9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VE" sz="9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140.000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V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</a:tr>
              <a:tr h="164816">
                <a:tc>
                  <a:txBody>
                    <a:bodyPr/>
                    <a:lstStyle/>
                    <a:p>
                      <a:pPr algn="ctr" fontAlgn="b"/>
                      <a:r>
                        <a:rPr lang="es-VE" sz="9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Objetivo</a:t>
                      </a:r>
                      <a:r>
                        <a:rPr lang="es-VE" sz="900" b="1" i="0" u="none" strike="noStrike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s-VE" sz="9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VE" sz="9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Intervenciones</a:t>
                      </a:r>
                      <a:endParaRPr lang="es-VE" sz="9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VE" sz="9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Conocimiento</a:t>
                      </a:r>
                      <a:endParaRPr lang="es-VE" sz="9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VE" sz="9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Pipeline</a:t>
                      </a:r>
                      <a:endParaRPr lang="es-VE" sz="9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0075">
                <a:tc>
                  <a:txBody>
                    <a:bodyPr/>
                    <a:lstStyle/>
                    <a:p>
                      <a:r>
                        <a:rPr lang="es-VE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Diagnóstico de la educación</a:t>
                      </a:r>
                      <a:r>
                        <a:rPr lang="es-VE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técnica y formación profesional en América Latina. </a:t>
                      </a:r>
                      <a:endParaRPr lang="es-VE" sz="9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s-VE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Diagnóstico y conformación de redes de capacitación técnica y tecnológica, con cooperación del </a:t>
                      </a:r>
                      <a:r>
                        <a:rPr lang="es-VE" sz="9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Knowledge</a:t>
                      </a:r>
                      <a:r>
                        <a:rPr lang="es-VE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VE" sz="9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Sharing</a:t>
                      </a:r>
                      <a:r>
                        <a:rPr lang="es-VE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VE" sz="9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</a:t>
                      </a:r>
                      <a:r>
                        <a:rPr lang="es-VE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(KSP) del gobierno de Corea en tres países de la región: Panamá, Perú y Colombia.</a:t>
                      </a:r>
                      <a:endParaRPr lang="es-VE" sz="9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r>
                        <a:rPr lang="es-VE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Diagnóstico</a:t>
                      </a:r>
                      <a:r>
                        <a:rPr lang="es-VE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la educación técnica y  la formación profesional  (ETFP) en América Latina desde una perspectiva de productividad de los sectores competitivos. </a:t>
                      </a:r>
                      <a:endParaRPr lang="es-VE" sz="9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r>
                        <a:rPr lang="es-VE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Diagnóstico de los modelos de sistemas de ETFP en </a:t>
                      </a:r>
                      <a:r>
                        <a:rPr lang="es-VE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Perú</a:t>
                      </a:r>
                      <a:r>
                        <a:rPr lang="es-VE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(apoyo para mejorar la calidad y relevancia de la ETFP en Perú en minería, agroindustria, textiles, turismo y gastronomía) y </a:t>
                      </a:r>
                      <a:r>
                        <a:rPr lang="es-VE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Panamá </a:t>
                      </a:r>
                      <a:r>
                        <a:rPr lang="es-VE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(diagnóstico de la ETFP en Panamá en logística, turismo y agricultura) con el KSP de Corea y presentación respectiva de los resultados a las institucione</a:t>
                      </a:r>
                      <a:r>
                        <a:rPr lang="es-VE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 de los sectores público y privado de los dos países. </a:t>
                      </a:r>
                      <a:endParaRPr lang="es-VE" sz="9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r>
                        <a:rPr lang="es-VE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Participación y organización de </a:t>
                      </a:r>
                      <a:r>
                        <a:rPr lang="es-VE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encuentros regionales </a:t>
                      </a:r>
                      <a:r>
                        <a:rPr lang="es-VE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sobre experiencias y mejores prácticas en capacitación técnica y tecnológica (Seminario Educación técnica y desarrollo Profesional CAF – IAD, Seminario Iberoamericano de Educación Vocacional y Técnica CAF – OEI).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VE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Encuesta Políticas y Sistemas de la Educación Técnica en Argentina, Colombia, México y Perú: un análisis comparativo</a:t>
                      </a:r>
                    </a:p>
                    <a:p>
                      <a:r>
                        <a:rPr lang="es-VE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Educación técnica y formación profesional en América Latina: el reto de la productividad.</a:t>
                      </a:r>
                      <a:r>
                        <a:rPr lang="es-VE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Serie Políticas Públicas y Transformación Productiva No.13. </a:t>
                      </a:r>
                    </a:p>
                    <a:p>
                      <a:r>
                        <a:rPr lang="es-VE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s-VE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Lineamientos para la identificación y cierre de brechas de capital humano de las apuestas departamentales en Colombia.</a:t>
                      </a:r>
                    </a:p>
                    <a:p>
                      <a:r>
                        <a:rPr lang="en-US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- 2014 KSP-CAF Joint Consulting: Support for Improving the Quality and Relevance of TVET in Peru.</a:t>
                      </a:r>
                    </a:p>
                    <a:p>
                      <a:r>
                        <a:rPr lang="en-US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- 2013 KSP-CAF Joint Consulting: TVET in Panama.</a:t>
                      </a:r>
                      <a:endParaRPr lang="es-VE" sz="9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VE" sz="9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- 2015 KSP-CAF Consultoría Conjunta: Apoyo para mejorar la calidad y relevancia de la ETFP en apuestas productivas en </a:t>
                      </a:r>
                      <a:r>
                        <a:rPr lang="es-VE" sz="900" b="1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Colombia</a:t>
                      </a:r>
                      <a:r>
                        <a:rPr lang="es-VE" sz="9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 nivel de regiones.</a:t>
                      </a:r>
                    </a:p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VE" sz="9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s-ES" sz="9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Foro regional ‘Competencias Laborales, pertinencia y articulación con las cadenas productivas’, en colaboración con el </a:t>
                      </a:r>
                      <a:r>
                        <a:rPr lang="es-ES" sz="900" b="1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SENA en Bogotá </a:t>
                      </a:r>
                      <a:r>
                        <a:rPr lang="es-ES" sz="9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(mediados de octubre de 2015).</a:t>
                      </a:r>
                      <a:endParaRPr lang="es-VE" sz="9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257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VE" dirty="0" smtClean="0"/>
              <a:t>Asistencia Técnica de CAF al desarrollo empresarial</a:t>
            </a:r>
            <a:endParaRPr lang="es-VE" dirty="0"/>
          </a:p>
        </p:txBody>
      </p:sp>
      <p:sp>
        <p:nvSpPr>
          <p:cNvPr id="4" name="3 CuadroTexto"/>
          <p:cNvSpPr txBox="1"/>
          <p:nvPr/>
        </p:nvSpPr>
        <p:spPr>
          <a:xfrm>
            <a:off x="86383" y="1000125"/>
            <a:ext cx="2504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b="1" dirty="0" smtClean="0">
                <a:solidFill>
                  <a:srgbClr val="367F31"/>
                </a:solidFill>
              </a:rPr>
              <a:t>VENEZUELA</a:t>
            </a:r>
            <a:endParaRPr lang="es-VE" b="1" dirty="0">
              <a:solidFill>
                <a:srgbClr val="367F31"/>
              </a:solidFill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2252851"/>
              </p:ext>
            </p:extLst>
          </p:nvPr>
        </p:nvGraphicFramePr>
        <p:xfrm>
          <a:off x="116958" y="1369457"/>
          <a:ext cx="8952613" cy="33782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50332"/>
                <a:gridCol w="510363"/>
                <a:gridCol w="542261"/>
                <a:gridCol w="2009556"/>
                <a:gridCol w="1743739"/>
                <a:gridCol w="882500"/>
                <a:gridCol w="1913862"/>
              </a:tblGrid>
              <a:tr h="384350">
                <a:tc>
                  <a:txBody>
                    <a:bodyPr/>
                    <a:lstStyle/>
                    <a:p>
                      <a:pPr algn="ctr" fontAlgn="b"/>
                      <a:r>
                        <a:rPr lang="es-VE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Nombre de proyecto/programa</a:t>
                      </a:r>
                      <a:endParaRPr lang="es-VE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20" marR="8620" marT="8620" marB="0" anchor="ctr">
                    <a:lnL w="28575" cap="flat" cmpd="sng" algn="ctr">
                      <a:solidFill>
                        <a:srgbClr val="005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5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5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VE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Nro. P.E.</a:t>
                      </a:r>
                      <a:endParaRPr lang="es-VE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20" marR="8620" marT="8620" marB="0" anchor="ctr">
                    <a:lnL w="19050" cap="flat" cmpd="sng" algn="ctr">
                      <a:solidFill>
                        <a:srgbClr val="005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5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5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VE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Aporte </a:t>
                      </a:r>
                      <a:r>
                        <a:rPr lang="es-VE" sz="9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CAF</a:t>
                      </a:r>
                      <a:endParaRPr lang="es-VE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20" marR="8620" marT="8620" marB="0" anchor="ctr">
                    <a:lnL w="19050" cap="flat" cmpd="sng" algn="ctr">
                      <a:solidFill>
                        <a:srgbClr val="005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5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5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VE" sz="9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Objetivo</a:t>
                      </a:r>
                      <a:endParaRPr lang="es-VE" sz="900" b="1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620" marR="8620" marT="8620" marB="0" anchor="ctr">
                    <a:lnL w="19050" cap="flat" cmpd="sng" algn="ctr">
                      <a:solidFill>
                        <a:srgbClr val="005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5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5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VE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Intervenciones</a:t>
                      </a:r>
                    </a:p>
                  </a:txBody>
                  <a:tcPr marL="8620" marR="8620" marT="8620" marB="0" anchor="ctr">
                    <a:lnL w="19050" cap="flat" cmpd="sng" algn="ctr">
                      <a:solidFill>
                        <a:srgbClr val="005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5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5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VE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Conocimiento</a:t>
                      </a:r>
                      <a:endParaRPr lang="es-VE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20" marR="8620" marT="8620" marB="0" anchor="ctr">
                    <a:lnL w="19050" cap="flat" cmpd="sng" algn="ctr">
                      <a:solidFill>
                        <a:srgbClr val="005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5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5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VE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Pipeline</a:t>
                      </a:r>
                      <a:endParaRPr lang="es-VE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20" marR="8620" marT="8620" marB="0" anchor="ctr">
                    <a:lnL w="19050" cap="flat" cmpd="sng" algn="ctr">
                      <a:solidFill>
                        <a:srgbClr val="005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5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5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9278">
                <a:tc>
                  <a:txBody>
                    <a:bodyPr/>
                    <a:lstStyle/>
                    <a:p>
                      <a:pPr algn="l" fontAlgn="b"/>
                      <a:r>
                        <a:rPr lang="es-ES" sz="85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 Creación de Circuitos Turísticos vinculados a la red de Posadas Circuito de la Excelencia</a:t>
                      </a:r>
                      <a:endParaRPr lang="es-VE" sz="8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28575" cap="flat" cmpd="sng" algn="ctr">
                      <a:solidFill>
                        <a:srgbClr val="005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VE" sz="85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s-VE" sz="85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154/14</a:t>
                      </a:r>
                      <a:endParaRPr lang="es-VE" sz="8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VE" sz="85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$</a:t>
                      </a:r>
                      <a:r>
                        <a:rPr lang="es-VE" sz="85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30.000</a:t>
                      </a:r>
                      <a:endParaRPr lang="es-VE" sz="8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VE" sz="85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Creación y promoción de circuitos turísticos vinculados a la Red de Posadas Circuito de la Excelencia, para mejorar niveles de ocupación en temporadas bajas y en temporadas altas, mediante interacción y participación de las comunidades cercanas a las posadas del Circuito.</a:t>
                      </a:r>
                    </a:p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VE" sz="85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D</a:t>
                      </a:r>
                      <a:r>
                        <a:rPr lang="en-US" sz="85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efinir</a:t>
                      </a:r>
                      <a:r>
                        <a:rPr lang="en-US" sz="85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el </a:t>
                      </a:r>
                      <a:r>
                        <a:rPr lang="en-US" sz="85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sistema</a:t>
                      </a:r>
                      <a:r>
                        <a:rPr lang="en-US" sz="85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US" sz="85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clasificación</a:t>
                      </a:r>
                      <a:r>
                        <a:rPr lang="en-US" sz="85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de posadas que </a:t>
                      </a:r>
                      <a:r>
                        <a:rPr lang="en-US" sz="85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va</a:t>
                      </a:r>
                      <a:r>
                        <a:rPr lang="en-US" sz="85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en-US" sz="85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regir</a:t>
                      </a:r>
                      <a:r>
                        <a:rPr lang="en-US" sz="85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para el </a:t>
                      </a:r>
                      <a:r>
                        <a:rPr lang="en-US" sz="85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Circuito</a:t>
                      </a:r>
                      <a:r>
                        <a:rPr lang="en-US" sz="85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en los </a:t>
                      </a:r>
                      <a:r>
                        <a:rPr lang="en-US" sz="85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próximos</a:t>
                      </a:r>
                      <a:r>
                        <a:rPr lang="en-US" sz="85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5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años</a:t>
                      </a:r>
                      <a:r>
                        <a:rPr lang="en-US" sz="85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es-VE" sz="85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VE" sz="85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Diseño e implantación de un mecanismo de clasificación de las posadas. 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VE" sz="8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VE" sz="85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Sensibilizar a</a:t>
                      </a:r>
                      <a:r>
                        <a:rPr lang="es-VE" sz="85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actores relevantes </a:t>
                      </a:r>
                      <a:r>
                        <a:rPr lang="es-VE" sz="85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 materia turística sobre importancia de la actividad como generadora de empleos e ingresos.</a:t>
                      </a:r>
                    </a:p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VE" sz="85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Creación e implementación de al menos 3 circuitos turísticos con 3 posadas cada uno.</a:t>
                      </a:r>
                    </a:p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VE" sz="85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Diseño e implementación de una estrategia de mercado especializado para los circuitos.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5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9278">
                <a:tc>
                  <a:txBody>
                    <a:bodyPr/>
                    <a:lstStyle/>
                    <a:p>
                      <a:pPr algn="l" fontAlgn="b"/>
                      <a:r>
                        <a:rPr lang="es-VE" sz="85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2. </a:t>
                      </a:r>
                      <a:r>
                        <a:rPr lang="es-VE" sz="85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Venezuela, Visión 2025</a:t>
                      </a:r>
                      <a:endParaRPr lang="es-VE" sz="8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28575" cap="flat" cmpd="sng" algn="ctr">
                      <a:solidFill>
                        <a:srgbClr val="005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VE" sz="85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s-VE" sz="85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153/14</a:t>
                      </a:r>
                      <a:endParaRPr lang="es-VE" sz="8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VE" sz="85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$</a:t>
                      </a:r>
                      <a:r>
                        <a:rPr lang="es-VE" sz="85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40.000</a:t>
                      </a:r>
                      <a:endParaRPr lang="es-VE" sz="8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eaLnBrk="0" hangingPunct="0"/>
                      <a:r>
                        <a:rPr lang="es-VE" sz="85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Validación y debate de un documento base sobre un</a:t>
                      </a:r>
                      <a:r>
                        <a:rPr lang="es-VE" sz="85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VE" sz="85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enfoque de desarrollo basado en la industrialización con actores pertenecientes a distintos ámbitos de la vida económica, social y política del país.</a:t>
                      </a:r>
                      <a:endParaRPr lang="es-VE" sz="8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eaLnBrk="0" hangingPunct="0"/>
                      <a:r>
                        <a:rPr lang="es-VE" sz="85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r>
                        <a:rPr lang="es-VE" sz="85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VE" sz="85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Diseño</a:t>
                      </a:r>
                      <a:r>
                        <a:rPr lang="es-VE" sz="85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de</a:t>
                      </a:r>
                      <a:r>
                        <a:rPr lang="es-VE" sz="85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hoja de ruta con audiencias objetivo para organizar la convocatoria a los intercambios previstos.</a:t>
                      </a:r>
                    </a:p>
                    <a:p>
                      <a:pPr algn="l" eaLnBrk="0" hangingPunct="0"/>
                      <a:r>
                        <a:rPr lang="es-VE" sz="85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r>
                        <a:rPr lang="es-VE" sz="85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Desarrollo de mapa </a:t>
                      </a:r>
                      <a:r>
                        <a:rPr lang="es-VE" sz="85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 esquema de aproximación a interlocutores en diferentes niveles </a:t>
                      </a:r>
                      <a:r>
                        <a:rPr lang="es-VE" sz="85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del </a:t>
                      </a:r>
                      <a:r>
                        <a:rPr lang="es-VE" sz="85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gobierno para el debate sobre la propuesta.</a:t>
                      </a:r>
                    </a:p>
                    <a:p>
                      <a:pPr algn="l" eaLnBrk="0" hangingPunct="0"/>
                      <a:r>
                        <a:rPr lang="es-VE" sz="85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Divulgación de papel de Trabajo Visión Venezuela Industrial</a:t>
                      </a:r>
                    </a:p>
                    <a:p>
                      <a:pPr algn="l" eaLnBrk="0" hangingPunct="0"/>
                      <a:r>
                        <a:rPr lang="es-VE" sz="85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-La Ruta.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VE" sz="85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VE" sz="8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eaLnBrk="0" hangingPunct="0"/>
                      <a:r>
                        <a:rPr lang="es-VE" sz="85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 Desarrollar sesiones de intercambio estructurado con audiencias objetivo.</a:t>
                      </a:r>
                    </a:p>
                    <a:p>
                      <a:pPr algn="l" eaLnBrk="0" hangingPunct="0"/>
                      <a:r>
                        <a:rPr lang="es-VE" sz="85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 Elaborar el</a:t>
                      </a:r>
                    </a:p>
                    <a:p>
                      <a:pPr algn="l" eaLnBrk="0" hangingPunct="0"/>
                      <a:r>
                        <a:rPr lang="es-VE" sz="85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documento con la propuesta de desarrollo industrial Visión 2025 que contenga las diferentes opiniones de los consultados, de manera tal de elevar el documento al análisis de las autoridades.</a:t>
                      </a:r>
                      <a:endParaRPr lang="es-VE" sz="8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5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250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VE" dirty="0" smtClean="0"/>
              <a:t>Asistencia Técnica de CAF al desarrollo empresarial</a:t>
            </a:r>
            <a:endParaRPr lang="es-VE" dirty="0"/>
          </a:p>
        </p:txBody>
      </p:sp>
      <p:sp>
        <p:nvSpPr>
          <p:cNvPr id="4" name="3 CuadroTexto"/>
          <p:cNvSpPr txBox="1"/>
          <p:nvPr/>
        </p:nvSpPr>
        <p:spPr>
          <a:xfrm>
            <a:off x="86383" y="1000125"/>
            <a:ext cx="2504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b="1" dirty="0">
                <a:solidFill>
                  <a:srgbClr val="367F31"/>
                </a:solidFill>
              </a:rPr>
              <a:t>VENEZUELA</a:t>
            </a:r>
          </a:p>
          <a:p>
            <a:endParaRPr lang="es-VE" b="1" dirty="0">
              <a:solidFill>
                <a:srgbClr val="367F31"/>
              </a:solidFill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3934283"/>
              </p:ext>
            </p:extLst>
          </p:nvPr>
        </p:nvGraphicFramePr>
        <p:xfrm>
          <a:off x="116958" y="1369457"/>
          <a:ext cx="8952613" cy="33122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33377"/>
                <a:gridCol w="510363"/>
                <a:gridCol w="584790"/>
                <a:gridCol w="1754372"/>
                <a:gridCol w="2211573"/>
                <a:gridCol w="839972"/>
                <a:gridCol w="1818166"/>
              </a:tblGrid>
              <a:tr h="424727">
                <a:tc>
                  <a:txBody>
                    <a:bodyPr/>
                    <a:lstStyle/>
                    <a:p>
                      <a:pPr algn="ctr" fontAlgn="b"/>
                      <a:r>
                        <a:rPr lang="es-VE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Nombre de proyecto/programa</a:t>
                      </a:r>
                      <a:endParaRPr lang="es-VE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20" marR="8620" marT="8620" marB="0" anchor="ctr">
                    <a:lnL w="28575" cap="flat" cmpd="sng" algn="ctr">
                      <a:solidFill>
                        <a:srgbClr val="005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5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5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VE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Nro. P.E.</a:t>
                      </a:r>
                      <a:endParaRPr lang="es-VE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20" marR="8620" marT="8620" marB="0" anchor="ctr">
                    <a:lnL w="19050" cap="flat" cmpd="sng" algn="ctr">
                      <a:solidFill>
                        <a:srgbClr val="005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5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5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VE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Aporte </a:t>
                      </a:r>
                      <a:r>
                        <a:rPr lang="es-VE" sz="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CAF</a:t>
                      </a:r>
                      <a:endParaRPr lang="es-VE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20" marR="8620" marT="8620" marB="0" anchor="ctr">
                    <a:lnL w="19050" cap="flat" cmpd="sng" algn="ctr">
                      <a:solidFill>
                        <a:srgbClr val="005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5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5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VE" sz="8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Objetivo</a:t>
                      </a:r>
                      <a:endParaRPr lang="es-VE" sz="800" b="1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620" marR="8620" marT="8620" marB="0" anchor="ctr">
                    <a:lnL w="19050" cap="flat" cmpd="sng" algn="ctr">
                      <a:solidFill>
                        <a:srgbClr val="005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5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5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VE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Intervenciones</a:t>
                      </a:r>
                    </a:p>
                  </a:txBody>
                  <a:tcPr marL="8620" marR="8620" marT="8620" marB="0" anchor="ctr">
                    <a:lnL w="19050" cap="flat" cmpd="sng" algn="ctr">
                      <a:solidFill>
                        <a:srgbClr val="005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5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5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VE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Conocimiento</a:t>
                      </a:r>
                      <a:endParaRPr lang="es-VE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20" marR="8620" marT="8620" marB="0" anchor="ctr">
                    <a:lnL w="19050" cap="flat" cmpd="sng" algn="ctr">
                      <a:solidFill>
                        <a:srgbClr val="005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5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5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VE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Pipeline</a:t>
                      </a:r>
                      <a:endParaRPr lang="es-VE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20" marR="8620" marT="8620" marB="0" anchor="ctr">
                    <a:lnL w="19050" cap="flat" cmpd="sng" algn="ctr">
                      <a:solidFill>
                        <a:srgbClr val="005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5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5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0480">
                <a:tc>
                  <a:txBody>
                    <a:bodyPr/>
                    <a:lstStyle/>
                    <a:p>
                      <a:pPr algn="l" fontAlgn="b"/>
                      <a:r>
                        <a:rPr lang="es-VE" sz="8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3. Diseño de Instrumentos Financieros para Emprendedores</a:t>
                      </a:r>
                      <a:endParaRPr lang="es-VE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28575" cap="flat" cmpd="sng" algn="ctr">
                      <a:solidFill>
                        <a:srgbClr val="005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VE" sz="8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s-VE" sz="8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67/13-d</a:t>
                      </a:r>
                      <a:endParaRPr lang="es-VE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VE" sz="8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$</a:t>
                      </a:r>
                      <a:r>
                        <a:rPr lang="es-VE" sz="8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70.000</a:t>
                      </a:r>
                      <a:endParaRPr lang="es-VE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V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Contribuir en generación de productos financieros para apoyar desarrollo del emprendimiento</a:t>
                      </a:r>
                      <a:r>
                        <a:rPr lang="es-VE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V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 el país, a través del diseño y creación</a:t>
                      </a:r>
                      <a:r>
                        <a:rPr lang="es-VE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s-V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 Fondo de Capital Semilla</a:t>
                      </a:r>
                    </a:p>
                    <a:p>
                      <a:pPr algn="l" fontAlgn="b"/>
                      <a:r>
                        <a:rPr lang="es-V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s-VE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V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Apoyar 11va y 12va edición del Concurso</a:t>
                      </a:r>
                      <a:r>
                        <a:rPr lang="es-VE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Ideas </a:t>
                      </a:r>
                      <a:r>
                        <a:rPr lang="es-V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(Concurso de negocios más importante del país), y se entregará el Premio</a:t>
                      </a:r>
                      <a:r>
                        <a:rPr lang="es-VE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V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la Innovación Empresarial CAF</a:t>
                      </a:r>
                      <a:r>
                        <a:rPr lang="es-VE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 cada caso.</a:t>
                      </a:r>
                      <a:endParaRPr lang="es-VE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buFont typeface="Arial" pitchFamily="34" charset="0"/>
                        <a:buNone/>
                      </a:pPr>
                      <a:r>
                        <a:rPr lang="es-VE" sz="8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Diseño de un Fondo de Capital Semilla (posteriormente pasará a la etapa de levantamiento de capital)</a:t>
                      </a:r>
                    </a:p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VE" sz="8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Apoyo en</a:t>
                      </a:r>
                      <a:r>
                        <a:rPr lang="es-VE" sz="800" b="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 11va edición del </a:t>
                      </a:r>
                      <a:r>
                        <a:rPr lang="es-VE" sz="8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Concurso Ideas</a:t>
                      </a:r>
                    </a:p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VE" sz="8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Fortalecimiento de las actividades de la mesa de financiamiento del Ecosistema Nacional de Emprendimiento.</a:t>
                      </a:r>
                      <a:endParaRPr lang="es-VE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VE" sz="8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VE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VE" sz="8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Desarrollo de actividades de divulgación y concientización sobre fondos de capital.</a:t>
                      </a:r>
                    </a:p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VE" sz="8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Apoyo 12va edición del</a:t>
                      </a:r>
                      <a:r>
                        <a:rPr lang="es-VE" sz="800" b="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Concurso Ideas y entrega del premio.</a:t>
                      </a:r>
                      <a:endParaRPr lang="es-VE" sz="800" b="0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VE" sz="8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Realización de taller sobre innovación a los semifinalistas que aplican al premio CAF.</a:t>
                      </a:r>
                      <a:endParaRPr lang="es-VE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5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4434">
                <a:tc>
                  <a:txBody>
                    <a:bodyPr/>
                    <a:lstStyle/>
                    <a:p>
                      <a:pPr algn="l" fontAlgn="b"/>
                      <a:r>
                        <a:rPr lang="es-V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Desarrollo de la cadena valor de los cafés aromáticos de</a:t>
                      </a:r>
                      <a:r>
                        <a:rPr lang="es-VE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los Estados</a:t>
                      </a:r>
                      <a:r>
                        <a:rPr lang="es-V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Trujillo y Portuguesa</a:t>
                      </a:r>
                      <a:endParaRPr lang="es-VE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28575" cap="flat" cmpd="sng" algn="ctr">
                      <a:solidFill>
                        <a:srgbClr val="005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VE" sz="8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s-VE" sz="8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91/13-d</a:t>
                      </a:r>
                      <a:endParaRPr lang="es-VE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VE" sz="8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$</a:t>
                      </a:r>
                      <a:r>
                        <a:rPr lang="es-VE" sz="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114.500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V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Fortalecer actividades de producción, industrialización y comercialización de la Asociación de</a:t>
                      </a:r>
                    </a:p>
                    <a:p>
                      <a:pPr algn="l" fontAlgn="b"/>
                      <a:r>
                        <a:rPr lang="es-V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Cafés Aromáticos de Venezuela. </a:t>
                      </a:r>
                    </a:p>
                    <a:p>
                      <a:pPr algn="l" fontAlgn="b"/>
                      <a:r>
                        <a:rPr lang="es-V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Última etapa de 3 cooperaciones para mejorar producción y comercialización de café de alta calidad del Estado Portuguesa. </a:t>
                      </a:r>
                      <a:endParaRPr lang="es-VE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V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Activación de Asociación Civil Cafés Aromáticos de Venezuela conformada por 5 organizaciones de caficultores</a:t>
                      </a:r>
                    </a:p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V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Se</a:t>
                      </a:r>
                      <a:r>
                        <a:rPr lang="es-VE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benefició</a:t>
                      </a:r>
                      <a:r>
                        <a:rPr lang="es-V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500 pequeños caficultores de Portuguesa en los 2 primeros años.</a:t>
                      </a:r>
                    </a:p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VE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s-V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 proceso de comercializar 30% de la producción de café, por encima del precio regulado, garantizando sostenibilidad financiera de la Asociación.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VE" sz="8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VE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V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Implementación de sistema de secado con energía solar y eólica, para sustituir el secado mecánico</a:t>
                      </a:r>
                    </a:p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V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s-VE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Fortalecer </a:t>
                      </a:r>
                      <a:r>
                        <a:rPr lang="es-V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relación entre los caficultores y el gobierno local y regional para mejorar la productividad y la calidad de las cosechas 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5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11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VE" dirty="0" smtClean="0"/>
              <a:t>Asistencia Técnica de CAF al desarrollo empresarial</a:t>
            </a:r>
            <a:endParaRPr lang="es-VE" dirty="0"/>
          </a:p>
        </p:txBody>
      </p:sp>
      <p:sp>
        <p:nvSpPr>
          <p:cNvPr id="4" name="3 CuadroTexto"/>
          <p:cNvSpPr txBox="1"/>
          <p:nvPr/>
        </p:nvSpPr>
        <p:spPr>
          <a:xfrm>
            <a:off x="86383" y="1000125"/>
            <a:ext cx="2504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b="1" dirty="0">
                <a:solidFill>
                  <a:srgbClr val="367F31"/>
                </a:solidFill>
              </a:rPr>
              <a:t>VENEZUELA</a:t>
            </a:r>
          </a:p>
          <a:p>
            <a:endParaRPr lang="es-VE" b="1" dirty="0">
              <a:solidFill>
                <a:srgbClr val="367F31"/>
              </a:solidFill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4832074"/>
              </p:ext>
            </p:extLst>
          </p:nvPr>
        </p:nvGraphicFramePr>
        <p:xfrm>
          <a:off x="176065" y="1635848"/>
          <a:ext cx="8718699" cy="24939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01151"/>
                <a:gridCol w="598521"/>
                <a:gridCol w="467832"/>
                <a:gridCol w="1733107"/>
                <a:gridCol w="2137144"/>
                <a:gridCol w="914400"/>
                <a:gridCol w="1666544"/>
              </a:tblGrid>
              <a:tr h="501738">
                <a:tc>
                  <a:txBody>
                    <a:bodyPr/>
                    <a:lstStyle/>
                    <a:p>
                      <a:pPr algn="ctr" fontAlgn="b"/>
                      <a:r>
                        <a:rPr lang="es-VE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Nombre de proyecto/programa</a:t>
                      </a:r>
                      <a:endParaRPr lang="es-V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20" marR="8620" marT="8620" marB="0" anchor="ctr">
                    <a:lnL w="28575" cap="flat" cmpd="sng" algn="ctr">
                      <a:solidFill>
                        <a:srgbClr val="005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5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5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VE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Nro. P.E.</a:t>
                      </a:r>
                      <a:endParaRPr lang="es-V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20" marR="8620" marT="8620" marB="0" anchor="ctr">
                    <a:lnL w="19050" cap="flat" cmpd="sng" algn="ctr">
                      <a:solidFill>
                        <a:srgbClr val="005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5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5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VE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Aporte </a:t>
                      </a:r>
                      <a:r>
                        <a:rPr lang="es-VE" sz="1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CAF</a:t>
                      </a:r>
                      <a:endParaRPr lang="es-V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20" marR="8620" marT="8620" marB="0" anchor="ctr">
                    <a:lnL w="19050" cap="flat" cmpd="sng" algn="ctr">
                      <a:solidFill>
                        <a:srgbClr val="005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5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5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VE" sz="1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Objetivo</a:t>
                      </a:r>
                      <a:endParaRPr lang="es-VE" sz="1000" b="1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620" marR="8620" marT="8620" marB="0" anchor="ctr">
                    <a:lnL w="19050" cap="flat" cmpd="sng" algn="ctr">
                      <a:solidFill>
                        <a:srgbClr val="005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5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5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VE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Intervenciones</a:t>
                      </a:r>
                    </a:p>
                  </a:txBody>
                  <a:tcPr marL="8620" marR="8620" marT="8620" marB="0" anchor="ctr">
                    <a:lnL w="19050" cap="flat" cmpd="sng" algn="ctr">
                      <a:solidFill>
                        <a:srgbClr val="005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5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5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VE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Conocimiento</a:t>
                      </a:r>
                      <a:endParaRPr lang="es-V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20" marR="8620" marT="8620" marB="0" anchor="ctr">
                    <a:lnL w="19050" cap="flat" cmpd="sng" algn="ctr">
                      <a:solidFill>
                        <a:srgbClr val="005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5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5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VE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Pipeline</a:t>
                      </a:r>
                      <a:endParaRPr lang="es-V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20" marR="8620" marT="8620" marB="0" anchor="ctr">
                    <a:lnL w="19050" cap="flat" cmpd="sng" algn="ctr">
                      <a:solidFill>
                        <a:srgbClr val="005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5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5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0480">
                <a:tc>
                  <a:txBody>
                    <a:bodyPr/>
                    <a:lstStyle/>
                    <a:p>
                      <a:pPr algn="l" fontAlgn="b"/>
                      <a:r>
                        <a:rPr lang="es-V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Sabores y saberes del Cacao en Venezuela</a:t>
                      </a:r>
                      <a:endParaRPr lang="es-VE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28575" cap="flat" cmpd="sng" algn="ctr">
                      <a:solidFill>
                        <a:srgbClr val="005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5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VE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292/15-D</a:t>
                      </a:r>
                      <a:endParaRPr lang="es-VE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5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VE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$</a:t>
                      </a:r>
                      <a:r>
                        <a:rPr lang="es-VE" sz="9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5.000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5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V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Realizar un evento los días 18 y 19 de junio para crear plataformas organizativa y de información, que incentive la revisión de la industria del cacao en Venezuela y a la estructuración de propuestas y estrategias económicos-sociales necesarias para enfrentar retos y oportunidades que presenta el cacao en Venezuela. </a:t>
                      </a:r>
                      <a:endParaRPr lang="es-VE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5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V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Encuentro de más de 100 asistentes de universidades, organizaciones científicas de I&amp;D de las</a:t>
                      </a:r>
                      <a:r>
                        <a:rPr lang="es-V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universidades e institutos técnicos del país</a:t>
                      </a:r>
                      <a:r>
                        <a:rPr lang="es-V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así</a:t>
                      </a:r>
                      <a:r>
                        <a:rPr lang="es-V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como </a:t>
                      </a:r>
                      <a:r>
                        <a:rPr lang="es-V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organizaciones de agricultores, comercializadores, industriales y organismos reguladores del gobierno.</a:t>
                      </a:r>
                    </a:p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V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Compilación de diversos estudios y aportes llevados a cabo durante los últimos años sobre el tema del cacao, así como los distintos análisis sobre las características organolépticas (gustativas) que definen la clasificación cualitativa del cacao.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5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VE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VE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5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V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Formación e integración de una red de información y unificación del esfuerzo nacional para el cacao venezolano.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5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5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380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290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 smtClean="0"/>
              <a:t>Exportaciones</a:t>
            </a:r>
            <a:r>
              <a:rPr lang="en-US" dirty="0" smtClean="0"/>
              <a:t> de </a:t>
            </a:r>
            <a:r>
              <a:rPr lang="en-US" dirty="0" err="1" smtClean="0"/>
              <a:t>América</a:t>
            </a:r>
            <a:r>
              <a:rPr lang="en-US" dirty="0" smtClean="0"/>
              <a:t> Latina</a:t>
            </a:r>
            <a:endParaRPr lang="es-ES" dirty="0"/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9108039"/>
              </p:ext>
            </p:extLst>
          </p:nvPr>
        </p:nvGraphicFramePr>
        <p:xfrm>
          <a:off x="1669813" y="1023803"/>
          <a:ext cx="5629276" cy="2905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928927"/>
            <a:ext cx="8210550" cy="633547"/>
          </a:xfrm>
        </p:spPr>
        <p:txBody>
          <a:bodyPr/>
          <a:lstStyle/>
          <a:p>
            <a:pPr marL="0" indent="0" algn="just">
              <a:buNone/>
            </a:pPr>
            <a:r>
              <a:rPr lang="en-US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Las </a:t>
            </a:r>
            <a:r>
              <a:rPr lang="en-US" sz="14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exportaciones</a:t>
            </a:r>
            <a:r>
              <a:rPr lang="en-US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América Latina </a:t>
            </a:r>
            <a:r>
              <a:rPr lang="en-US" sz="14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han</a:t>
            </a:r>
            <a:r>
              <a:rPr lang="en-US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crecido</a:t>
            </a:r>
            <a:r>
              <a:rPr lang="en-US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forma </a:t>
            </a:r>
            <a:r>
              <a:rPr lang="en-US" sz="14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sostenida</a:t>
            </a:r>
            <a:r>
              <a:rPr lang="en-US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hasta </a:t>
            </a:r>
            <a:r>
              <a:rPr lang="en-US" sz="14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alcanzar</a:t>
            </a:r>
            <a:r>
              <a:rPr lang="en-US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casi</a:t>
            </a:r>
            <a:r>
              <a:rPr lang="en-US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USD 1.300 Miles de </a:t>
            </a:r>
            <a:r>
              <a:rPr lang="en-US" sz="14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Millones</a:t>
            </a:r>
            <a:r>
              <a:rPr lang="en-US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</a:t>
            </a:r>
            <a:r>
              <a:rPr lang="en-US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2013. Sin embargo, ha </a:t>
            </a:r>
            <a:r>
              <a:rPr lang="en-US" sz="14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crecido</a:t>
            </a:r>
            <a:r>
              <a:rPr lang="en-US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mucho </a:t>
            </a:r>
            <a:r>
              <a:rPr lang="en-US" sz="14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menos</a:t>
            </a:r>
            <a:r>
              <a:rPr lang="en-US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</a:t>
            </a:r>
            <a:r>
              <a:rPr lang="en-US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</a:t>
            </a:r>
            <a:r>
              <a:rPr lang="en-US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otras</a:t>
            </a:r>
            <a:r>
              <a:rPr lang="en-US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regiones</a:t>
            </a:r>
            <a:r>
              <a:rPr lang="en-US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</a:t>
            </a:r>
            <a:r>
              <a:rPr lang="en-US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desarrollo</a:t>
            </a:r>
            <a:r>
              <a:rPr lang="en-US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1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8142" y="-23812"/>
            <a:ext cx="251142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1 Marcador de texto"/>
          <p:cNvSpPr txBox="1">
            <a:spLocks/>
          </p:cNvSpPr>
          <p:nvPr/>
        </p:nvSpPr>
        <p:spPr>
          <a:xfrm>
            <a:off x="1614848" y="4837107"/>
            <a:ext cx="5332040" cy="20426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/>
          <a:lstStyle>
            <a:lvl1pPr marL="0" indent="0" algn="l" defTabSz="457200" rtl="0" eaLnBrk="1" latinLnBrk="0" hangingPunct="1">
              <a:lnSpc>
                <a:spcPct val="80000"/>
              </a:lnSpc>
              <a:spcBef>
                <a:spcPct val="20000"/>
              </a:spcBef>
              <a:buFont typeface="Arial"/>
              <a:buNone/>
              <a:defRPr sz="2500" b="1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500" b="1" kern="1200">
                <a:solidFill>
                  <a:srgbClr val="005688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500" b="1" kern="1200">
                <a:solidFill>
                  <a:srgbClr val="005688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500" b="1" kern="1200">
                <a:solidFill>
                  <a:srgbClr val="005688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500" b="1" kern="1200">
                <a:solidFill>
                  <a:srgbClr val="005688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VE" sz="8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Fuente: UNCTAD (2014)</a:t>
            </a:r>
            <a:endParaRPr lang="es-VE" sz="8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571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8138" y="-23812"/>
            <a:ext cx="251142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87549" y="411164"/>
            <a:ext cx="8807215" cy="474207"/>
          </a:xfrm>
        </p:spPr>
        <p:txBody>
          <a:bodyPr/>
          <a:lstStyle/>
          <a:p>
            <a:r>
              <a:rPr lang="en-US" sz="2100" dirty="0" err="1" smtClean="0"/>
              <a:t>Diversidad</a:t>
            </a:r>
            <a:r>
              <a:rPr lang="en-US" sz="2100" dirty="0" smtClean="0"/>
              <a:t> </a:t>
            </a:r>
            <a:r>
              <a:rPr lang="en-US" sz="2100" dirty="0" err="1" smtClean="0"/>
              <a:t>Económica</a:t>
            </a:r>
            <a:r>
              <a:rPr lang="en-US" sz="2100" dirty="0" smtClean="0"/>
              <a:t> </a:t>
            </a:r>
            <a:r>
              <a:rPr lang="en-US" sz="2100" dirty="0" err="1" smtClean="0"/>
              <a:t>por</a:t>
            </a:r>
            <a:r>
              <a:rPr lang="en-US" sz="2100" dirty="0" smtClean="0"/>
              <a:t> </a:t>
            </a:r>
            <a:r>
              <a:rPr lang="en-US" sz="2100" dirty="0" err="1" smtClean="0"/>
              <a:t>Región</a:t>
            </a:r>
            <a:r>
              <a:rPr lang="en-US" sz="2100" dirty="0" smtClean="0"/>
              <a:t> (2000-2013)</a:t>
            </a:r>
            <a:endParaRPr lang="en-US" sz="2100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408579" y="2001839"/>
            <a:ext cx="3659017" cy="1478604"/>
          </a:xfrm>
        </p:spPr>
        <p:txBody>
          <a:bodyPr/>
          <a:lstStyle/>
          <a:p>
            <a:pPr algn="just"/>
            <a:r>
              <a:rPr lang="en-US" sz="14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América</a:t>
            </a:r>
            <a:r>
              <a:rPr lang="en-US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Latina </a:t>
            </a:r>
            <a:r>
              <a:rPr lang="en-US" sz="1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 </a:t>
            </a:r>
            <a:r>
              <a:rPr lang="en-US" sz="14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perdido</a:t>
            </a:r>
            <a:r>
              <a:rPr lang="en-US" sz="1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diversificación</a:t>
            </a:r>
            <a:r>
              <a:rPr lang="en-US" sz="1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14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</a:t>
            </a:r>
            <a:r>
              <a:rPr lang="en-US" sz="1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competitividad</a:t>
            </a:r>
            <a:r>
              <a:rPr lang="en-US" sz="1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en 49 </a:t>
            </a:r>
            <a:r>
              <a:rPr lang="en-US" sz="14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productos</a:t>
            </a:r>
            <a:r>
              <a:rPr lang="en-US" sz="1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entre 2000 y 2013</a:t>
            </a:r>
            <a:r>
              <a:rPr lang="en-US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14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Sólo</a:t>
            </a:r>
            <a:r>
              <a:rPr lang="en-US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África</a:t>
            </a:r>
            <a:r>
              <a:rPr lang="en-US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Sub-</a:t>
            </a:r>
            <a:r>
              <a:rPr lang="en-US" sz="14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Sahariana</a:t>
            </a:r>
            <a:r>
              <a:rPr lang="en-US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US" sz="14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encuentra</a:t>
            </a:r>
            <a:r>
              <a:rPr lang="en-US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</a:t>
            </a:r>
            <a:r>
              <a:rPr lang="en-US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una</a:t>
            </a:r>
            <a:r>
              <a:rPr lang="en-US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posición</a:t>
            </a:r>
            <a:r>
              <a:rPr lang="en-US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peor</a:t>
            </a:r>
            <a:r>
              <a:rPr lang="en-US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4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mientras</a:t>
            </a:r>
            <a:r>
              <a:rPr lang="en-US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</a:t>
            </a:r>
            <a:r>
              <a:rPr lang="en-US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Este de Asia y </a:t>
            </a:r>
            <a:r>
              <a:rPr lang="en-US" sz="14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Pacífico</a:t>
            </a:r>
            <a:r>
              <a:rPr lang="en-US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 </a:t>
            </a:r>
            <a:r>
              <a:rPr lang="en-US" sz="14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aumentado</a:t>
            </a:r>
            <a:r>
              <a:rPr lang="en-US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</a:t>
            </a:r>
            <a:r>
              <a:rPr lang="en-US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competitividad</a:t>
            </a:r>
            <a:r>
              <a:rPr lang="en-US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</a:t>
            </a:r>
            <a:r>
              <a:rPr lang="en-US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65 </a:t>
            </a:r>
            <a:r>
              <a:rPr lang="en-US" sz="14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productos</a:t>
            </a:r>
            <a:r>
              <a:rPr lang="en-US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1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4" descr="http://www.hks.harvard.edu/var/ezp_site/storage/images/centers/cid/394029-749-eng-US/center-for-international-developme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180" y="4809939"/>
            <a:ext cx="1147931" cy="33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637158648"/>
              </p:ext>
            </p:extLst>
          </p:nvPr>
        </p:nvGraphicFramePr>
        <p:xfrm>
          <a:off x="280481" y="1011677"/>
          <a:ext cx="5003259" cy="3608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2 Rectángulo"/>
          <p:cNvSpPr/>
          <p:nvPr/>
        </p:nvSpPr>
        <p:spPr>
          <a:xfrm>
            <a:off x="3228975" y="2533650"/>
            <a:ext cx="676275" cy="159067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71137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 smtClean="0"/>
              <a:t>Exportaciones</a:t>
            </a:r>
            <a:r>
              <a:rPr lang="en-US" dirty="0" smtClean="0"/>
              <a:t> Intra-</a:t>
            </a:r>
            <a:r>
              <a:rPr lang="en-US" dirty="0" err="1" smtClean="0"/>
              <a:t>Regionales</a:t>
            </a:r>
            <a:endParaRPr lang="en-US" dirty="0" smtClean="0"/>
          </a:p>
        </p:txBody>
      </p:sp>
      <p:pic>
        <p:nvPicPr>
          <p:cNvPr id="1026" name="Picture 2" descr="http://4.bp.blogspot.com/-tM08-lUVWnc/UUqbSkvLv4I/AAAAAAAAANE/i9mEIOGyfeo/s640/map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076" y="1137684"/>
            <a:ext cx="6465025" cy="359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3331729987"/>
              </p:ext>
            </p:extLst>
          </p:nvPr>
        </p:nvGraphicFramePr>
        <p:xfrm>
          <a:off x="1341076" y="2615610"/>
          <a:ext cx="2806996" cy="1637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1629952614"/>
              </p:ext>
            </p:extLst>
          </p:nvPr>
        </p:nvGraphicFramePr>
        <p:xfrm>
          <a:off x="5810294" y="1796977"/>
          <a:ext cx="2806996" cy="1637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8142" y="-23812"/>
            <a:ext cx="251142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Gráfico 11"/>
          <p:cNvGraphicFramePr/>
          <p:nvPr>
            <p:extLst>
              <p:ext uri="{D42A27DB-BD31-4B8C-83A1-F6EECF244321}">
                <p14:modId xmlns:p14="http://schemas.microsoft.com/office/powerpoint/2010/main" val="2895539347"/>
              </p:ext>
            </p:extLst>
          </p:nvPr>
        </p:nvGraphicFramePr>
        <p:xfrm>
          <a:off x="3768843" y="1566863"/>
          <a:ext cx="1398580" cy="896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Gráfico 12"/>
          <p:cNvGraphicFramePr/>
          <p:nvPr>
            <p:extLst>
              <p:ext uri="{D42A27DB-BD31-4B8C-83A1-F6EECF244321}">
                <p14:modId xmlns:p14="http://schemas.microsoft.com/office/powerpoint/2010/main" val="86933946"/>
              </p:ext>
            </p:extLst>
          </p:nvPr>
        </p:nvGraphicFramePr>
        <p:xfrm>
          <a:off x="4542561" y="2966481"/>
          <a:ext cx="1422304" cy="818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4" name="Gráfico 13"/>
          <p:cNvGraphicFramePr/>
          <p:nvPr>
            <p:extLst>
              <p:ext uri="{D42A27DB-BD31-4B8C-83A1-F6EECF244321}">
                <p14:modId xmlns:p14="http://schemas.microsoft.com/office/powerpoint/2010/main" val="1878315772"/>
              </p:ext>
            </p:extLst>
          </p:nvPr>
        </p:nvGraphicFramePr>
        <p:xfrm>
          <a:off x="1590254" y="1567196"/>
          <a:ext cx="1398580" cy="896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5" name="Gráfico 14"/>
          <p:cNvGraphicFramePr/>
          <p:nvPr>
            <p:extLst>
              <p:ext uri="{D42A27DB-BD31-4B8C-83A1-F6EECF244321}">
                <p14:modId xmlns:p14="http://schemas.microsoft.com/office/powerpoint/2010/main" val="250989449"/>
              </p:ext>
            </p:extLst>
          </p:nvPr>
        </p:nvGraphicFramePr>
        <p:xfrm>
          <a:off x="4950143" y="1917402"/>
          <a:ext cx="1422304" cy="818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6" name="1 Marcador de texto"/>
          <p:cNvSpPr txBox="1">
            <a:spLocks/>
          </p:cNvSpPr>
          <p:nvPr/>
        </p:nvSpPr>
        <p:spPr>
          <a:xfrm>
            <a:off x="1614848" y="4837107"/>
            <a:ext cx="5332040" cy="20426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/>
          <a:lstStyle>
            <a:lvl1pPr marL="0" indent="0" algn="l" defTabSz="457200" rtl="0" eaLnBrk="1" latinLnBrk="0" hangingPunct="1">
              <a:lnSpc>
                <a:spcPct val="80000"/>
              </a:lnSpc>
              <a:spcBef>
                <a:spcPct val="20000"/>
              </a:spcBef>
              <a:buFont typeface="Arial"/>
              <a:buNone/>
              <a:defRPr sz="2500" b="1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500" b="1" kern="1200">
                <a:solidFill>
                  <a:srgbClr val="005688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500" b="1" kern="1200">
                <a:solidFill>
                  <a:srgbClr val="005688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500" b="1" kern="1200">
                <a:solidFill>
                  <a:srgbClr val="005688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500" b="1" kern="1200">
                <a:solidFill>
                  <a:srgbClr val="005688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VE" sz="8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Fuente: UNCTAD (2014)</a:t>
            </a:r>
            <a:endParaRPr lang="es-VE" sz="8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4130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quarter" idx="12"/>
          </p:nvPr>
        </p:nvSpPr>
        <p:spPr>
          <a:xfrm>
            <a:off x="252412" y="268289"/>
            <a:ext cx="8642352" cy="474207"/>
          </a:xfrm>
        </p:spPr>
        <p:txBody>
          <a:bodyPr/>
          <a:lstStyle/>
          <a:p>
            <a:r>
              <a:rPr lang="es-VE" sz="2800" dirty="0">
                <a:latin typeface="Century Gothic" pitchFamily="34" charset="0"/>
              </a:rPr>
              <a:t>América Latina: Crecimiento del </a:t>
            </a:r>
            <a:r>
              <a:rPr lang="es-VE" sz="2800" dirty="0" smtClean="0">
                <a:latin typeface="Century Gothic" pitchFamily="34" charset="0"/>
              </a:rPr>
              <a:t>PIB</a:t>
            </a:r>
            <a:endParaRPr lang="es-VE" sz="2800" dirty="0">
              <a:latin typeface="Century Gothic" pitchFamily="34" charset="0"/>
            </a:endParaRPr>
          </a:p>
        </p:txBody>
      </p:sp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2874227743"/>
              </p:ext>
            </p:extLst>
          </p:nvPr>
        </p:nvGraphicFramePr>
        <p:xfrm>
          <a:off x="997838" y="1304927"/>
          <a:ext cx="7279388" cy="3105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1 CuadroTexto"/>
          <p:cNvSpPr txBox="1"/>
          <p:nvPr/>
        </p:nvSpPr>
        <p:spPr>
          <a:xfrm>
            <a:off x="2721143" y="1027928"/>
            <a:ext cx="4235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VE" sz="1600" dirty="0" smtClean="0"/>
              <a:t>2000-2017p</a:t>
            </a:r>
            <a:endParaRPr lang="es-VE" sz="1600" dirty="0"/>
          </a:p>
        </p:txBody>
      </p:sp>
      <p:sp>
        <p:nvSpPr>
          <p:cNvPr id="8" name="7 CuadroTexto"/>
          <p:cNvSpPr txBox="1"/>
          <p:nvPr/>
        </p:nvSpPr>
        <p:spPr>
          <a:xfrm>
            <a:off x="-8467" y="4525488"/>
            <a:ext cx="37053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1000" i="1" dirty="0"/>
              <a:t>Fuente: FMI, World Economic Outlook, (Enero, 2016)</a:t>
            </a:r>
          </a:p>
        </p:txBody>
      </p:sp>
    </p:spTree>
    <p:extLst>
      <p:ext uri="{BB962C8B-B14F-4D97-AF65-F5344CB8AC3E}">
        <p14:creationId xmlns:p14="http://schemas.microsoft.com/office/powerpoint/2010/main" val="286671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quarter" idx="12"/>
          </p:nvPr>
        </p:nvSpPr>
        <p:spPr>
          <a:xfrm>
            <a:off x="252412" y="411164"/>
            <a:ext cx="8642352" cy="474207"/>
          </a:xfrm>
        </p:spPr>
        <p:txBody>
          <a:bodyPr/>
          <a:lstStyle/>
          <a:p>
            <a:r>
              <a:rPr lang="es-VE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¿Cuál es el contexto </a:t>
            </a:r>
            <a:r>
              <a:rPr lang="es-V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global actual?</a:t>
            </a:r>
            <a:endParaRPr lang="es-VE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VE" dirty="0"/>
          </a:p>
        </p:txBody>
      </p:sp>
      <p:grpSp>
        <p:nvGrpSpPr>
          <p:cNvPr id="23" name="22 Grupo"/>
          <p:cNvGrpSpPr/>
          <p:nvPr/>
        </p:nvGrpSpPr>
        <p:grpSpPr>
          <a:xfrm>
            <a:off x="579661" y="1243608"/>
            <a:ext cx="1728192" cy="1656184"/>
            <a:chOff x="420907" y="1635646"/>
            <a:chExt cx="1728192" cy="1656184"/>
          </a:xfrm>
        </p:grpSpPr>
        <p:sp>
          <p:nvSpPr>
            <p:cNvPr id="24" name="23 CuadroTexto"/>
            <p:cNvSpPr txBox="1"/>
            <p:nvPr/>
          </p:nvSpPr>
          <p:spPr>
            <a:xfrm>
              <a:off x="420907" y="2150084"/>
              <a:ext cx="17281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VE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itchFamily="34" charset="0"/>
                </a:rPr>
                <a:t>Economías avanzadas</a:t>
              </a:r>
            </a:p>
          </p:txBody>
        </p:sp>
        <p:sp>
          <p:nvSpPr>
            <p:cNvPr id="25" name="24 Elipse"/>
            <p:cNvSpPr/>
            <p:nvPr/>
          </p:nvSpPr>
          <p:spPr>
            <a:xfrm>
              <a:off x="467544" y="1635646"/>
              <a:ext cx="1656184" cy="1656184"/>
            </a:xfrm>
            <a:prstGeom prst="ellipse">
              <a:avLst/>
            </a:prstGeom>
            <a:noFill/>
            <a:ln w="25400" cap="flat" cmpd="sng" algn="ctr">
              <a:solidFill>
                <a:srgbClr val="0070C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6" name="25 Grupo"/>
          <p:cNvGrpSpPr/>
          <p:nvPr/>
        </p:nvGrpSpPr>
        <p:grpSpPr>
          <a:xfrm>
            <a:off x="611560" y="3160390"/>
            <a:ext cx="1728192" cy="1656184"/>
            <a:chOff x="2653155" y="1635646"/>
            <a:chExt cx="1728192" cy="1656184"/>
          </a:xfrm>
        </p:grpSpPr>
        <p:sp>
          <p:nvSpPr>
            <p:cNvPr id="27" name="26 CuadroTexto"/>
            <p:cNvSpPr txBox="1"/>
            <p:nvPr/>
          </p:nvSpPr>
          <p:spPr>
            <a:xfrm>
              <a:off x="2653155" y="2150084"/>
              <a:ext cx="17281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VE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itchFamily="34" charset="0"/>
                </a:rPr>
                <a:t>Economías emergentes</a:t>
              </a:r>
            </a:p>
          </p:txBody>
        </p:sp>
        <p:sp>
          <p:nvSpPr>
            <p:cNvPr id="28" name="27 Elipse"/>
            <p:cNvSpPr/>
            <p:nvPr/>
          </p:nvSpPr>
          <p:spPr>
            <a:xfrm>
              <a:off x="2699792" y="1635646"/>
              <a:ext cx="1656184" cy="1656184"/>
            </a:xfrm>
            <a:prstGeom prst="ellipse">
              <a:avLst/>
            </a:prstGeom>
            <a:noFill/>
            <a:ln w="25400" cap="flat" cmpd="sng" algn="ctr">
              <a:solidFill>
                <a:srgbClr val="0070C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9" name="28 Grupo"/>
          <p:cNvGrpSpPr/>
          <p:nvPr/>
        </p:nvGrpSpPr>
        <p:grpSpPr>
          <a:xfrm>
            <a:off x="5364088" y="1728500"/>
            <a:ext cx="3456384" cy="523220"/>
            <a:chOff x="7092280" y="2211710"/>
            <a:chExt cx="3456384" cy="523220"/>
          </a:xfrm>
        </p:grpSpPr>
        <p:sp>
          <p:nvSpPr>
            <p:cNvPr id="30" name="29 Rectángulo"/>
            <p:cNvSpPr/>
            <p:nvPr/>
          </p:nvSpPr>
          <p:spPr>
            <a:xfrm>
              <a:off x="7410891" y="2211710"/>
              <a:ext cx="313777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V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itchFamily="34" charset="0"/>
                </a:rPr>
                <a:t>Zona Euro: débil recuperación con riesgos</a:t>
              </a:r>
            </a:p>
          </p:txBody>
        </p:sp>
        <p:sp>
          <p:nvSpPr>
            <p:cNvPr id="31" name="30 Elipse"/>
            <p:cNvSpPr/>
            <p:nvPr/>
          </p:nvSpPr>
          <p:spPr>
            <a:xfrm>
              <a:off x="7092280" y="2387893"/>
              <a:ext cx="149588" cy="149588"/>
            </a:xfrm>
            <a:prstGeom prst="ellipse">
              <a:avLst/>
            </a:pr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2" name="31 Grupo"/>
          <p:cNvGrpSpPr/>
          <p:nvPr/>
        </p:nvGrpSpPr>
        <p:grpSpPr>
          <a:xfrm>
            <a:off x="5363116" y="2467744"/>
            <a:ext cx="3281441" cy="523220"/>
            <a:chOff x="7091308" y="3200658"/>
            <a:chExt cx="3281441" cy="523220"/>
          </a:xfrm>
        </p:grpSpPr>
        <p:sp>
          <p:nvSpPr>
            <p:cNvPr id="33" name="32 Rectángulo"/>
            <p:cNvSpPr/>
            <p:nvPr/>
          </p:nvSpPr>
          <p:spPr>
            <a:xfrm>
              <a:off x="7410891" y="3200658"/>
              <a:ext cx="296185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V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itchFamily="34" charset="0"/>
                </a:rPr>
                <a:t>Japón: saliendo a flote con dificultades</a:t>
              </a:r>
            </a:p>
          </p:txBody>
        </p:sp>
        <p:sp>
          <p:nvSpPr>
            <p:cNvPr id="34" name="33 Elipse"/>
            <p:cNvSpPr/>
            <p:nvPr/>
          </p:nvSpPr>
          <p:spPr>
            <a:xfrm>
              <a:off x="7091308" y="3387474"/>
              <a:ext cx="149588" cy="149588"/>
            </a:xfrm>
            <a:prstGeom prst="ellipse">
              <a:avLst/>
            </a:pr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5" name="34 Grupo"/>
          <p:cNvGrpSpPr/>
          <p:nvPr/>
        </p:nvGrpSpPr>
        <p:grpSpPr>
          <a:xfrm>
            <a:off x="5353803" y="883568"/>
            <a:ext cx="3610685" cy="738664"/>
            <a:chOff x="7081995" y="1275606"/>
            <a:chExt cx="3610685" cy="738664"/>
          </a:xfrm>
        </p:grpSpPr>
        <p:sp>
          <p:nvSpPr>
            <p:cNvPr id="36" name="35 Rectángulo"/>
            <p:cNvSpPr/>
            <p:nvPr/>
          </p:nvSpPr>
          <p:spPr>
            <a:xfrm>
              <a:off x="7380312" y="1275606"/>
              <a:ext cx="3312368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V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itchFamily="34" charset="0"/>
                </a:rPr>
                <a:t>EEUU: lidera la recuperación, aunque a un ritmo menor que en otras recesiones</a:t>
              </a:r>
            </a:p>
          </p:txBody>
        </p:sp>
        <p:sp>
          <p:nvSpPr>
            <p:cNvPr id="37" name="36 Elipse"/>
            <p:cNvSpPr/>
            <p:nvPr/>
          </p:nvSpPr>
          <p:spPr>
            <a:xfrm>
              <a:off x="7081995" y="1462422"/>
              <a:ext cx="149588" cy="149588"/>
            </a:xfrm>
            <a:prstGeom prst="ellipse">
              <a:avLst/>
            </a:pr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8" name="37 Flecha derecha"/>
          <p:cNvSpPr/>
          <p:nvPr/>
        </p:nvSpPr>
        <p:spPr>
          <a:xfrm>
            <a:off x="2627784" y="1459632"/>
            <a:ext cx="2088232" cy="1224136"/>
          </a:xfrm>
          <a:prstGeom prst="rightArrow">
            <a:avLst/>
          </a:prstGeom>
          <a:noFill/>
          <a:ln w="254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V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Recuperación moderada</a:t>
            </a:r>
          </a:p>
        </p:txBody>
      </p:sp>
      <p:sp>
        <p:nvSpPr>
          <p:cNvPr id="39" name="38 Flecha derecha"/>
          <p:cNvSpPr/>
          <p:nvPr/>
        </p:nvSpPr>
        <p:spPr>
          <a:xfrm>
            <a:off x="2627784" y="3376414"/>
            <a:ext cx="2088232" cy="1224136"/>
          </a:xfrm>
          <a:prstGeom prst="rightArrow">
            <a:avLst/>
          </a:prstGeom>
          <a:noFill/>
          <a:ln w="254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V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Desaceleración</a:t>
            </a:r>
          </a:p>
        </p:txBody>
      </p:sp>
      <p:grpSp>
        <p:nvGrpSpPr>
          <p:cNvPr id="40" name="39 Grupo"/>
          <p:cNvGrpSpPr/>
          <p:nvPr/>
        </p:nvGrpSpPr>
        <p:grpSpPr>
          <a:xfrm>
            <a:off x="5344382" y="3402091"/>
            <a:ext cx="3610685" cy="523220"/>
            <a:chOff x="7081995" y="1275606"/>
            <a:chExt cx="3610685" cy="523220"/>
          </a:xfrm>
        </p:grpSpPr>
        <p:sp>
          <p:nvSpPr>
            <p:cNvPr id="41" name="40 Rectángulo"/>
            <p:cNvSpPr/>
            <p:nvPr/>
          </p:nvSpPr>
          <p:spPr>
            <a:xfrm>
              <a:off x="7380312" y="1275606"/>
              <a:ext cx="331236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V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itchFamily="34" charset="0"/>
                </a:rPr>
                <a:t>China: desaceleración más rápida que la esperada</a:t>
              </a:r>
            </a:p>
          </p:txBody>
        </p:sp>
        <p:sp>
          <p:nvSpPr>
            <p:cNvPr id="42" name="41 Elipse"/>
            <p:cNvSpPr/>
            <p:nvPr/>
          </p:nvSpPr>
          <p:spPr>
            <a:xfrm>
              <a:off x="7081995" y="1462422"/>
              <a:ext cx="149588" cy="149588"/>
            </a:xfrm>
            <a:prstGeom prst="ellipse">
              <a:avLst/>
            </a:pr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3" name="42 Grupo"/>
          <p:cNvGrpSpPr/>
          <p:nvPr/>
        </p:nvGrpSpPr>
        <p:grpSpPr>
          <a:xfrm>
            <a:off x="4932040" y="3190634"/>
            <a:ext cx="216024" cy="1625940"/>
            <a:chOff x="6660232" y="1462422"/>
            <a:chExt cx="216024" cy="1999846"/>
          </a:xfrm>
        </p:grpSpPr>
        <p:cxnSp>
          <p:nvCxnSpPr>
            <p:cNvPr id="44" name="43 Conector recto"/>
            <p:cNvCxnSpPr/>
            <p:nvPr/>
          </p:nvCxnSpPr>
          <p:spPr>
            <a:xfrm>
              <a:off x="6660232" y="2468953"/>
              <a:ext cx="216024" cy="0"/>
            </a:xfrm>
            <a:prstGeom prst="line">
              <a:avLst/>
            </a:prstGeom>
            <a:noFill/>
            <a:ln w="9525" cap="flat" cmpd="sng" algn="ctr">
              <a:solidFill>
                <a:srgbClr val="3498DB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45" name="44 Conector recto"/>
            <p:cNvCxnSpPr/>
            <p:nvPr/>
          </p:nvCxnSpPr>
          <p:spPr>
            <a:xfrm>
              <a:off x="6876256" y="1462422"/>
              <a:ext cx="0" cy="1999846"/>
            </a:xfrm>
            <a:prstGeom prst="line">
              <a:avLst/>
            </a:prstGeom>
            <a:noFill/>
            <a:ln w="9525" cap="flat" cmpd="sng" algn="ctr">
              <a:solidFill>
                <a:srgbClr val="3498DB">
                  <a:shade val="95000"/>
                  <a:satMod val="105000"/>
                </a:srgbClr>
              </a:solidFill>
              <a:prstDash val="solid"/>
            </a:ln>
            <a:effectLst/>
          </p:spPr>
        </p:cxnSp>
      </p:grpSp>
      <p:grpSp>
        <p:nvGrpSpPr>
          <p:cNvPr id="46" name="45 Grupo"/>
          <p:cNvGrpSpPr/>
          <p:nvPr/>
        </p:nvGrpSpPr>
        <p:grpSpPr>
          <a:xfrm>
            <a:off x="5353803" y="4005322"/>
            <a:ext cx="3610685" cy="523220"/>
            <a:chOff x="7081995" y="1275606"/>
            <a:chExt cx="3610685" cy="523220"/>
          </a:xfrm>
        </p:grpSpPr>
        <p:sp>
          <p:nvSpPr>
            <p:cNvPr id="47" name="46 Rectángulo"/>
            <p:cNvSpPr/>
            <p:nvPr/>
          </p:nvSpPr>
          <p:spPr>
            <a:xfrm>
              <a:off x="7380312" y="1275606"/>
              <a:ext cx="331236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s-V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VE" sz="1400" dirty="0">
                  <a:solidFill>
                    <a:srgbClr val="000000"/>
                  </a:solidFill>
                  <a:latin typeface="Century Gothic" pitchFamily="34" charset="0"/>
                </a:rPr>
                <a:t>P</a:t>
              </a:r>
              <a:r>
                <a:rPr kumimoji="0" lang="es-VE" sz="1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itchFamily="34" charset="0"/>
                  <a:ea typeface="+mn-ea"/>
                  <a:cs typeface="+mn-cs"/>
                </a:rPr>
                <a:t>aíses</a:t>
              </a:r>
              <a:r>
                <a:rPr kumimoji="0" lang="es-VE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itchFamily="34" charset="0"/>
                  <a:ea typeface="+mn-ea"/>
                  <a:cs typeface="+mn-cs"/>
                </a:rPr>
                <a:t> emergentes con riesgo de que reaparezca la recesión</a:t>
              </a:r>
            </a:p>
          </p:txBody>
        </p:sp>
        <p:sp>
          <p:nvSpPr>
            <p:cNvPr id="48" name="47 Elipse"/>
            <p:cNvSpPr/>
            <p:nvPr/>
          </p:nvSpPr>
          <p:spPr>
            <a:xfrm>
              <a:off x="7081995" y="1462422"/>
              <a:ext cx="149588" cy="149588"/>
            </a:xfrm>
            <a:prstGeom prst="ellipse">
              <a:avLst/>
            </a:pr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s-V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9" name="48 Grupo"/>
          <p:cNvGrpSpPr/>
          <p:nvPr/>
        </p:nvGrpSpPr>
        <p:grpSpPr>
          <a:xfrm>
            <a:off x="4932040" y="1171334"/>
            <a:ext cx="216024" cy="1625940"/>
            <a:chOff x="6660232" y="1462422"/>
            <a:chExt cx="216024" cy="1999846"/>
          </a:xfrm>
        </p:grpSpPr>
        <p:cxnSp>
          <p:nvCxnSpPr>
            <p:cNvPr id="50" name="49 Conector recto"/>
            <p:cNvCxnSpPr/>
            <p:nvPr/>
          </p:nvCxnSpPr>
          <p:spPr>
            <a:xfrm>
              <a:off x="6660232" y="2468953"/>
              <a:ext cx="216024" cy="0"/>
            </a:xfrm>
            <a:prstGeom prst="line">
              <a:avLst/>
            </a:prstGeom>
            <a:noFill/>
            <a:ln w="9525" cap="flat" cmpd="sng" algn="ctr">
              <a:solidFill>
                <a:srgbClr val="3498DB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51" name="50 Conector recto"/>
            <p:cNvCxnSpPr/>
            <p:nvPr/>
          </p:nvCxnSpPr>
          <p:spPr>
            <a:xfrm>
              <a:off x="6876256" y="1462422"/>
              <a:ext cx="0" cy="1999846"/>
            </a:xfrm>
            <a:prstGeom prst="line">
              <a:avLst/>
            </a:prstGeom>
            <a:noFill/>
            <a:ln w="9525" cap="flat" cmpd="sng" algn="ctr">
              <a:solidFill>
                <a:srgbClr val="3498DB">
                  <a:shade val="95000"/>
                  <a:satMod val="105000"/>
                </a:srgbClr>
              </a:solidFill>
              <a:prstDash val="soli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31776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quarter" idx="12"/>
          </p:nvPr>
        </p:nvSpPr>
        <p:spPr>
          <a:xfrm>
            <a:off x="252412" y="411164"/>
            <a:ext cx="8642352" cy="474207"/>
          </a:xfrm>
        </p:spPr>
        <p:txBody>
          <a:bodyPr/>
          <a:lstStyle/>
          <a:p>
            <a:r>
              <a:rPr lang="es-VE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¿Cuál es el contexto actual de los países de la región?</a:t>
            </a:r>
          </a:p>
          <a:p>
            <a:endParaRPr lang="es-VE" dirty="0"/>
          </a:p>
        </p:txBody>
      </p:sp>
      <p:grpSp>
        <p:nvGrpSpPr>
          <p:cNvPr id="5" name="4 Grupo"/>
          <p:cNvGrpSpPr/>
          <p:nvPr/>
        </p:nvGrpSpPr>
        <p:grpSpPr>
          <a:xfrm>
            <a:off x="1331640" y="2067694"/>
            <a:ext cx="1728192" cy="1656184"/>
            <a:chOff x="2663788" y="1635646"/>
            <a:chExt cx="1728192" cy="1656184"/>
          </a:xfrm>
        </p:grpSpPr>
        <p:sp>
          <p:nvSpPr>
            <p:cNvPr id="6" name="5 CuadroTexto"/>
            <p:cNvSpPr txBox="1"/>
            <p:nvPr/>
          </p:nvSpPr>
          <p:spPr>
            <a:xfrm>
              <a:off x="2663788" y="2171349"/>
              <a:ext cx="1728192" cy="58477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VE" sz="1600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Efectos en la región</a:t>
              </a:r>
            </a:p>
          </p:txBody>
        </p:sp>
        <p:sp>
          <p:nvSpPr>
            <p:cNvPr id="7" name="6 Elipse"/>
            <p:cNvSpPr/>
            <p:nvPr/>
          </p:nvSpPr>
          <p:spPr>
            <a:xfrm>
              <a:off x="2699792" y="1635646"/>
              <a:ext cx="1656184" cy="1656184"/>
            </a:xfrm>
            <a:prstGeom prst="ellipse">
              <a:avLst/>
            </a:prstGeom>
            <a:noFill/>
            <a:ln>
              <a:solidFill>
                <a:srgbClr val="0056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 sz="14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8" name="7 Grupo"/>
          <p:cNvGrpSpPr/>
          <p:nvPr/>
        </p:nvGrpSpPr>
        <p:grpSpPr>
          <a:xfrm>
            <a:off x="3707904" y="1131590"/>
            <a:ext cx="216024" cy="3528392"/>
            <a:chOff x="6660232" y="1462422"/>
            <a:chExt cx="216024" cy="1999846"/>
          </a:xfrm>
        </p:grpSpPr>
        <p:cxnSp>
          <p:nvCxnSpPr>
            <p:cNvPr id="9" name="8 Conector recto"/>
            <p:cNvCxnSpPr/>
            <p:nvPr/>
          </p:nvCxnSpPr>
          <p:spPr>
            <a:xfrm>
              <a:off x="6660232" y="2468953"/>
              <a:ext cx="216024" cy="0"/>
            </a:xfrm>
            <a:prstGeom prst="line">
              <a:avLst/>
            </a:prstGeom>
            <a:ln>
              <a:solidFill>
                <a:srgbClr val="0056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9 Conector recto"/>
            <p:cNvCxnSpPr/>
            <p:nvPr/>
          </p:nvCxnSpPr>
          <p:spPr>
            <a:xfrm>
              <a:off x="6876256" y="1462422"/>
              <a:ext cx="0" cy="1999846"/>
            </a:xfrm>
            <a:prstGeom prst="line">
              <a:avLst/>
            </a:prstGeom>
            <a:ln>
              <a:solidFill>
                <a:srgbClr val="0056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41 Grupo"/>
          <p:cNvGrpSpPr/>
          <p:nvPr/>
        </p:nvGrpSpPr>
        <p:grpSpPr>
          <a:xfrm>
            <a:off x="4211960" y="2165362"/>
            <a:ext cx="3456384" cy="307777"/>
            <a:chOff x="7092280" y="2211710"/>
            <a:chExt cx="3456384" cy="307777"/>
          </a:xfrm>
        </p:grpSpPr>
        <p:sp>
          <p:nvSpPr>
            <p:cNvPr id="12" name="28 Rectángulo"/>
            <p:cNvSpPr/>
            <p:nvPr/>
          </p:nvSpPr>
          <p:spPr>
            <a:xfrm>
              <a:off x="7410891" y="2211710"/>
              <a:ext cx="313777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s-V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VE" sz="1400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Deterioro de las cuentas externas</a:t>
              </a:r>
              <a:endParaRPr lang="es-VE" sz="1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" name="29 Elipse"/>
            <p:cNvSpPr/>
            <p:nvPr/>
          </p:nvSpPr>
          <p:spPr>
            <a:xfrm>
              <a:off x="7092280" y="2355726"/>
              <a:ext cx="149588" cy="149588"/>
            </a:xfrm>
            <a:prstGeom prst="ellipse">
              <a:avLst/>
            </a:prstGeom>
            <a:solidFill>
              <a:srgbClr val="0056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V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VE" sz="1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4" name="42 Grupo"/>
          <p:cNvGrpSpPr/>
          <p:nvPr/>
        </p:nvGrpSpPr>
        <p:grpSpPr>
          <a:xfrm>
            <a:off x="4210988" y="3010294"/>
            <a:ext cx="3281441" cy="336404"/>
            <a:chOff x="7091308" y="3200658"/>
            <a:chExt cx="3281441" cy="336404"/>
          </a:xfrm>
        </p:grpSpPr>
        <p:sp>
          <p:nvSpPr>
            <p:cNvPr id="15" name="30 Rectángulo"/>
            <p:cNvSpPr/>
            <p:nvPr/>
          </p:nvSpPr>
          <p:spPr>
            <a:xfrm>
              <a:off x="7410891" y="3200658"/>
              <a:ext cx="296185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s-V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VE" sz="1400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Deterioro de las cuentas fiscales</a:t>
              </a:r>
              <a:endParaRPr lang="es-VE" sz="1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" name="31 Elipse"/>
            <p:cNvSpPr/>
            <p:nvPr/>
          </p:nvSpPr>
          <p:spPr>
            <a:xfrm>
              <a:off x="7091308" y="3387474"/>
              <a:ext cx="149588" cy="149588"/>
            </a:xfrm>
            <a:prstGeom prst="ellipse">
              <a:avLst/>
            </a:prstGeom>
            <a:solidFill>
              <a:srgbClr val="0056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V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VE" sz="1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7" name="40 Grupo"/>
          <p:cNvGrpSpPr/>
          <p:nvPr/>
        </p:nvGrpSpPr>
        <p:grpSpPr>
          <a:xfrm>
            <a:off x="4201675" y="1354110"/>
            <a:ext cx="3610685" cy="307777"/>
            <a:chOff x="7081995" y="1366778"/>
            <a:chExt cx="3610685" cy="307777"/>
          </a:xfrm>
        </p:grpSpPr>
        <p:sp>
          <p:nvSpPr>
            <p:cNvPr id="18" name="19 Rectángulo"/>
            <p:cNvSpPr/>
            <p:nvPr/>
          </p:nvSpPr>
          <p:spPr>
            <a:xfrm>
              <a:off x="7380312" y="1366778"/>
              <a:ext cx="331236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s-V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VE" sz="1400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Debilidad del crecimiento </a:t>
              </a:r>
              <a:endParaRPr lang="es-VE" sz="1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9" name="27 Elipse"/>
            <p:cNvSpPr/>
            <p:nvPr/>
          </p:nvSpPr>
          <p:spPr>
            <a:xfrm>
              <a:off x="7081995" y="1462422"/>
              <a:ext cx="149588" cy="149588"/>
            </a:xfrm>
            <a:prstGeom prst="ellipse">
              <a:avLst/>
            </a:prstGeom>
            <a:solidFill>
              <a:srgbClr val="0056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V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VE" sz="1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0" name="23 Grupo"/>
          <p:cNvGrpSpPr/>
          <p:nvPr/>
        </p:nvGrpSpPr>
        <p:grpSpPr>
          <a:xfrm>
            <a:off x="4211960" y="3802382"/>
            <a:ext cx="3281441" cy="336404"/>
            <a:chOff x="7091308" y="3200658"/>
            <a:chExt cx="3281441" cy="336404"/>
          </a:xfrm>
        </p:grpSpPr>
        <p:sp>
          <p:nvSpPr>
            <p:cNvPr id="21" name="24 Rectángulo"/>
            <p:cNvSpPr/>
            <p:nvPr/>
          </p:nvSpPr>
          <p:spPr>
            <a:xfrm>
              <a:off x="7410891" y="3200658"/>
              <a:ext cx="296185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s-V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VE" sz="1400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Riesgos sobre los avances sociales</a:t>
              </a:r>
              <a:endParaRPr lang="es-VE" sz="1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" name="25 Elipse"/>
            <p:cNvSpPr/>
            <p:nvPr/>
          </p:nvSpPr>
          <p:spPr>
            <a:xfrm>
              <a:off x="7091308" y="3387474"/>
              <a:ext cx="149588" cy="149588"/>
            </a:xfrm>
            <a:prstGeom prst="ellipse">
              <a:avLst/>
            </a:prstGeom>
            <a:solidFill>
              <a:srgbClr val="0056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V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VE" sz="1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665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quarter" idx="12"/>
          </p:nvPr>
        </p:nvSpPr>
        <p:spPr>
          <a:xfrm>
            <a:off x="252412" y="282678"/>
            <a:ext cx="8642352" cy="521628"/>
          </a:xfrm>
        </p:spPr>
        <p:txBody>
          <a:bodyPr/>
          <a:lstStyle/>
          <a:p>
            <a:r>
              <a:rPr lang="es-V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 </a:t>
            </a:r>
            <a:r>
              <a:rPr lang="es-VE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región tiene importantes desafíos estructurales para alcanzar niveles superiores de desarrollo</a:t>
            </a:r>
          </a:p>
          <a:p>
            <a:endParaRPr lang="es-VE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1331640" y="2067694"/>
            <a:ext cx="1728192" cy="1656184"/>
            <a:chOff x="2663788" y="1635646"/>
            <a:chExt cx="1728192" cy="1656184"/>
          </a:xfrm>
        </p:grpSpPr>
        <p:sp>
          <p:nvSpPr>
            <p:cNvPr id="5" name="4 CuadroTexto"/>
            <p:cNvSpPr txBox="1"/>
            <p:nvPr/>
          </p:nvSpPr>
          <p:spPr>
            <a:xfrm>
              <a:off x="2663788" y="2171349"/>
              <a:ext cx="1728192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VE" sz="1600" dirty="0" smtClean="0"/>
                <a:t>Desafíos estructurales</a:t>
              </a:r>
            </a:p>
          </p:txBody>
        </p:sp>
        <p:sp>
          <p:nvSpPr>
            <p:cNvPr id="6" name="5 Elipse"/>
            <p:cNvSpPr/>
            <p:nvPr/>
          </p:nvSpPr>
          <p:spPr>
            <a:xfrm>
              <a:off x="2699792" y="1635646"/>
              <a:ext cx="1656184" cy="1656184"/>
            </a:xfrm>
            <a:prstGeom prst="ellipse">
              <a:avLst/>
            </a:prstGeom>
            <a:noFill/>
            <a:ln>
              <a:solidFill>
                <a:srgbClr val="0056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 sz="1400" dirty="0"/>
            </a:p>
          </p:txBody>
        </p:sp>
      </p:grpSp>
      <p:grpSp>
        <p:nvGrpSpPr>
          <p:cNvPr id="7" name="6 Grupo"/>
          <p:cNvGrpSpPr/>
          <p:nvPr/>
        </p:nvGrpSpPr>
        <p:grpSpPr>
          <a:xfrm>
            <a:off x="3714744" y="1193662"/>
            <a:ext cx="4464495" cy="307777"/>
            <a:chOff x="7091308" y="3324929"/>
            <a:chExt cx="4464495" cy="307777"/>
          </a:xfrm>
        </p:grpSpPr>
        <p:sp>
          <p:nvSpPr>
            <p:cNvPr id="8" name="7 Rectángulo"/>
            <p:cNvSpPr/>
            <p:nvPr/>
          </p:nvSpPr>
          <p:spPr>
            <a:xfrm>
              <a:off x="7410890" y="3324929"/>
              <a:ext cx="41449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VE" sz="1400" dirty="0"/>
                <a:t>Elevada concentración de las exportaciones</a:t>
              </a:r>
            </a:p>
          </p:txBody>
        </p:sp>
        <p:sp>
          <p:nvSpPr>
            <p:cNvPr id="9" name="8 Elipse"/>
            <p:cNvSpPr/>
            <p:nvPr/>
          </p:nvSpPr>
          <p:spPr>
            <a:xfrm>
              <a:off x="7091308" y="3387474"/>
              <a:ext cx="149588" cy="149588"/>
            </a:xfrm>
            <a:prstGeom prst="ellipse">
              <a:avLst/>
            </a:prstGeom>
            <a:solidFill>
              <a:srgbClr val="0056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9 Grupo"/>
          <p:cNvGrpSpPr/>
          <p:nvPr/>
        </p:nvGrpSpPr>
        <p:grpSpPr>
          <a:xfrm>
            <a:off x="3357554" y="1142990"/>
            <a:ext cx="216024" cy="3528392"/>
            <a:chOff x="6660232" y="1462422"/>
            <a:chExt cx="216024" cy="1999846"/>
          </a:xfrm>
        </p:grpSpPr>
        <p:cxnSp>
          <p:nvCxnSpPr>
            <p:cNvPr id="11" name="10 Conector recto"/>
            <p:cNvCxnSpPr/>
            <p:nvPr/>
          </p:nvCxnSpPr>
          <p:spPr>
            <a:xfrm>
              <a:off x="6660232" y="2468953"/>
              <a:ext cx="216024" cy="0"/>
            </a:xfrm>
            <a:prstGeom prst="line">
              <a:avLst/>
            </a:prstGeom>
            <a:ln>
              <a:solidFill>
                <a:srgbClr val="0056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Conector recto"/>
            <p:cNvCxnSpPr/>
            <p:nvPr/>
          </p:nvCxnSpPr>
          <p:spPr>
            <a:xfrm>
              <a:off x="6876256" y="1462422"/>
              <a:ext cx="0" cy="1999846"/>
            </a:xfrm>
            <a:prstGeom prst="line">
              <a:avLst/>
            </a:prstGeom>
            <a:ln>
              <a:solidFill>
                <a:srgbClr val="0056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12 Grupo"/>
          <p:cNvGrpSpPr/>
          <p:nvPr/>
        </p:nvGrpSpPr>
        <p:grpSpPr>
          <a:xfrm>
            <a:off x="3714744" y="2048641"/>
            <a:ext cx="4464495" cy="307777"/>
            <a:chOff x="7091308" y="3305765"/>
            <a:chExt cx="4464495" cy="307777"/>
          </a:xfrm>
        </p:grpSpPr>
        <p:sp>
          <p:nvSpPr>
            <p:cNvPr id="14" name="13 Rectángulo"/>
            <p:cNvSpPr/>
            <p:nvPr/>
          </p:nvSpPr>
          <p:spPr>
            <a:xfrm>
              <a:off x="7410891" y="3305765"/>
              <a:ext cx="414491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VE" sz="1400" dirty="0"/>
                <a:t>Brecha en productividad y competitividad</a:t>
              </a:r>
            </a:p>
          </p:txBody>
        </p:sp>
        <p:sp>
          <p:nvSpPr>
            <p:cNvPr id="15" name="14 Elipse"/>
            <p:cNvSpPr/>
            <p:nvPr/>
          </p:nvSpPr>
          <p:spPr>
            <a:xfrm>
              <a:off x="7091308" y="3387474"/>
              <a:ext cx="149588" cy="149588"/>
            </a:xfrm>
            <a:prstGeom prst="ellipse">
              <a:avLst/>
            </a:prstGeom>
            <a:solidFill>
              <a:srgbClr val="0056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15 Grupo"/>
          <p:cNvGrpSpPr/>
          <p:nvPr/>
        </p:nvGrpSpPr>
        <p:grpSpPr>
          <a:xfrm>
            <a:off x="3714744" y="1630878"/>
            <a:ext cx="4464495" cy="307777"/>
            <a:chOff x="7091308" y="3324929"/>
            <a:chExt cx="4464495" cy="307777"/>
          </a:xfrm>
        </p:grpSpPr>
        <p:sp>
          <p:nvSpPr>
            <p:cNvPr id="17" name="16 Rectángulo"/>
            <p:cNvSpPr/>
            <p:nvPr/>
          </p:nvSpPr>
          <p:spPr>
            <a:xfrm>
              <a:off x="7410891" y="3324929"/>
              <a:ext cx="414491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VE" sz="1400" dirty="0"/>
                <a:t>Bajos niveles de ahorro e inversión</a:t>
              </a:r>
            </a:p>
          </p:txBody>
        </p:sp>
        <p:sp>
          <p:nvSpPr>
            <p:cNvPr id="18" name="17 Elipse"/>
            <p:cNvSpPr/>
            <p:nvPr/>
          </p:nvSpPr>
          <p:spPr>
            <a:xfrm>
              <a:off x="7091308" y="3387474"/>
              <a:ext cx="149588" cy="149588"/>
            </a:xfrm>
            <a:prstGeom prst="ellipse">
              <a:avLst/>
            </a:prstGeom>
            <a:solidFill>
              <a:srgbClr val="0056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18 Grupo"/>
          <p:cNvGrpSpPr/>
          <p:nvPr/>
        </p:nvGrpSpPr>
        <p:grpSpPr>
          <a:xfrm>
            <a:off x="3715719" y="2450704"/>
            <a:ext cx="4464495" cy="307777"/>
            <a:chOff x="7091308" y="3383589"/>
            <a:chExt cx="4464495" cy="307777"/>
          </a:xfrm>
        </p:grpSpPr>
        <p:sp>
          <p:nvSpPr>
            <p:cNvPr id="20" name="19 Rectángulo"/>
            <p:cNvSpPr/>
            <p:nvPr/>
          </p:nvSpPr>
          <p:spPr>
            <a:xfrm>
              <a:off x="7410891" y="3383589"/>
              <a:ext cx="414491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VE" sz="1400" dirty="0" smtClean="0"/>
                <a:t>Insuficientes mejoras en condiciones sociales</a:t>
              </a:r>
              <a:endParaRPr lang="es-VE" sz="1400" dirty="0"/>
            </a:p>
          </p:txBody>
        </p:sp>
        <p:sp>
          <p:nvSpPr>
            <p:cNvPr id="21" name="20 Elipse"/>
            <p:cNvSpPr/>
            <p:nvPr/>
          </p:nvSpPr>
          <p:spPr>
            <a:xfrm>
              <a:off x="7091308" y="3465967"/>
              <a:ext cx="149588" cy="149588"/>
            </a:xfrm>
            <a:prstGeom prst="ellipse">
              <a:avLst/>
            </a:prstGeom>
            <a:solidFill>
              <a:srgbClr val="0056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21 Grupo"/>
          <p:cNvGrpSpPr/>
          <p:nvPr/>
        </p:nvGrpSpPr>
        <p:grpSpPr>
          <a:xfrm>
            <a:off x="3714744" y="2831931"/>
            <a:ext cx="4464495" cy="307777"/>
            <a:chOff x="7091308" y="3272666"/>
            <a:chExt cx="4464495" cy="307777"/>
          </a:xfrm>
        </p:grpSpPr>
        <p:sp>
          <p:nvSpPr>
            <p:cNvPr id="23" name="22 Rectángulo"/>
            <p:cNvSpPr/>
            <p:nvPr/>
          </p:nvSpPr>
          <p:spPr>
            <a:xfrm>
              <a:off x="7410891" y="3272666"/>
              <a:ext cx="414491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VE" sz="1400" dirty="0" smtClean="0"/>
                <a:t>Brechas en infraestructura y logística</a:t>
              </a:r>
              <a:endParaRPr lang="es-VE" sz="1400" dirty="0"/>
            </a:p>
          </p:txBody>
        </p:sp>
        <p:sp>
          <p:nvSpPr>
            <p:cNvPr id="24" name="23 Elipse"/>
            <p:cNvSpPr/>
            <p:nvPr/>
          </p:nvSpPr>
          <p:spPr>
            <a:xfrm>
              <a:off x="7091308" y="3387474"/>
              <a:ext cx="149588" cy="149588"/>
            </a:xfrm>
            <a:prstGeom prst="ellipse">
              <a:avLst/>
            </a:prstGeom>
            <a:solidFill>
              <a:srgbClr val="0056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24 Grupo"/>
          <p:cNvGrpSpPr/>
          <p:nvPr/>
        </p:nvGrpSpPr>
        <p:grpSpPr>
          <a:xfrm>
            <a:off x="3714744" y="3707451"/>
            <a:ext cx="4464495" cy="307777"/>
            <a:chOff x="7091308" y="3272666"/>
            <a:chExt cx="4464495" cy="307777"/>
          </a:xfrm>
        </p:grpSpPr>
        <p:sp>
          <p:nvSpPr>
            <p:cNvPr id="26" name="25 Rectángulo"/>
            <p:cNvSpPr/>
            <p:nvPr/>
          </p:nvSpPr>
          <p:spPr>
            <a:xfrm>
              <a:off x="7410891" y="3272666"/>
              <a:ext cx="414491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VE" sz="1400" dirty="0" smtClean="0"/>
                <a:t>Debilidad institucional (Pública y privada)</a:t>
              </a:r>
              <a:endParaRPr lang="es-VE" sz="1400" dirty="0"/>
            </a:p>
          </p:txBody>
        </p:sp>
        <p:sp>
          <p:nvSpPr>
            <p:cNvPr id="27" name="26 Elipse"/>
            <p:cNvSpPr/>
            <p:nvPr/>
          </p:nvSpPr>
          <p:spPr>
            <a:xfrm>
              <a:off x="7091308" y="3387474"/>
              <a:ext cx="149588" cy="149588"/>
            </a:xfrm>
            <a:prstGeom prst="ellipse">
              <a:avLst/>
            </a:prstGeom>
            <a:solidFill>
              <a:srgbClr val="0056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27 Grupo"/>
          <p:cNvGrpSpPr/>
          <p:nvPr/>
        </p:nvGrpSpPr>
        <p:grpSpPr>
          <a:xfrm>
            <a:off x="3714745" y="3246244"/>
            <a:ext cx="5361171" cy="307777"/>
            <a:chOff x="7091309" y="3189457"/>
            <a:chExt cx="4408508" cy="307777"/>
          </a:xfrm>
        </p:grpSpPr>
        <p:sp>
          <p:nvSpPr>
            <p:cNvPr id="29" name="28 Rectángulo"/>
            <p:cNvSpPr/>
            <p:nvPr/>
          </p:nvSpPr>
          <p:spPr>
            <a:xfrm>
              <a:off x="7354905" y="3189457"/>
              <a:ext cx="414491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VE" sz="1400" dirty="0" smtClean="0"/>
                <a:t>Deficiencias en sistemas formación recursos humanos</a:t>
              </a:r>
              <a:endParaRPr lang="es-VE" sz="1400" dirty="0"/>
            </a:p>
          </p:txBody>
        </p:sp>
        <p:sp>
          <p:nvSpPr>
            <p:cNvPr id="30" name="29 Elipse"/>
            <p:cNvSpPr/>
            <p:nvPr/>
          </p:nvSpPr>
          <p:spPr>
            <a:xfrm>
              <a:off x="7091309" y="3301479"/>
              <a:ext cx="123007" cy="149588"/>
            </a:xfrm>
            <a:prstGeom prst="ellipse">
              <a:avLst/>
            </a:prstGeom>
            <a:solidFill>
              <a:srgbClr val="0056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30 Grupo"/>
          <p:cNvGrpSpPr/>
          <p:nvPr/>
        </p:nvGrpSpPr>
        <p:grpSpPr>
          <a:xfrm>
            <a:off x="3714744" y="4117280"/>
            <a:ext cx="5029200" cy="307777"/>
            <a:chOff x="3714744" y="4117280"/>
            <a:chExt cx="5029200" cy="307777"/>
          </a:xfrm>
        </p:grpSpPr>
        <p:sp>
          <p:nvSpPr>
            <p:cNvPr id="32" name="31 Rectángulo"/>
            <p:cNvSpPr/>
            <p:nvPr/>
          </p:nvSpPr>
          <p:spPr>
            <a:xfrm>
              <a:off x="4074751" y="4117280"/>
              <a:ext cx="466919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VE" sz="1400" dirty="0"/>
                <a:t>Fragmentación en los esquemas de integración</a:t>
              </a:r>
            </a:p>
          </p:txBody>
        </p:sp>
        <p:sp>
          <p:nvSpPr>
            <p:cNvPr id="33" name="32 Elipse"/>
            <p:cNvSpPr/>
            <p:nvPr/>
          </p:nvSpPr>
          <p:spPr>
            <a:xfrm>
              <a:off x="3714744" y="4204817"/>
              <a:ext cx="149588" cy="149588"/>
            </a:xfrm>
            <a:prstGeom prst="ellipse">
              <a:avLst/>
            </a:prstGeom>
            <a:solidFill>
              <a:srgbClr val="0056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 sz="14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213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2749</TotalTime>
  <Words>4156</Words>
  <Application>Microsoft Office PowerPoint</Application>
  <PresentationFormat>Presentación en pantalla (16:9)</PresentationFormat>
  <Paragraphs>485</Paragraphs>
  <Slides>26</Slides>
  <Notes>12</Notes>
  <HiddenSlides>8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NL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Walter Ayala</dc:creator>
  <cp:lastModifiedBy>presentacion</cp:lastModifiedBy>
  <cp:revision>128</cp:revision>
  <dcterms:created xsi:type="dcterms:W3CDTF">2013-06-06T14:14:48Z</dcterms:created>
  <dcterms:modified xsi:type="dcterms:W3CDTF">2016-03-31T15:01:01Z</dcterms:modified>
</cp:coreProperties>
</file>