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9" r:id="rId2"/>
    <p:sldId id="311" r:id="rId3"/>
    <p:sldId id="313" r:id="rId4"/>
    <p:sldId id="316" r:id="rId5"/>
    <p:sldId id="314" r:id="rId6"/>
    <p:sldId id="393" r:id="rId7"/>
    <p:sldId id="390" r:id="rId8"/>
    <p:sldId id="392" r:id="rId9"/>
    <p:sldId id="388" r:id="rId10"/>
    <p:sldId id="332" r:id="rId11"/>
    <p:sldId id="391" r:id="rId12"/>
    <p:sldId id="394" r:id="rId13"/>
    <p:sldId id="317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40101550-3F74-4A31-9EB6-1AEAA80DBD06}">
          <p14:sldIdLst>
            <p14:sldId id="309"/>
            <p14:sldId id="311"/>
            <p14:sldId id="313"/>
            <p14:sldId id="316"/>
            <p14:sldId id="314"/>
            <p14:sldId id="393"/>
            <p14:sldId id="390"/>
            <p14:sldId id="392"/>
            <p14:sldId id="388"/>
            <p14:sldId id="332"/>
            <p14:sldId id="391"/>
            <p14:sldId id="394"/>
            <p14:sldId id="31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D25"/>
    <a:srgbClr val="454E53"/>
    <a:srgbClr val="FEFEFE"/>
    <a:srgbClr val="DFE0E1"/>
    <a:srgbClr val="DBDBDB"/>
    <a:srgbClr val="FDFDFD"/>
    <a:srgbClr val="BEC1C3"/>
    <a:srgbClr val="545B5F"/>
    <a:srgbClr val="FF9900"/>
    <a:srgbClr val="FFC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7600" autoAdjust="0"/>
  </p:normalViewPr>
  <p:slideViewPr>
    <p:cSldViewPr>
      <p:cViewPr varScale="1">
        <p:scale>
          <a:sx n="86" d="100"/>
          <a:sy n="86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F0614-C1A4-4F57-9715-E8ED02E62585}" type="datetimeFigureOut">
              <a:rPr lang="es-ES" smtClean="0"/>
              <a:t>27/11/2014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6C94E-0BC4-4EA2-933A-A820918438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04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6C94E-0BC4-4EA2-933A-A8209184380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413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6C94E-0BC4-4EA2-933A-A8209184380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598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6C94E-0BC4-4EA2-933A-A8209184380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598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6C94E-0BC4-4EA2-933A-A8209184380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59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17163" y="2595488"/>
            <a:ext cx="6383229" cy="556373"/>
          </a:xfrm>
        </p:spPr>
        <p:txBody>
          <a:bodyPr anchor="t"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s-ES" dirty="0" smtClean="0"/>
              <a:t>Título de la Presentación</a:t>
            </a:r>
            <a:endParaRPr lang="es-ES" dirty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0" y="-6350"/>
            <a:ext cx="4475163" cy="6864350"/>
            <a:chOff x="0" y="0"/>
            <a:chExt cx="4475163" cy="6864350"/>
          </a:xfrm>
        </p:grpSpPr>
        <p:pic>
          <p:nvPicPr>
            <p:cNvPr id="7" name="2 Imagen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88" y="369888"/>
              <a:ext cx="3978275" cy="74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6 Rectángulo"/>
            <p:cNvSpPr/>
            <p:nvPr userDrawn="1"/>
          </p:nvSpPr>
          <p:spPr>
            <a:xfrm>
              <a:off x="0" y="0"/>
              <a:ext cx="323850" cy="6864350"/>
            </a:xfrm>
            <a:prstGeom prst="rect">
              <a:avLst/>
            </a:prstGeom>
            <a:gradFill flip="none" rotWithShape="1">
              <a:gsLst>
                <a:gs pos="0">
                  <a:srgbClr val="9E0000"/>
                </a:gs>
                <a:gs pos="83000">
                  <a:srgbClr val="E6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" name="7 Rectángulo"/>
            <p:cNvSpPr>
              <a:spLocks noChangeArrowheads="1"/>
            </p:cNvSpPr>
            <p:nvPr userDrawn="1"/>
          </p:nvSpPr>
          <p:spPr bwMode="auto">
            <a:xfrm>
              <a:off x="0" y="6354763"/>
              <a:ext cx="323850" cy="509587"/>
            </a:xfrm>
            <a:prstGeom prst="rect">
              <a:avLst/>
            </a:prstGeom>
            <a:gradFill rotWithShape="0">
              <a:gsLst>
                <a:gs pos="0">
                  <a:schemeClr val="bg1">
                    <a:alpha val="49001"/>
                  </a:schemeClr>
                </a:gs>
                <a:gs pos="100000">
                  <a:schemeClr val="bg1">
                    <a:alpha val="32001"/>
                  </a:scheme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s-ES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0" name="42 Conector recto"/>
          <p:cNvCxnSpPr/>
          <p:nvPr userDrawn="1"/>
        </p:nvCxnSpPr>
        <p:spPr>
          <a:xfrm>
            <a:off x="1817862" y="3187700"/>
            <a:ext cx="5999188" cy="0"/>
          </a:xfrm>
          <a:prstGeom prst="line">
            <a:avLst/>
          </a:prstGeom>
          <a:ln>
            <a:gradFill flip="none" rotWithShape="1">
              <a:gsLst>
                <a:gs pos="0">
                  <a:srgbClr val="FFFFFF">
                    <a:alpha val="65000"/>
                  </a:srgbClr>
                </a:gs>
                <a:gs pos="14000">
                  <a:schemeClr val="tx1">
                    <a:lumMod val="50000"/>
                    <a:lumOff val="50000"/>
                  </a:schemeClr>
                </a:gs>
                <a:gs pos="64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Marcador de texto 17"/>
          <p:cNvSpPr>
            <a:spLocks noGrp="1"/>
          </p:cNvSpPr>
          <p:nvPr>
            <p:ph type="body" sz="quarter" idx="13"/>
          </p:nvPr>
        </p:nvSpPr>
        <p:spPr>
          <a:xfrm>
            <a:off x="1720757" y="3175530"/>
            <a:ext cx="6379635" cy="5748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lang="es-ES" sz="1400" b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11" name="Marcador de fecha 16"/>
          <p:cNvSpPr>
            <a:spLocks noGrp="1"/>
          </p:cNvSpPr>
          <p:nvPr>
            <p:ph type="dt" sz="half" idx="14"/>
          </p:nvPr>
        </p:nvSpPr>
        <p:spPr>
          <a:xfrm>
            <a:off x="406400" y="6466417"/>
            <a:ext cx="2133600" cy="365125"/>
          </a:xfrm>
        </p:spPr>
        <p:txBody>
          <a:bodyPr/>
          <a:lstStyle/>
          <a:p>
            <a:fld id="{429553A3-9FD2-45DC-9AB8-CB736A554976}" type="datetime1">
              <a:rPr lang="es-ES" smtClean="0"/>
              <a:t>27/11/2014</a:t>
            </a:fld>
            <a:endParaRPr lang="es-ES" dirty="0"/>
          </a:p>
        </p:txBody>
      </p:sp>
      <p:sp>
        <p:nvSpPr>
          <p:cNvPr id="13" name="Marcador de pie de página 18"/>
          <p:cNvSpPr>
            <a:spLocks noGrp="1"/>
          </p:cNvSpPr>
          <p:nvPr>
            <p:ph type="ftr" sz="quarter" idx="15"/>
          </p:nvPr>
        </p:nvSpPr>
        <p:spPr>
          <a:xfrm>
            <a:off x="410532" y="6283258"/>
            <a:ext cx="4305483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955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188913"/>
            <a:ext cx="13589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10048" y="6476804"/>
            <a:ext cx="2133600" cy="365125"/>
          </a:xfrm>
        </p:spPr>
        <p:txBody>
          <a:bodyPr/>
          <a:lstStyle>
            <a:lvl1pPr algn="l">
              <a:defRPr lang="es-ES" sz="1200" kern="1200" smtClean="0">
                <a:solidFill>
                  <a:schemeClr val="accent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</a:lstStyle>
          <a:p>
            <a:fld id="{2837DD32-75CE-41A9-BFE0-BF7A1302A61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204 CuadroTexto"/>
          <p:cNvSpPr txBox="1">
            <a:spLocks noChangeArrowheads="1"/>
          </p:cNvSpPr>
          <p:nvPr userDrawn="1"/>
        </p:nvSpPr>
        <p:spPr bwMode="auto">
          <a:xfrm>
            <a:off x="5724525" y="6546850"/>
            <a:ext cx="3333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s-ES" sz="1000" dirty="0">
                <a:solidFill>
                  <a:srgbClr val="454E53"/>
                </a:solidFill>
                <a:latin typeface="HelveticaNeueLT Std Lt" pitchFamily="34" charset="0"/>
                <a:cs typeface="Arial" pitchFamily="34" charset="0"/>
              </a:rPr>
              <a:t>ICEX ESPAÑA EXPORTACIÓN E INVERSIONES</a:t>
            </a:r>
          </a:p>
        </p:txBody>
      </p:sp>
      <p:sp>
        <p:nvSpPr>
          <p:cNvPr id="6" name="Marcador de pie de página 18"/>
          <p:cNvSpPr>
            <a:spLocks noGrp="1"/>
          </p:cNvSpPr>
          <p:nvPr>
            <p:ph type="ftr" sz="quarter" idx="15"/>
          </p:nvPr>
        </p:nvSpPr>
        <p:spPr>
          <a:xfrm>
            <a:off x="4753933" y="6326254"/>
            <a:ext cx="4305483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6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-12987" y="0"/>
            <a:ext cx="9157273" cy="6858003"/>
          </a:xfrm>
          <a:prstGeom prst="rect">
            <a:avLst/>
          </a:prstGeom>
          <a:gradFill flip="none" rotWithShape="1">
            <a:gsLst>
              <a:gs pos="44000">
                <a:srgbClr val="B80000">
                  <a:alpha val="95000"/>
                </a:srgbClr>
              </a:gs>
              <a:gs pos="100000">
                <a:srgbClr val="FF474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CuadroTexto 1"/>
          <p:cNvSpPr txBox="1"/>
          <p:nvPr userDrawn="1"/>
        </p:nvSpPr>
        <p:spPr>
          <a:xfrm>
            <a:off x="35992" y="64442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www.icex.es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6825349" y="64442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rgbClr val="C00000"/>
                </a:solidFill>
              </a:rPr>
              <a:t>900 349 000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" y="2423383"/>
            <a:ext cx="6419949" cy="980203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2568047" y="3908424"/>
            <a:ext cx="5892385" cy="13207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kumimoji="0" lang="es-ES" sz="30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Std Lt"/>
                <a:ea typeface="+mn-ea"/>
                <a:cs typeface="Arial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895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 userDrawn="1"/>
        </p:nvSpPr>
        <p:spPr>
          <a:xfrm>
            <a:off x="35992" y="64442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www.icex.es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6825349" y="64442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rgbClr val="C00000"/>
                </a:solidFill>
              </a:rPr>
              <a:t>900 349 000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2568047" y="3908424"/>
            <a:ext cx="5892385" cy="13207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kumimoji="0" lang="es-ES" sz="3000" b="0" i="0" u="none" strike="noStrike" kern="1200" cap="none" spc="0" normalizeH="0" baseline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NeueLT Std Lt"/>
                <a:ea typeface="+mn-ea"/>
                <a:cs typeface="Arial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2431402"/>
            <a:ext cx="6392333" cy="9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1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AD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 userDrawn="1"/>
        </p:nvSpPr>
        <p:spPr bwMode="auto">
          <a:xfrm>
            <a:off x="1546225" y="2492375"/>
            <a:ext cx="7597775" cy="3816350"/>
          </a:xfrm>
          <a:prstGeom prst="rect">
            <a:avLst/>
          </a:prstGeom>
          <a:gradFill rotWithShape="1">
            <a:gsLst>
              <a:gs pos="0">
                <a:srgbClr val="D52B1E"/>
              </a:gs>
              <a:gs pos="100000">
                <a:srgbClr val="FF4747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cxnSp>
        <p:nvCxnSpPr>
          <p:cNvPr id="24" name="42 Conector recto"/>
          <p:cNvCxnSpPr/>
          <p:nvPr userDrawn="1"/>
        </p:nvCxnSpPr>
        <p:spPr>
          <a:xfrm>
            <a:off x="1817862" y="3187700"/>
            <a:ext cx="5999188" cy="0"/>
          </a:xfrm>
          <a:prstGeom prst="line">
            <a:avLst/>
          </a:prstGeom>
          <a:ln>
            <a:gradFill flip="none" rotWithShape="1">
              <a:gsLst>
                <a:gs pos="0">
                  <a:srgbClr val="FFFFFF">
                    <a:alpha val="65000"/>
                  </a:srgbClr>
                </a:gs>
                <a:gs pos="14000">
                  <a:schemeClr val="bg1"/>
                </a:gs>
                <a:gs pos="64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 userDrawn="1">
            <p:ph type="ctrTitle" hasCustomPrompt="1"/>
          </p:nvPr>
        </p:nvSpPr>
        <p:spPr>
          <a:xfrm>
            <a:off x="1738287" y="2657372"/>
            <a:ext cx="6408738" cy="553998"/>
          </a:xfrm>
        </p:spPr>
        <p:txBody>
          <a:bodyPr wrap="square" anchor="b">
            <a:spAutoFit/>
          </a:bodyPr>
          <a:lstStyle>
            <a:lvl1pPr>
              <a:lnSpc>
                <a:spcPts val="3600"/>
              </a:lnSpc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 la Presentación</a:t>
            </a:r>
            <a:endParaRPr lang="es-ES" dirty="0"/>
          </a:p>
        </p:txBody>
      </p:sp>
      <p:sp>
        <p:nvSpPr>
          <p:cNvPr id="18" name="Marcador de texto 17"/>
          <p:cNvSpPr>
            <a:spLocks noGrp="1"/>
          </p:cNvSpPr>
          <p:nvPr userDrawn="1">
            <p:ph type="body" sz="quarter" idx="13"/>
          </p:nvPr>
        </p:nvSpPr>
        <p:spPr>
          <a:xfrm>
            <a:off x="1720757" y="3175530"/>
            <a:ext cx="6379635" cy="5748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lang="es-ES" sz="1400" b="0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grpSp>
        <p:nvGrpSpPr>
          <p:cNvPr id="30" name="Grupo 29"/>
          <p:cNvGrpSpPr/>
          <p:nvPr userDrawn="1"/>
        </p:nvGrpSpPr>
        <p:grpSpPr>
          <a:xfrm>
            <a:off x="0" y="-6350"/>
            <a:ext cx="4475163" cy="6864350"/>
            <a:chOff x="0" y="0"/>
            <a:chExt cx="4475163" cy="6864350"/>
          </a:xfrm>
        </p:grpSpPr>
        <p:pic>
          <p:nvPicPr>
            <p:cNvPr id="31" name="2 Imagen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88" y="369888"/>
              <a:ext cx="3978275" cy="74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6 Rectángulo"/>
            <p:cNvSpPr/>
            <p:nvPr userDrawn="1"/>
          </p:nvSpPr>
          <p:spPr>
            <a:xfrm>
              <a:off x="0" y="0"/>
              <a:ext cx="323850" cy="6864350"/>
            </a:xfrm>
            <a:prstGeom prst="rect">
              <a:avLst/>
            </a:prstGeom>
            <a:gradFill flip="none" rotWithShape="1">
              <a:gsLst>
                <a:gs pos="0">
                  <a:srgbClr val="9E0000"/>
                </a:gs>
                <a:gs pos="83000">
                  <a:srgbClr val="E6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3" name="7 Rectángulo"/>
            <p:cNvSpPr>
              <a:spLocks noChangeArrowheads="1"/>
            </p:cNvSpPr>
            <p:nvPr userDrawn="1"/>
          </p:nvSpPr>
          <p:spPr bwMode="auto">
            <a:xfrm>
              <a:off x="0" y="6354763"/>
              <a:ext cx="323850" cy="509587"/>
            </a:xfrm>
            <a:prstGeom prst="rect">
              <a:avLst/>
            </a:prstGeom>
            <a:gradFill rotWithShape="0">
              <a:gsLst>
                <a:gs pos="0">
                  <a:schemeClr val="bg1">
                    <a:alpha val="49001"/>
                  </a:schemeClr>
                </a:gs>
                <a:gs pos="100000">
                  <a:schemeClr val="bg1">
                    <a:alpha val="32001"/>
                  </a:scheme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s-ES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Marcador de fecha 16"/>
          <p:cNvSpPr>
            <a:spLocks noGrp="1"/>
          </p:cNvSpPr>
          <p:nvPr>
            <p:ph type="dt" sz="half" idx="14"/>
          </p:nvPr>
        </p:nvSpPr>
        <p:spPr>
          <a:xfrm>
            <a:off x="406400" y="6466417"/>
            <a:ext cx="2133600" cy="365125"/>
          </a:xfrm>
        </p:spPr>
        <p:txBody>
          <a:bodyPr/>
          <a:lstStyle/>
          <a:p>
            <a:fld id="{5991E6AC-7240-4C21-B2AD-19C9BDEC4C0F}" type="datetime1">
              <a:rPr lang="es-ES" smtClean="0"/>
              <a:t>27/11/2014</a:t>
            </a:fld>
            <a:endParaRPr lang="es-ES" dirty="0"/>
          </a:p>
        </p:txBody>
      </p:sp>
      <p:sp>
        <p:nvSpPr>
          <p:cNvPr id="13" name="Marcador de pie de página 18"/>
          <p:cNvSpPr>
            <a:spLocks noGrp="1"/>
          </p:cNvSpPr>
          <p:nvPr>
            <p:ph type="ftr" sz="quarter" idx="15"/>
          </p:nvPr>
        </p:nvSpPr>
        <p:spPr>
          <a:xfrm>
            <a:off x="410532" y="6283258"/>
            <a:ext cx="4305483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79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AD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-15875" y="-5680"/>
            <a:ext cx="9162095" cy="6863680"/>
            <a:chOff x="-15875" y="-5680"/>
            <a:chExt cx="9162095" cy="6863680"/>
          </a:xfrm>
        </p:grpSpPr>
        <p:sp>
          <p:nvSpPr>
            <p:cNvPr id="13" name="4 Rectángulo"/>
            <p:cNvSpPr/>
            <p:nvPr userDrawn="1"/>
          </p:nvSpPr>
          <p:spPr>
            <a:xfrm>
              <a:off x="0" y="-5680"/>
              <a:ext cx="9146220" cy="6863680"/>
            </a:xfrm>
            <a:prstGeom prst="rect">
              <a:avLst/>
            </a:prstGeom>
            <a:gradFill flip="none" rotWithShape="1">
              <a:gsLst>
                <a:gs pos="0">
                  <a:srgbClr val="B80000"/>
                </a:gs>
                <a:gs pos="83000">
                  <a:srgbClr val="E6000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" name="8 Rectángulo"/>
            <p:cNvSpPr/>
            <p:nvPr userDrawn="1"/>
          </p:nvSpPr>
          <p:spPr>
            <a:xfrm>
              <a:off x="0" y="0"/>
              <a:ext cx="32385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83000">
                  <a:schemeClr val="bg1">
                    <a:alpha val="22000"/>
                  </a:schemeClr>
                </a:gs>
              </a:gsLst>
              <a:lin ang="13500000" scaled="1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5" name="15 Rectángulo"/>
            <p:cNvSpPr>
              <a:spLocks noChangeArrowheads="1"/>
            </p:cNvSpPr>
            <p:nvPr userDrawn="1"/>
          </p:nvSpPr>
          <p:spPr bwMode="auto">
            <a:xfrm>
              <a:off x="-15875" y="6348413"/>
              <a:ext cx="339725" cy="509587"/>
            </a:xfrm>
            <a:prstGeom prst="rect">
              <a:avLst/>
            </a:prstGeom>
            <a:gradFill rotWithShape="0">
              <a:gsLst>
                <a:gs pos="0">
                  <a:schemeClr val="bg1">
                    <a:alpha val="49001"/>
                  </a:schemeClr>
                </a:gs>
                <a:gs pos="100000">
                  <a:schemeClr val="bg1">
                    <a:alpha val="32001"/>
                  </a:scheme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s-ES"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16" name="1 Imagen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63" y="368887"/>
              <a:ext cx="4060825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1738287" y="2657372"/>
            <a:ext cx="6408738" cy="553998"/>
          </a:xfrm>
        </p:spPr>
        <p:txBody>
          <a:bodyPr wrap="square" anchor="b">
            <a:spAutoFit/>
          </a:bodyPr>
          <a:lstStyle>
            <a:lvl1pPr>
              <a:lnSpc>
                <a:spcPts val="3600"/>
              </a:lnSpc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 la Presentación</a:t>
            </a:r>
            <a:endParaRPr lang="es-ES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3"/>
          </p:nvPr>
        </p:nvSpPr>
        <p:spPr>
          <a:xfrm>
            <a:off x="1720757" y="3175530"/>
            <a:ext cx="6379635" cy="5748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lang="es-ES" sz="1400" b="0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cxnSp>
        <p:nvCxnSpPr>
          <p:cNvPr id="21" name="42 Conector recto"/>
          <p:cNvCxnSpPr/>
          <p:nvPr userDrawn="1"/>
        </p:nvCxnSpPr>
        <p:spPr>
          <a:xfrm>
            <a:off x="1817862" y="3187700"/>
            <a:ext cx="5999188" cy="0"/>
          </a:xfrm>
          <a:prstGeom prst="line">
            <a:avLst/>
          </a:prstGeom>
          <a:ln>
            <a:gradFill flip="none" rotWithShape="1">
              <a:gsLst>
                <a:gs pos="0">
                  <a:srgbClr val="FFFFFF">
                    <a:alpha val="65000"/>
                  </a:srgbClr>
                </a:gs>
                <a:gs pos="14000">
                  <a:schemeClr val="bg1"/>
                </a:gs>
                <a:gs pos="64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Marcador de fecha 16"/>
          <p:cNvSpPr>
            <a:spLocks noGrp="1"/>
          </p:cNvSpPr>
          <p:nvPr>
            <p:ph type="dt" sz="half" idx="14"/>
          </p:nvPr>
        </p:nvSpPr>
        <p:spPr>
          <a:xfrm>
            <a:off x="406400" y="6466417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0F5E8A23-BB15-4D65-B506-F6C0094444DD}" type="datetime1">
              <a:rPr lang="es-ES" smtClean="0"/>
              <a:t>27/11/2014</a:t>
            </a:fld>
            <a:endParaRPr lang="es-ES" dirty="0"/>
          </a:p>
        </p:txBody>
      </p:sp>
      <p:sp>
        <p:nvSpPr>
          <p:cNvPr id="17" name="Marcador de pie de página 18"/>
          <p:cNvSpPr>
            <a:spLocks noGrp="1"/>
          </p:cNvSpPr>
          <p:nvPr>
            <p:ph type="ftr" sz="quarter" idx="15"/>
          </p:nvPr>
        </p:nvSpPr>
        <p:spPr>
          <a:xfrm>
            <a:off x="410532" y="6283258"/>
            <a:ext cx="4305483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15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2339975" y="0"/>
            <a:ext cx="6804025" cy="6858000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-12700" y="0"/>
            <a:ext cx="2352675" cy="6858000"/>
          </a:xfrm>
          <a:prstGeom prst="rect">
            <a:avLst/>
          </a:prstGeom>
          <a:gradFill flip="none" rotWithShape="1">
            <a:gsLst>
              <a:gs pos="0">
                <a:srgbClr val="B80000"/>
              </a:gs>
              <a:gs pos="51000">
                <a:srgbClr val="E600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0" y="0"/>
            <a:ext cx="32385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83000">
                <a:schemeClr val="bg1">
                  <a:alpha val="22000"/>
                </a:schemeClr>
              </a:gs>
            </a:gsLst>
            <a:lin ang="135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2" name="15 Rectángulo"/>
          <p:cNvSpPr>
            <a:spLocks noChangeArrowheads="1"/>
          </p:cNvSpPr>
          <p:nvPr userDrawn="1"/>
        </p:nvSpPr>
        <p:spPr bwMode="auto">
          <a:xfrm>
            <a:off x="0" y="396875"/>
            <a:ext cx="323850" cy="590550"/>
          </a:xfrm>
          <a:prstGeom prst="rect">
            <a:avLst/>
          </a:prstGeom>
          <a:gradFill rotWithShape="0">
            <a:gsLst>
              <a:gs pos="0">
                <a:schemeClr val="bg1">
                  <a:alpha val="49001"/>
                </a:schemeClr>
              </a:gs>
              <a:gs pos="100000">
                <a:schemeClr val="bg1">
                  <a:alpha val="32001"/>
                </a:schemeClr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s-ES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3" name="1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188913"/>
            <a:ext cx="13589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204 CuadroTexto"/>
          <p:cNvSpPr txBox="1">
            <a:spLocks noChangeArrowheads="1"/>
          </p:cNvSpPr>
          <p:nvPr userDrawn="1"/>
        </p:nvSpPr>
        <p:spPr bwMode="auto">
          <a:xfrm>
            <a:off x="5724525" y="6546850"/>
            <a:ext cx="3333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s-ES" sz="1000" dirty="0">
                <a:solidFill>
                  <a:srgbClr val="454E53"/>
                </a:solidFill>
                <a:latin typeface="HelveticaNeueLT Std Lt" pitchFamily="34" charset="0"/>
                <a:cs typeface="Arial" pitchFamily="34" charset="0"/>
              </a:rPr>
              <a:t>ICEX ESPAÑA EXPORTACIÓN E INVERSIONES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333402" y="359039"/>
            <a:ext cx="2006574" cy="357401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2pPr>
            <a:lvl3pPr marL="91440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3pPr>
            <a:lvl4pPr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4pPr>
            <a:lvl5pPr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s-ES_tradnl" dirty="0" smtClean="0"/>
              <a:t>Haga </a:t>
            </a:r>
            <a:r>
              <a:rPr lang="es-ES_tradnl" dirty="0" err="1" smtClean="0"/>
              <a:t>click</a:t>
            </a:r>
            <a:r>
              <a:rPr lang="es-ES_tradnl" dirty="0" smtClean="0"/>
              <a:t> para </a:t>
            </a:r>
            <a:r>
              <a:rPr lang="es-ES_tradnl" dirty="0" err="1" smtClean="0"/>
              <a:t>insert-ar</a:t>
            </a:r>
            <a:r>
              <a:rPr lang="es-ES_tradnl" dirty="0" smtClean="0"/>
              <a:t> Índice</a:t>
            </a:r>
            <a:endParaRPr lang="es-ES" dirty="0"/>
          </a:p>
        </p:txBody>
      </p:sp>
      <p:sp>
        <p:nvSpPr>
          <p:cNvPr id="11" name="Marcador de pie de página 18"/>
          <p:cNvSpPr>
            <a:spLocks noGrp="1"/>
          </p:cNvSpPr>
          <p:nvPr>
            <p:ph type="ftr" sz="quarter" idx="15"/>
          </p:nvPr>
        </p:nvSpPr>
        <p:spPr>
          <a:xfrm>
            <a:off x="4753933" y="6326254"/>
            <a:ext cx="4305483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85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323850" cy="6858000"/>
          </a:xfrm>
          <a:prstGeom prst="rect">
            <a:avLst/>
          </a:prstGeom>
          <a:gradFill flip="none" rotWithShape="1">
            <a:gsLst>
              <a:gs pos="0">
                <a:srgbClr val="9E0000"/>
              </a:gs>
              <a:gs pos="83000">
                <a:srgbClr val="E60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15 Rectángulo"/>
          <p:cNvSpPr>
            <a:spLocks noChangeArrowheads="1"/>
          </p:cNvSpPr>
          <p:nvPr userDrawn="1"/>
        </p:nvSpPr>
        <p:spPr bwMode="auto">
          <a:xfrm>
            <a:off x="0" y="415924"/>
            <a:ext cx="323850" cy="708819"/>
          </a:xfrm>
          <a:prstGeom prst="rect">
            <a:avLst/>
          </a:prstGeom>
          <a:gradFill rotWithShape="0">
            <a:gsLst>
              <a:gs pos="0">
                <a:srgbClr val="FFFFFF">
                  <a:alpha val="49001"/>
                </a:srgbClr>
              </a:gs>
              <a:gs pos="100000">
                <a:srgbClr val="FFFFFF">
                  <a:alpha val="32001"/>
                </a:srgbClr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0" name="1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188913"/>
            <a:ext cx="13589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10048" y="6476804"/>
            <a:ext cx="2133600" cy="365125"/>
          </a:xfrm>
        </p:spPr>
        <p:txBody>
          <a:bodyPr/>
          <a:lstStyle>
            <a:lvl1pPr algn="l">
              <a:defRPr lang="es-ES" sz="1200" kern="1200" smtClean="0">
                <a:solidFill>
                  <a:schemeClr val="bg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</a:lstStyle>
          <a:p>
            <a:fld id="{2837DD32-75CE-41A9-BFE0-BF7A1302A61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204 CuadroTexto"/>
          <p:cNvSpPr txBox="1">
            <a:spLocks noChangeArrowheads="1"/>
          </p:cNvSpPr>
          <p:nvPr userDrawn="1"/>
        </p:nvSpPr>
        <p:spPr bwMode="auto">
          <a:xfrm>
            <a:off x="5724525" y="6546850"/>
            <a:ext cx="3333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s-ES" sz="1000" dirty="0">
                <a:solidFill>
                  <a:srgbClr val="454E53"/>
                </a:solidFill>
                <a:latin typeface="HelveticaNeueLT Std Lt" pitchFamily="34" charset="0"/>
                <a:cs typeface="Arial" pitchFamily="34" charset="0"/>
              </a:rPr>
              <a:t>ICEX ESPAÑA EXPORTACIÓN E INVERSIONES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11561" y="396876"/>
            <a:ext cx="6896743" cy="524667"/>
          </a:xfrm>
        </p:spPr>
        <p:txBody>
          <a:bodyPr anchor="t"/>
          <a:lstStyle>
            <a:lvl1pPr>
              <a:defRPr>
                <a:solidFill>
                  <a:srgbClr val="D52B1E"/>
                </a:solidFill>
                <a:latin typeface="+mj-lt"/>
              </a:defRPr>
            </a:lvl1pPr>
          </a:lstStyle>
          <a:p>
            <a:r>
              <a:rPr lang="es-ES" dirty="0" smtClean="0"/>
              <a:t>Haga clic insertar título del patrón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4"/>
          </p:nvPr>
        </p:nvSpPr>
        <p:spPr>
          <a:xfrm>
            <a:off x="424632" y="1509282"/>
            <a:ext cx="8228301" cy="450185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0" indent="0">
              <a:buFontTx/>
              <a:buNone/>
              <a:defRPr lang="es-ES" sz="1800" b="1" kern="1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s-ES" sz="1800" b="1" kern="1200" dirty="0" smtClean="0">
                <a:solidFill>
                  <a:srgbClr val="454E53"/>
                </a:solidFill>
                <a:latin typeface="+mj-lt"/>
                <a:ea typeface="+mn-ea"/>
                <a:cs typeface="+mn-cs"/>
              </a:defRPr>
            </a:lvl3pPr>
            <a:lvl4pPr marL="0">
              <a:buFontTx/>
              <a:buNone/>
              <a:defRPr lang="es-ES" sz="1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>
              <a:buFontTx/>
              <a:buNone/>
              <a:defRPr lang="es-ES" sz="1200" b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1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25980" y="823914"/>
            <a:ext cx="6882324" cy="437620"/>
          </a:xfrm>
        </p:spPr>
        <p:txBody>
          <a:bodyPr anchor="t"/>
          <a:lstStyle>
            <a:lvl1pPr marL="0" indent="0">
              <a:buNone/>
              <a:defRPr sz="2000" b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insertar subtítulo</a:t>
            </a:r>
          </a:p>
        </p:txBody>
      </p:sp>
      <p:sp>
        <p:nvSpPr>
          <p:cNvPr id="14" name="Marcador de pie de página 18"/>
          <p:cNvSpPr>
            <a:spLocks noGrp="1"/>
          </p:cNvSpPr>
          <p:nvPr>
            <p:ph type="ftr" sz="quarter" idx="15"/>
          </p:nvPr>
        </p:nvSpPr>
        <p:spPr>
          <a:xfrm>
            <a:off x="4753933" y="6326254"/>
            <a:ext cx="4305483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57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Y FOT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323850" cy="6858000"/>
          </a:xfrm>
          <a:prstGeom prst="rect">
            <a:avLst/>
          </a:prstGeom>
          <a:gradFill flip="none" rotWithShape="1">
            <a:gsLst>
              <a:gs pos="0">
                <a:srgbClr val="9E0000"/>
              </a:gs>
              <a:gs pos="83000">
                <a:srgbClr val="E60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15 Rectángulo"/>
          <p:cNvSpPr>
            <a:spLocks noChangeArrowheads="1"/>
          </p:cNvSpPr>
          <p:nvPr userDrawn="1"/>
        </p:nvSpPr>
        <p:spPr bwMode="auto">
          <a:xfrm>
            <a:off x="0" y="415924"/>
            <a:ext cx="323850" cy="708819"/>
          </a:xfrm>
          <a:prstGeom prst="rect">
            <a:avLst/>
          </a:prstGeom>
          <a:gradFill rotWithShape="0">
            <a:gsLst>
              <a:gs pos="0">
                <a:srgbClr val="FFFFFF">
                  <a:alpha val="49001"/>
                </a:srgbClr>
              </a:gs>
              <a:gs pos="100000">
                <a:srgbClr val="FFFFFF">
                  <a:alpha val="32001"/>
                </a:srgbClr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0" name="1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188913"/>
            <a:ext cx="13589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10048" y="6476804"/>
            <a:ext cx="2133600" cy="365125"/>
          </a:xfrm>
        </p:spPr>
        <p:txBody>
          <a:bodyPr/>
          <a:lstStyle>
            <a:lvl1pPr algn="l">
              <a:defRPr lang="es-ES" sz="1200" kern="1200" smtClean="0">
                <a:solidFill>
                  <a:schemeClr val="bg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</a:lstStyle>
          <a:p>
            <a:fld id="{2837DD32-75CE-41A9-BFE0-BF7A1302A61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204 CuadroTexto"/>
          <p:cNvSpPr txBox="1">
            <a:spLocks noChangeArrowheads="1"/>
          </p:cNvSpPr>
          <p:nvPr userDrawn="1"/>
        </p:nvSpPr>
        <p:spPr bwMode="auto">
          <a:xfrm>
            <a:off x="5724525" y="6546850"/>
            <a:ext cx="3333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s-ES" sz="1000" dirty="0">
                <a:solidFill>
                  <a:srgbClr val="454E53"/>
                </a:solidFill>
                <a:latin typeface="HelveticaNeueLT Std Lt" pitchFamily="34" charset="0"/>
                <a:cs typeface="Arial" pitchFamily="34" charset="0"/>
              </a:rPr>
              <a:t>ICEX ESPAÑA EXPORTACIÓN E INVERSIONES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4"/>
          </p:nvPr>
        </p:nvSpPr>
        <p:spPr>
          <a:xfrm>
            <a:off x="424633" y="1509281"/>
            <a:ext cx="4350567" cy="455814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0" indent="0">
              <a:buFontTx/>
              <a:buNone/>
              <a:defRPr lang="es-ES" sz="1800" b="1" kern="1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s-ES" sz="1800" b="1" kern="1200" dirty="0" smtClean="0">
                <a:solidFill>
                  <a:srgbClr val="454E53"/>
                </a:solidFill>
                <a:latin typeface="+mj-lt"/>
                <a:ea typeface="+mn-ea"/>
                <a:cs typeface="+mn-cs"/>
              </a:defRPr>
            </a:lvl3pPr>
            <a:lvl4pPr marL="0">
              <a:buFontTx/>
              <a:buNone/>
              <a:defRPr lang="es-ES" sz="1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>
              <a:buFontTx/>
              <a:buNone/>
              <a:defRPr lang="es-ES" sz="1200" b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7" name="Marcador de posición de imagen 3"/>
          <p:cNvSpPr>
            <a:spLocks noGrp="1"/>
          </p:cNvSpPr>
          <p:nvPr>
            <p:ph type="pic" sz="quarter" idx="15" hasCustomPrompt="1"/>
          </p:nvPr>
        </p:nvSpPr>
        <p:spPr>
          <a:xfrm>
            <a:off x="5009092" y="1603375"/>
            <a:ext cx="3614738" cy="4464050"/>
          </a:xfrm>
          <a:ln w="3175">
            <a:solidFill>
              <a:srgbClr val="FF4747"/>
            </a:solidFill>
          </a:ln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s-ES_tradnl" noProof="0" dirty="0" smtClean="0"/>
              <a:t>Haga</a:t>
            </a:r>
            <a:r>
              <a:rPr lang="en-US" dirty="0" smtClean="0"/>
              <a:t> click para </a:t>
            </a:r>
            <a:r>
              <a:rPr lang="en-US" dirty="0" err="1" smtClean="0"/>
              <a:t>insertar</a:t>
            </a:r>
            <a:r>
              <a:rPr lang="en-US" dirty="0" smtClean="0"/>
              <a:t> </a:t>
            </a:r>
            <a:r>
              <a:rPr lang="en-US" dirty="0" err="1" smtClean="0"/>
              <a:t>imagen</a:t>
            </a:r>
            <a:endParaRPr lang="es-ES" dirty="0"/>
          </a:p>
        </p:txBody>
      </p:sp>
      <p:sp>
        <p:nvSpPr>
          <p:cNvPr id="18" name="Título 1"/>
          <p:cNvSpPr>
            <a:spLocks noGrp="1"/>
          </p:cNvSpPr>
          <p:nvPr>
            <p:ph type="title" hasCustomPrompt="1"/>
          </p:nvPr>
        </p:nvSpPr>
        <p:spPr>
          <a:xfrm>
            <a:off x="411561" y="396876"/>
            <a:ext cx="6896743" cy="524667"/>
          </a:xfrm>
        </p:spPr>
        <p:txBody>
          <a:bodyPr anchor="t"/>
          <a:lstStyle>
            <a:lvl1pPr>
              <a:defRPr>
                <a:solidFill>
                  <a:srgbClr val="D52B1E"/>
                </a:solidFill>
                <a:latin typeface="+mj-lt"/>
              </a:defRPr>
            </a:lvl1pPr>
          </a:lstStyle>
          <a:p>
            <a:r>
              <a:rPr lang="es-ES" dirty="0" smtClean="0"/>
              <a:t>Haga clic insertar título del patrón</a:t>
            </a:r>
            <a:endParaRPr lang="es-ES" dirty="0"/>
          </a:p>
        </p:txBody>
      </p:sp>
      <p:sp>
        <p:nvSpPr>
          <p:cNvPr id="19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25980" y="823914"/>
            <a:ext cx="6882324" cy="437620"/>
          </a:xfrm>
        </p:spPr>
        <p:txBody>
          <a:bodyPr anchor="t"/>
          <a:lstStyle>
            <a:lvl1pPr marL="0" indent="0">
              <a:buNone/>
              <a:defRPr sz="2000" b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insertar subtítulo</a:t>
            </a:r>
          </a:p>
        </p:txBody>
      </p:sp>
      <p:sp>
        <p:nvSpPr>
          <p:cNvPr id="14" name="Marcador de pie de página 18"/>
          <p:cNvSpPr>
            <a:spLocks noGrp="1"/>
          </p:cNvSpPr>
          <p:nvPr>
            <p:ph type="ftr" sz="quarter" idx="16"/>
          </p:nvPr>
        </p:nvSpPr>
        <p:spPr>
          <a:xfrm>
            <a:off x="4753933" y="6326254"/>
            <a:ext cx="4305483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074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FOTOGRAFÍA APAIS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323850" cy="6858000"/>
          </a:xfrm>
          <a:prstGeom prst="rect">
            <a:avLst/>
          </a:prstGeom>
          <a:gradFill flip="none" rotWithShape="1">
            <a:gsLst>
              <a:gs pos="0">
                <a:srgbClr val="9E0000"/>
              </a:gs>
              <a:gs pos="83000">
                <a:srgbClr val="E60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15 Rectángulo"/>
          <p:cNvSpPr>
            <a:spLocks noChangeArrowheads="1"/>
          </p:cNvSpPr>
          <p:nvPr userDrawn="1"/>
        </p:nvSpPr>
        <p:spPr bwMode="auto">
          <a:xfrm>
            <a:off x="0" y="415924"/>
            <a:ext cx="323850" cy="708819"/>
          </a:xfrm>
          <a:prstGeom prst="rect">
            <a:avLst/>
          </a:prstGeom>
          <a:gradFill rotWithShape="0">
            <a:gsLst>
              <a:gs pos="0">
                <a:srgbClr val="FFFFFF">
                  <a:alpha val="49001"/>
                </a:srgbClr>
              </a:gs>
              <a:gs pos="100000">
                <a:srgbClr val="FFFFFF">
                  <a:alpha val="32001"/>
                </a:srgbClr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0" name="1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188913"/>
            <a:ext cx="13589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10048" y="6476804"/>
            <a:ext cx="2133600" cy="365125"/>
          </a:xfrm>
        </p:spPr>
        <p:txBody>
          <a:bodyPr/>
          <a:lstStyle>
            <a:lvl1pPr algn="l">
              <a:defRPr lang="es-ES" sz="1200" kern="1200" smtClean="0">
                <a:solidFill>
                  <a:schemeClr val="bg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</a:lstStyle>
          <a:p>
            <a:fld id="{2837DD32-75CE-41A9-BFE0-BF7A1302A61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204 CuadroTexto"/>
          <p:cNvSpPr txBox="1">
            <a:spLocks noChangeArrowheads="1"/>
          </p:cNvSpPr>
          <p:nvPr userDrawn="1"/>
        </p:nvSpPr>
        <p:spPr bwMode="auto">
          <a:xfrm>
            <a:off x="5724525" y="6546850"/>
            <a:ext cx="3333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s-ES" sz="1000" dirty="0">
                <a:solidFill>
                  <a:srgbClr val="454E53"/>
                </a:solidFill>
                <a:latin typeface="HelveticaNeueLT Std Lt" pitchFamily="34" charset="0"/>
                <a:cs typeface="Arial" pitchFamily="34" charset="0"/>
              </a:rPr>
              <a:t>ICEX ESPAÑA EXPORTACIÓN E INVERSIONES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4"/>
          </p:nvPr>
        </p:nvSpPr>
        <p:spPr>
          <a:xfrm>
            <a:off x="424632" y="1509282"/>
            <a:ext cx="8228301" cy="21974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0" indent="0">
              <a:buFontTx/>
              <a:buNone/>
              <a:defRPr lang="es-ES" sz="1800" b="1" kern="1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s-ES" sz="1800" b="1" kern="1200" dirty="0" smtClean="0">
                <a:solidFill>
                  <a:srgbClr val="454E53"/>
                </a:solidFill>
                <a:latin typeface="+mj-lt"/>
                <a:ea typeface="+mn-ea"/>
                <a:cs typeface="+mn-cs"/>
              </a:defRPr>
            </a:lvl3pPr>
            <a:lvl4pPr marL="0">
              <a:buFontTx/>
              <a:buNone/>
              <a:defRPr lang="es-ES" sz="14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>
              <a:buFontTx/>
              <a:buNone/>
              <a:defRPr lang="es-ES" sz="1200" b="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6" name="Marcador de posición de imagen 3"/>
          <p:cNvSpPr>
            <a:spLocks noGrp="1"/>
          </p:cNvSpPr>
          <p:nvPr>
            <p:ph type="pic" sz="quarter" idx="15" hasCustomPrompt="1"/>
          </p:nvPr>
        </p:nvSpPr>
        <p:spPr>
          <a:xfrm>
            <a:off x="508001" y="3860799"/>
            <a:ext cx="8144932" cy="2311401"/>
          </a:xfrm>
          <a:ln w="3175">
            <a:solidFill>
              <a:srgbClr val="FF4747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s-ES" baseline="0" dirty="0"/>
            </a:lvl1pPr>
          </a:lstStyle>
          <a:p>
            <a:pPr marL="0" lvl="0" indent="0">
              <a:buNone/>
            </a:pPr>
            <a:r>
              <a:rPr lang="es-ES_tradnl" noProof="0" dirty="0" smtClean="0"/>
              <a:t>Haga</a:t>
            </a:r>
            <a:r>
              <a:rPr lang="en-US" dirty="0" smtClean="0"/>
              <a:t> click para </a:t>
            </a:r>
            <a:r>
              <a:rPr lang="en-US" dirty="0" err="1" smtClean="0"/>
              <a:t>insertar</a:t>
            </a:r>
            <a:r>
              <a:rPr lang="en-US" dirty="0" smtClean="0"/>
              <a:t> </a:t>
            </a:r>
            <a:r>
              <a:rPr lang="en-US" dirty="0" err="1" smtClean="0"/>
              <a:t>imagen</a:t>
            </a:r>
            <a:endParaRPr lang="es-ES" dirty="0"/>
          </a:p>
        </p:txBody>
      </p:sp>
      <p:sp>
        <p:nvSpPr>
          <p:cNvPr id="17" name="Título 1"/>
          <p:cNvSpPr>
            <a:spLocks noGrp="1"/>
          </p:cNvSpPr>
          <p:nvPr>
            <p:ph type="title" hasCustomPrompt="1"/>
          </p:nvPr>
        </p:nvSpPr>
        <p:spPr>
          <a:xfrm>
            <a:off x="411561" y="396876"/>
            <a:ext cx="6896743" cy="524667"/>
          </a:xfrm>
        </p:spPr>
        <p:txBody>
          <a:bodyPr anchor="t"/>
          <a:lstStyle>
            <a:lvl1pPr>
              <a:defRPr>
                <a:solidFill>
                  <a:srgbClr val="D52B1E"/>
                </a:solidFill>
                <a:latin typeface="+mj-lt"/>
              </a:defRPr>
            </a:lvl1pPr>
          </a:lstStyle>
          <a:p>
            <a:r>
              <a:rPr lang="es-ES" dirty="0" smtClean="0"/>
              <a:t>Haga clic insertar título del patrón</a:t>
            </a:r>
            <a:endParaRPr lang="es-ES" dirty="0"/>
          </a:p>
        </p:txBody>
      </p:sp>
      <p:sp>
        <p:nvSpPr>
          <p:cNvPr id="18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25980" y="823914"/>
            <a:ext cx="6594292" cy="437620"/>
          </a:xfrm>
        </p:spPr>
        <p:txBody>
          <a:bodyPr anchor="t"/>
          <a:lstStyle>
            <a:lvl1pPr marL="0" indent="0">
              <a:buNone/>
              <a:defRPr sz="2000" b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insertar subtítulo</a:t>
            </a:r>
          </a:p>
        </p:txBody>
      </p:sp>
      <p:sp>
        <p:nvSpPr>
          <p:cNvPr id="14" name="Marcador de pie de página 18"/>
          <p:cNvSpPr>
            <a:spLocks noGrp="1"/>
          </p:cNvSpPr>
          <p:nvPr>
            <p:ph type="ftr" sz="quarter" idx="16"/>
          </p:nvPr>
        </p:nvSpPr>
        <p:spPr>
          <a:xfrm>
            <a:off x="4753933" y="6326254"/>
            <a:ext cx="4305483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936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ALERÍ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323850" cy="6858000"/>
          </a:xfrm>
          <a:prstGeom prst="rect">
            <a:avLst/>
          </a:prstGeom>
          <a:gradFill flip="none" rotWithShape="1">
            <a:gsLst>
              <a:gs pos="0">
                <a:srgbClr val="9E0000"/>
              </a:gs>
              <a:gs pos="83000">
                <a:srgbClr val="E60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15 Rectángulo"/>
          <p:cNvSpPr>
            <a:spLocks noChangeArrowheads="1"/>
          </p:cNvSpPr>
          <p:nvPr userDrawn="1"/>
        </p:nvSpPr>
        <p:spPr bwMode="auto">
          <a:xfrm>
            <a:off x="0" y="415924"/>
            <a:ext cx="323850" cy="708819"/>
          </a:xfrm>
          <a:prstGeom prst="rect">
            <a:avLst/>
          </a:prstGeom>
          <a:gradFill rotWithShape="0">
            <a:gsLst>
              <a:gs pos="0">
                <a:srgbClr val="FFFFFF">
                  <a:alpha val="49001"/>
                </a:srgbClr>
              </a:gs>
              <a:gs pos="100000">
                <a:srgbClr val="FFFFFF">
                  <a:alpha val="32001"/>
                </a:srgbClr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0" name="1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188913"/>
            <a:ext cx="13589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10048" y="6476804"/>
            <a:ext cx="2133600" cy="365125"/>
          </a:xfrm>
        </p:spPr>
        <p:txBody>
          <a:bodyPr/>
          <a:lstStyle>
            <a:lvl1pPr algn="l">
              <a:defRPr lang="es-ES" sz="1200" kern="1200" smtClean="0">
                <a:solidFill>
                  <a:schemeClr val="bg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</a:lstStyle>
          <a:p>
            <a:fld id="{2837DD32-75CE-41A9-BFE0-BF7A1302A61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204 CuadroTexto"/>
          <p:cNvSpPr txBox="1">
            <a:spLocks noChangeArrowheads="1"/>
          </p:cNvSpPr>
          <p:nvPr userDrawn="1"/>
        </p:nvSpPr>
        <p:spPr bwMode="auto">
          <a:xfrm>
            <a:off x="5724525" y="6546850"/>
            <a:ext cx="3333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s-ES" sz="1000" dirty="0">
                <a:solidFill>
                  <a:srgbClr val="454E53"/>
                </a:solidFill>
                <a:latin typeface="HelveticaNeueLT Std Lt" pitchFamily="34" charset="0"/>
                <a:cs typeface="Arial" pitchFamily="34" charset="0"/>
              </a:rPr>
              <a:t>ICEX ESPAÑA EXPORTACIÓN E INVERSIONES</a:t>
            </a:r>
          </a:p>
        </p:txBody>
      </p:sp>
      <p:sp>
        <p:nvSpPr>
          <p:cNvPr id="17" name="Título 1"/>
          <p:cNvSpPr>
            <a:spLocks noGrp="1"/>
          </p:cNvSpPr>
          <p:nvPr>
            <p:ph type="title" hasCustomPrompt="1"/>
          </p:nvPr>
        </p:nvSpPr>
        <p:spPr>
          <a:xfrm>
            <a:off x="411561" y="396876"/>
            <a:ext cx="6896743" cy="524667"/>
          </a:xfrm>
        </p:spPr>
        <p:txBody>
          <a:bodyPr anchor="t"/>
          <a:lstStyle>
            <a:lvl1pPr>
              <a:defRPr>
                <a:solidFill>
                  <a:srgbClr val="D52B1E"/>
                </a:solidFill>
                <a:latin typeface="+mj-lt"/>
              </a:defRPr>
            </a:lvl1pPr>
          </a:lstStyle>
          <a:p>
            <a:r>
              <a:rPr lang="es-ES" dirty="0" smtClean="0"/>
              <a:t>Haga clic insertar título del patrón</a:t>
            </a:r>
            <a:endParaRPr lang="es-ES" dirty="0"/>
          </a:p>
        </p:txBody>
      </p:sp>
      <p:sp>
        <p:nvSpPr>
          <p:cNvPr id="18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25980" y="823914"/>
            <a:ext cx="6882324" cy="437620"/>
          </a:xfrm>
        </p:spPr>
        <p:txBody>
          <a:bodyPr anchor="t"/>
          <a:lstStyle>
            <a:lvl1pPr marL="0" indent="0">
              <a:buNone/>
              <a:defRPr sz="2000" b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insertar subtítulo</a:t>
            </a:r>
          </a:p>
        </p:txBody>
      </p:sp>
      <p:sp>
        <p:nvSpPr>
          <p:cNvPr id="24" name="Marcador de posición de imagen 3"/>
          <p:cNvSpPr>
            <a:spLocks noGrp="1"/>
          </p:cNvSpPr>
          <p:nvPr>
            <p:ph type="pic" sz="quarter" idx="15" hasCustomPrompt="1"/>
          </p:nvPr>
        </p:nvSpPr>
        <p:spPr>
          <a:xfrm>
            <a:off x="1329267" y="1557866"/>
            <a:ext cx="3251200" cy="215900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s-ES_tradnl" noProof="0" dirty="0" smtClean="0"/>
              <a:t>Haga</a:t>
            </a:r>
            <a:r>
              <a:rPr lang="en-US" dirty="0" smtClean="0"/>
              <a:t> click para </a:t>
            </a:r>
            <a:r>
              <a:rPr lang="en-US" dirty="0" err="1" smtClean="0"/>
              <a:t>insertar</a:t>
            </a:r>
            <a:r>
              <a:rPr lang="en-US" dirty="0" smtClean="0"/>
              <a:t> </a:t>
            </a:r>
            <a:r>
              <a:rPr lang="en-US" dirty="0" err="1" smtClean="0"/>
              <a:t>imagen</a:t>
            </a:r>
            <a:endParaRPr lang="es-ES" dirty="0"/>
          </a:p>
        </p:txBody>
      </p:sp>
      <p:sp>
        <p:nvSpPr>
          <p:cNvPr id="25" name="Marcador de posición de imagen 3"/>
          <p:cNvSpPr>
            <a:spLocks noGrp="1"/>
          </p:cNvSpPr>
          <p:nvPr>
            <p:ph type="pic" sz="quarter" idx="16" hasCustomPrompt="1"/>
          </p:nvPr>
        </p:nvSpPr>
        <p:spPr>
          <a:xfrm>
            <a:off x="4792663" y="1557866"/>
            <a:ext cx="3251200" cy="215900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s-ES_tradnl" noProof="0" dirty="0" smtClean="0"/>
              <a:t>Haga</a:t>
            </a:r>
            <a:r>
              <a:rPr lang="en-US" dirty="0" smtClean="0"/>
              <a:t> click para </a:t>
            </a:r>
            <a:r>
              <a:rPr lang="en-US" dirty="0" err="1" smtClean="0"/>
              <a:t>insertar</a:t>
            </a:r>
            <a:r>
              <a:rPr lang="en-US" dirty="0" smtClean="0"/>
              <a:t> </a:t>
            </a:r>
            <a:r>
              <a:rPr lang="en-US" dirty="0" err="1" smtClean="0"/>
              <a:t>imagen</a:t>
            </a:r>
            <a:endParaRPr lang="es-ES" dirty="0"/>
          </a:p>
        </p:txBody>
      </p:sp>
      <p:sp>
        <p:nvSpPr>
          <p:cNvPr id="26" name="Marcador de posición de imagen 3"/>
          <p:cNvSpPr>
            <a:spLocks noGrp="1"/>
          </p:cNvSpPr>
          <p:nvPr>
            <p:ph type="pic" sz="quarter" idx="17" hasCustomPrompt="1"/>
          </p:nvPr>
        </p:nvSpPr>
        <p:spPr>
          <a:xfrm>
            <a:off x="1329267" y="3868491"/>
            <a:ext cx="3251200" cy="215900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s-ES_tradnl" noProof="0" dirty="0" smtClean="0"/>
              <a:t>Haga</a:t>
            </a:r>
            <a:r>
              <a:rPr lang="en-US" dirty="0" smtClean="0"/>
              <a:t> click para </a:t>
            </a:r>
            <a:r>
              <a:rPr lang="en-US" dirty="0" err="1" smtClean="0"/>
              <a:t>insertar</a:t>
            </a:r>
            <a:r>
              <a:rPr lang="en-US" dirty="0" smtClean="0"/>
              <a:t> </a:t>
            </a:r>
            <a:r>
              <a:rPr lang="en-US" dirty="0" err="1" smtClean="0"/>
              <a:t>imagen</a:t>
            </a:r>
            <a:endParaRPr lang="es-ES" dirty="0"/>
          </a:p>
        </p:txBody>
      </p:sp>
      <p:sp>
        <p:nvSpPr>
          <p:cNvPr id="27" name="Marcador de posición de imagen 3"/>
          <p:cNvSpPr>
            <a:spLocks noGrp="1"/>
          </p:cNvSpPr>
          <p:nvPr>
            <p:ph type="pic" sz="quarter" idx="18" hasCustomPrompt="1"/>
          </p:nvPr>
        </p:nvSpPr>
        <p:spPr>
          <a:xfrm>
            <a:off x="4792663" y="3868491"/>
            <a:ext cx="3251200" cy="215900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s-ES_tradnl" noProof="0" dirty="0" smtClean="0"/>
              <a:t>Haga</a:t>
            </a:r>
            <a:r>
              <a:rPr lang="en-US" dirty="0" smtClean="0"/>
              <a:t> click para </a:t>
            </a:r>
            <a:r>
              <a:rPr lang="en-US" dirty="0" err="1" smtClean="0"/>
              <a:t>insertar</a:t>
            </a:r>
            <a:r>
              <a:rPr lang="en-US" dirty="0" smtClean="0"/>
              <a:t> </a:t>
            </a:r>
            <a:r>
              <a:rPr lang="en-US" dirty="0" err="1" smtClean="0"/>
              <a:t>imagen</a:t>
            </a:r>
            <a:endParaRPr lang="es-ES" dirty="0"/>
          </a:p>
        </p:txBody>
      </p:sp>
      <p:sp>
        <p:nvSpPr>
          <p:cNvPr id="14" name="Marcador de pie de página 18"/>
          <p:cNvSpPr>
            <a:spLocks noGrp="1"/>
          </p:cNvSpPr>
          <p:nvPr>
            <p:ph type="ftr" sz="quarter" idx="19"/>
          </p:nvPr>
        </p:nvSpPr>
        <p:spPr>
          <a:xfrm>
            <a:off x="4753933" y="6326254"/>
            <a:ext cx="4305483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912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5" grpId="0"/>
      <p:bldP spid="26" grpId="0"/>
      <p:bldP spid="2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323850" cy="6858000"/>
          </a:xfrm>
          <a:prstGeom prst="rect">
            <a:avLst/>
          </a:prstGeom>
          <a:gradFill flip="none" rotWithShape="1">
            <a:gsLst>
              <a:gs pos="0">
                <a:srgbClr val="9E0000"/>
              </a:gs>
              <a:gs pos="83000">
                <a:srgbClr val="E60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15 Rectángulo"/>
          <p:cNvSpPr>
            <a:spLocks noChangeArrowheads="1"/>
          </p:cNvSpPr>
          <p:nvPr userDrawn="1"/>
        </p:nvSpPr>
        <p:spPr bwMode="auto">
          <a:xfrm>
            <a:off x="0" y="415924"/>
            <a:ext cx="323850" cy="708819"/>
          </a:xfrm>
          <a:prstGeom prst="rect">
            <a:avLst/>
          </a:prstGeom>
          <a:gradFill rotWithShape="0">
            <a:gsLst>
              <a:gs pos="0">
                <a:srgbClr val="FFFFFF">
                  <a:alpha val="49001"/>
                </a:srgbClr>
              </a:gs>
              <a:gs pos="100000">
                <a:srgbClr val="FFFFFF">
                  <a:alpha val="32001"/>
                </a:srgbClr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0" name="1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188913"/>
            <a:ext cx="13589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-10048" y="6476804"/>
            <a:ext cx="2133600" cy="365125"/>
          </a:xfrm>
        </p:spPr>
        <p:txBody>
          <a:bodyPr/>
          <a:lstStyle>
            <a:lvl1pPr algn="l">
              <a:defRPr lang="es-ES" sz="1200" kern="1200" smtClean="0">
                <a:solidFill>
                  <a:schemeClr val="bg1"/>
                </a:solidFill>
                <a:latin typeface="HelveticaNeueLT Std Lt" pitchFamily="34" charset="0"/>
                <a:ea typeface="+mn-ea"/>
                <a:cs typeface="Arial" pitchFamily="34" charset="0"/>
              </a:defRPr>
            </a:lvl1pPr>
          </a:lstStyle>
          <a:p>
            <a:fld id="{2837DD32-75CE-41A9-BFE0-BF7A1302A61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204 CuadroTexto"/>
          <p:cNvSpPr txBox="1">
            <a:spLocks noChangeArrowheads="1"/>
          </p:cNvSpPr>
          <p:nvPr userDrawn="1"/>
        </p:nvSpPr>
        <p:spPr bwMode="auto">
          <a:xfrm>
            <a:off x="5724525" y="6546850"/>
            <a:ext cx="3333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s-ES" sz="1000" dirty="0">
                <a:solidFill>
                  <a:srgbClr val="454E53"/>
                </a:solidFill>
                <a:latin typeface="HelveticaNeueLT Std Lt" pitchFamily="34" charset="0"/>
                <a:cs typeface="Arial" pitchFamily="34" charset="0"/>
              </a:rPr>
              <a:t>ICEX ESPAÑA EXPORTACIÓN E INVERSIONES</a:t>
            </a:r>
          </a:p>
        </p:txBody>
      </p:sp>
      <p:sp>
        <p:nvSpPr>
          <p:cNvPr id="17" name="Título 1"/>
          <p:cNvSpPr>
            <a:spLocks noGrp="1"/>
          </p:cNvSpPr>
          <p:nvPr>
            <p:ph type="title" hasCustomPrompt="1"/>
          </p:nvPr>
        </p:nvSpPr>
        <p:spPr>
          <a:xfrm>
            <a:off x="411561" y="396876"/>
            <a:ext cx="6896743" cy="524667"/>
          </a:xfrm>
        </p:spPr>
        <p:txBody>
          <a:bodyPr anchor="t"/>
          <a:lstStyle>
            <a:lvl1pPr>
              <a:defRPr>
                <a:solidFill>
                  <a:srgbClr val="D52B1E"/>
                </a:solidFill>
                <a:latin typeface="+mj-lt"/>
              </a:defRPr>
            </a:lvl1pPr>
          </a:lstStyle>
          <a:p>
            <a:r>
              <a:rPr lang="es-ES" dirty="0" smtClean="0"/>
              <a:t>Haga clic insertar título del patrón</a:t>
            </a:r>
            <a:endParaRPr lang="es-ES" dirty="0"/>
          </a:p>
        </p:txBody>
      </p:sp>
      <p:sp>
        <p:nvSpPr>
          <p:cNvPr id="18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25980" y="823914"/>
            <a:ext cx="6882324" cy="437620"/>
          </a:xfrm>
        </p:spPr>
        <p:txBody>
          <a:bodyPr anchor="t"/>
          <a:lstStyle>
            <a:lvl1pPr marL="0" indent="0">
              <a:buNone/>
              <a:defRPr sz="2000" b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insertar subtítulo</a:t>
            </a:r>
          </a:p>
        </p:txBody>
      </p:sp>
      <p:sp>
        <p:nvSpPr>
          <p:cNvPr id="19" name="Marcador de gráfico 2"/>
          <p:cNvSpPr>
            <a:spLocks noGrp="1"/>
          </p:cNvSpPr>
          <p:nvPr>
            <p:ph type="chart" sz="quarter" idx="14" hasCustomPrompt="1"/>
          </p:nvPr>
        </p:nvSpPr>
        <p:spPr>
          <a:xfrm>
            <a:off x="900113" y="1773238"/>
            <a:ext cx="7704137" cy="4459287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 err="1" smtClean="0"/>
              <a:t>Haga</a:t>
            </a:r>
            <a:r>
              <a:rPr lang="en-US" dirty="0" smtClean="0"/>
              <a:t> click </a:t>
            </a:r>
            <a:r>
              <a:rPr lang="es-ES_tradnl" noProof="0" dirty="0" smtClean="0"/>
              <a:t>para</a:t>
            </a:r>
            <a:r>
              <a:rPr lang="en-US" dirty="0" smtClean="0"/>
              <a:t> </a:t>
            </a:r>
            <a:r>
              <a:rPr lang="es-ES" noProof="0" dirty="0" smtClean="0"/>
              <a:t>insertar</a:t>
            </a:r>
            <a:r>
              <a:rPr lang="en-US" dirty="0" smtClean="0"/>
              <a:t> </a:t>
            </a:r>
            <a:r>
              <a:rPr lang="es-ES" dirty="0" smtClean="0"/>
              <a:t>gráfico</a:t>
            </a:r>
            <a:endParaRPr lang="es-ES" dirty="0"/>
          </a:p>
        </p:txBody>
      </p:sp>
      <p:sp>
        <p:nvSpPr>
          <p:cNvPr id="13" name="Marcador de pie de página 18"/>
          <p:cNvSpPr>
            <a:spLocks noGrp="1"/>
          </p:cNvSpPr>
          <p:nvPr>
            <p:ph type="ftr" sz="quarter" idx="15"/>
          </p:nvPr>
        </p:nvSpPr>
        <p:spPr>
          <a:xfrm>
            <a:off x="4753933" y="6326254"/>
            <a:ext cx="4305483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672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33677" y="3530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14"/>
              </a:buBlip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 Lt" pitchFamily="34" charset="0"/>
                <a:ea typeface="+mn-ea"/>
                <a:cs typeface="Arial" pitchFamily="34" charset="0"/>
              </a:rPr>
              <a:t>Haga clic para modificar el estilo de texto del patrón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15"/>
              </a:buBlip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 Lt" pitchFamily="34" charset="0"/>
                <a:ea typeface="+mn-ea"/>
                <a:cs typeface="+mn-cs"/>
              </a:rPr>
              <a:t>Segundo nivel</a:t>
            </a:r>
          </a:p>
          <a:p>
            <a:pPr marL="1076325" marR="0" lvl="2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16"/>
              </a:buBlip>
              <a:tabLst/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 Lt" pitchFamily="34" charset="0"/>
                <a:ea typeface="+mn-ea"/>
                <a:cs typeface="+mn-cs"/>
              </a:rPr>
              <a:t>Tercer nivel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LT Std Lt" pitchFamily="34" charset="0"/>
                <a:ea typeface="+mn-ea"/>
                <a:cs typeface="+mn-cs"/>
              </a:rPr>
              <a:t>Cuarto nivel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4E53"/>
                </a:solidFill>
                <a:effectLst/>
                <a:uLnTx/>
                <a:uFillTx/>
                <a:latin typeface="HelveticaNeueLT Std Lt" pitchFamily="34" charset="0"/>
                <a:ea typeface="+mn-ea"/>
                <a:cs typeface="+mn-cs"/>
              </a:rPr>
              <a:t>Quinto nivel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454E53"/>
              </a:solidFill>
              <a:effectLst/>
              <a:uLnTx/>
              <a:uFillTx/>
              <a:latin typeface="HelveticaNeueLT Std Lt" pitchFamily="34" charset="0"/>
              <a:ea typeface="+mn-ea"/>
              <a:cs typeface="+mn-cs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EF550-B3E0-45D8-AEA0-659B5BFB4DA9}" type="datetime1">
              <a:rPr lang="es-ES" smtClean="0"/>
              <a:t>27/11/2014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Pie de página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7DD32-75CE-41A9-BFE0-BF7A1302A6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43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69" r:id="rId3"/>
    <p:sldLayoutId id="2147483662" r:id="rId4"/>
    <p:sldLayoutId id="2147483650" r:id="rId5"/>
    <p:sldLayoutId id="2147483672" r:id="rId6"/>
    <p:sldLayoutId id="2147483673" r:id="rId7"/>
    <p:sldLayoutId id="2147483674" r:id="rId8"/>
    <p:sldLayoutId id="2147483675" r:id="rId9"/>
    <p:sldLayoutId id="2147483677" r:id="rId10"/>
    <p:sldLayoutId id="2147483664" r:id="rId11"/>
    <p:sldLayoutId id="2147483676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es-ES" sz="3200" kern="1200" dirty="0">
          <a:solidFill>
            <a:schemeClr val="accent1"/>
          </a:solidFill>
          <a:latin typeface="HelveticaNeueLT Std Lt" pitchFamily="34" charset="0"/>
          <a:ea typeface="+mn-ea"/>
          <a:cs typeface="Arial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lang="es-ES" sz="1400" kern="1200" dirty="0" smtClean="0">
          <a:solidFill>
            <a:schemeClr val="tx1"/>
          </a:solidFill>
          <a:latin typeface="HelveticaNeueLT Std Lt" pitchFamily="34" charset="0"/>
          <a:ea typeface="+mn-ea"/>
          <a:cs typeface="Arial" pitchFamily="34" charset="0"/>
        </a:defRPr>
      </a:lvl1pPr>
      <a:lvl2pPr marL="628650" marR="0" indent="-1714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Blip>
          <a:blip r:embed="rId15"/>
        </a:buBlip>
        <a:tabLst/>
        <a:defRPr sz="1200" b="1" kern="1200">
          <a:solidFill>
            <a:srgbClr val="D52B1E"/>
          </a:solidFill>
          <a:latin typeface="HelveticaNeueLT Std Lt" pitchFamily="34" charset="0"/>
          <a:ea typeface="+mn-ea"/>
          <a:cs typeface="+mn-cs"/>
        </a:defRPr>
      </a:lvl2pPr>
      <a:lvl3pPr marL="1076325" marR="0" indent="-1619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Blip>
          <a:blip r:embed="rId16"/>
        </a:buBlip>
        <a:tabLst/>
        <a:defRPr sz="1100" kern="1200">
          <a:solidFill>
            <a:schemeClr val="tx1"/>
          </a:solidFill>
          <a:latin typeface="HelveticaNeueLT Std Lt" pitchFamily="34" charset="0"/>
          <a:ea typeface="+mn-ea"/>
          <a:cs typeface="+mn-cs"/>
        </a:defRPr>
      </a:lvl3pPr>
      <a:lvl4pPr marL="13716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b="1" kern="1200">
          <a:solidFill>
            <a:schemeClr val="accent1"/>
          </a:solidFill>
          <a:latin typeface="HelveticaNeueLT Std Lt" pitchFamily="34" charset="0"/>
          <a:ea typeface="+mn-ea"/>
          <a:cs typeface="+mn-cs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b="1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pixpic.com/users/regist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0CAcQjRw&amp;url=http://digitalactive.co/blog/&amp;ei=qA1rVLadI8mnyAT-pYGwDQ&amp;psig=AFQjCNF-P1Uq2AWMvZRb0rl-Jv56RqVZjw&amp;ust=141638829513162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urope-tpo.com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ie de página 10"/>
          <p:cNvSpPr>
            <a:spLocks noGrp="1"/>
          </p:cNvSpPr>
          <p:nvPr>
            <p:ph type="ftr" sz="quarter" idx="15"/>
          </p:nvPr>
        </p:nvSpPr>
        <p:spPr>
          <a:xfrm>
            <a:off x="4355976" y="5373216"/>
            <a:ext cx="4601013" cy="864096"/>
          </a:xfrm>
        </p:spPr>
        <p:txBody>
          <a:bodyPr/>
          <a:lstStyle/>
          <a:p>
            <a:pPr algn="r"/>
            <a:r>
              <a:rPr lang="es-ES" sz="1800" b="1" dirty="0" smtClean="0">
                <a:solidFill>
                  <a:schemeClr val="tx1"/>
                </a:solidFill>
              </a:rPr>
              <a:t>Juan Miguel Márquez</a:t>
            </a:r>
          </a:p>
          <a:p>
            <a:pPr algn="r"/>
            <a:r>
              <a:rPr lang="es-ES" sz="1800" b="1" dirty="0" err="1" smtClean="0">
                <a:solidFill>
                  <a:schemeClr val="tx1"/>
                </a:solidFill>
              </a:rPr>
              <a:t>Redibero</a:t>
            </a:r>
            <a:r>
              <a:rPr lang="es-ES" sz="1800" b="1" dirty="0" smtClean="0">
                <a:solidFill>
                  <a:schemeClr val="tx1"/>
                </a:solidFill>
              </a:rPr>
              <a:t>, Buenos Aires </a:t>
            </a:r>
          </a:p>
          <a:p>
            <a:pPr algn="r"/>
            <a:r>
              <a:rPr lang="es-ES" sz="1800" b="1" dirty="0" smtClean="0">
                <a:solidFill>
                  <a:schemeClr val="tx1"/>
                </a:solidFill>
              </a:rPr>
              <a:t>21/11/2014   </a:t>
            </a:r>
            <a:r>
              <a:rPr lang="es-E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s-E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7 Imagen" descr="Mapamundi Europa picture">
            <a:hlinkClick r:id="rId3" tgtFrame="&quot;_blank&quot;" tooltip="&quot;Mapamundi Europa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6336704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17032"/>
            <a:ext cx="16097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s-ES" smtClean="0"/>
              <a:t>Pie de página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DD32-75CE-41A9-BFE0-BF7A1302A617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95536" y="2564904"/>
            <a:ext cx="3888432" cy="23042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2000" b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kern="1200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 kern="1200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 kern="1200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Colaboración </a:t>
            </a:r>
            <a:r>
              <a:rPr lang="es-ES" sz="1600" b="1" dirty="0" err="1" smtClean="0">
                <a:solidFill>
                  <a:schemeClr val="tx1"/>
                </a:solidFill>
              </a:rPr>
              <a:t>TPOs</a:t>
            </a:r>
            <a:r>
              <a:rPr lang="es-ES" sz="1600" b="1" dirty="0" smtClean="0">
                <a:solidFill>
                  <a:schemeClr val="tx1"/>
                </a:solidFill>
              </a:rPr>
              <a:t> en proyectos de interés común:</a:t>
            </a:r>
          </a:p>
          <a:p>
            <a:pPr lvl="1">
              <a:buClr>
                <a:schemeClr val="accent1"/>
              </a:buClr>
            </a:pPr>
            <a:r>
              <a:rPr lang="es-ES" sz="1400" b="0" dirty="0" smtClean="0">
                <a:solidFill>
                  <a:schemeClr val="tx1"/>
                </a:solidFill>
                <a:latin typeface="+mn-lt"/>
              </a:rPr>
              <a:t>- Con financiación europea (Licitaciones, ferias, …)</a:t>
            </a:r>
          </a:p>
          <a:p>
            <a:pPr lvl="1">
              <a:buClr>
                <a:schemeClr val="accent1"/>
              </a:buClr>
            </a:pPr>
            <a:r>
              <a:rPr lang="es-ES" sz="1400" b="0" dirty="0" smtClean="0">
                <a:solidFill>
                  <a:schemeClr val="tx1"/>
                </a:solidFill>
                <a:latin typeface="+mn-lt"/>
              </a:rPr>
              <a:t>- Con financiación tercera (</a:t>
            </a:r>
            <a:r>
              <a:rPr lang="es-ES" sz="1400" b="0" dirty="0" err="1" smtClean="0">
                <a:solidFill>
                  <a:schemeClr val="tx1"/>
                </a:solidFill>
                <a:latin typeface="+mn-lt"/>
              </a:rPr>
              <a:t>IFIs</a:t>
            </a:r>
            <a:r>
              <a:rPr lang="es-ES" sz="1400" b="0" dirty="0" smtClean="0">
                <a:solidFill>
                  <a:schemeClr val="tx1"/>
                </a:solidFill>
                <a:latin typeface="+mn-lt"/>
              </a:rPr>
              <a:t>) </a:t>
            </a:r>
          </a:p>
          <a:p>
            <a:pPr lvl="1">
              <a:buClr>
                <a:schemeClr val="accent1"/>
              </a:buClr>
            </a:pPr>
            <a:r>
              <a:rPr lang="es-ES" sz="1400" b="0" dirty="0" smtClean="0">
                <a:solidFill>
                  <a:schemeClr val="tx1"/>
                </a:solidFill>
                <a:latin typeface="+mn-lt"/>
              </a:rPr>
              <a:t>- Intercambio de información</a:t>
            </a:r>
          </a:p>
          <a:p>
            <a:pPr lvl="1">
              <a:buClr>
                <a:schemeClr val="accent1"/>
              </a:buClr>
            </a:pPr>
            <a:r>
              <a:rPr lang="es-ES" sz="1400" b="0" dirty="0" smtClean="0">
                <a:solidFill>
                  <a:schemeClr val="tx1"/>
                </a:solidFill>
                <a:latin typeface="+mn-lt"/>
              </a:rPr>
              <a:t>- Participación conjunta en eventos sin financiación externa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s-ES" sz="1600" dirty="0" smtClean="0">
              <a:solidFill>
                <a:schemeClr val="tx1"/>
              </a:solidFill>
              <a:latin typeface="+mn-lt"/>
            </a:endParaRPr>
          </a:p>
          <a:p>
            <a:pPr>
              <a:buClr>
                <a:schemeClr val="accent1"/>
              </a:buClr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10" name="Título 6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28791" cy="524667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Colaboración con terceros </a:t>
            </a:r>
            <a:endParaRPr lang="es-ES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49752"/>
            <a:ext cx="3649042" cy="3303485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3395864" y="1124744"/>
            <a:ext cx="5904656" cy="16838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2000" b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kern="1200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 kern="1200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 kern="1200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Colaboración con la Comisión Europea: </a:t>
            </a:r>
          </a:p>
          <a:p>
            <a:pPr lvl="1" algn="just">
              <a:buClr>
                <a:schemeClr val="accent1"/>
              </a:buClr>
            </a:pPr>
            <a:r>
              <a:rPr lang="es-ES" sz="1500" b="0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es-ES" sz="1400" b="0" dirty="0" err="1" smtClean="0">
                <a:solidFill>
                  <a:schemeClr val="tx1"/>
                </a:solidFill>
                <a:latin typeface="+mn-lt"/>
              </a:rPr>
              <a:t>Missions</a:t>
            </a:r>
            <a:r>
              <a:rPr lang="es-ES" sz="1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1400" b="0" dirty="0" err="1" smtClean="0">
                <a:solidFill>
                  <a:schemeClr val="tx1"/>
                </a:solidFill>
                <a:latin typeface="+mn-lt"/>
              </a:rPr>
              <a:t>for</a:t>
            </a:r>
            <a:r>
              <a:rPr lang="es-ES" sz="1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1400" b="0" dirty="0" err="1" smtClean="0">
                <a:solidFill>
                  <a:schemeClr val="tx1"/>
                </a:solidFill>
                <a:latin typeface="+mn-lt"/>
              </a:rPr>
              <a:t>growth</a:t>
            </a:r>
            <a:endParaRPr lang="es-ES" sz="1400" b="0" dirty="0" smtClean="0">
              <a:solidFill>
                <a:schemeClr val="tx1"/>
              </a:solidFill>
              <a:latin typeface="+mn-lt"/>
            </a:endParaRPr>
          </a:p>
          <a:p>
            <a:pPr lvl="1" algn="just">
              <a:buClr>
                <a:schemeClr val="accent1"/>
              </a:buClr>
            </a:pPr>
            <a:r>
              <a:rPr lang="es-ES" sz="1400" b="0" dirty="0" smtClean="0">
                <a:solidFill>
                  <a:schemeClr val="tx1"/>
                </a:solidFill>
                <a:latin typeface="+mn-lt"/>
              </a:rPr>
              <a:t>- Dudas y reticencia de las </a:t>
            </a:r>
            <a:r>
              <a:rPr lang="es-ES" sz="1400" b="0" dirty="0" err="1" smtClean="0">
                <a:solidFill>
                  <a:schemeClr val="tx1"/>
                </a:solidFill>
                <a:latin typeface="+mn-lt"/>
              </a:rPr>
              <a:t>TPOs</a:t>
            </a:r>
            <a:r>
              <a:rPr lang="es-ES" sz="1400" b="0" dirty="0" smtClean="0">
                <a:solidFill>
                  <a:schemeClr val="tx1"/>
                </a:solidFill>
                <a:latin typeface="+mn-lt"/>
              </a:rPr>
              <a:t> europeas</a:t>
            </a:r>
          </a:p>
          <a:p>
            <a:pPr lvl="1" algn="just">
              <a:buClr>
                <a:schemeClr val="accent1"/>
              </a:buClr>
            </a:pPr>
            <a:r>
              <a:rPr lang="es-ES" sz="1400" b="0" dirty="0" smtClean="0">
                <a:solidFill>
                  <a:schemeClr val="tx1"/>
                </a:solidFill>
                <a:latin typeface="+mn-lt"/>
              </a:rPr>
              <a:t>- Nuevo esquema de trabajo propuesto por la DG Enterprise</a:t>
            </a:r>
            <a:r>
              <a:rPr lang="es-ES" sz="1500" b="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pPr lvl="1"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s-ES" sz="1600" dirty="0" smtClean="0">
              <a:solidFill>
                <a:schemeClr val="tx1"/>
              </a:solidFill>
              <a:latin typeface="+mn-lt"/>
            </a:endParaRPr>
          </a:p>
          <a:p>
            <a:pPr>
              <a:buClr>
                <a:schemeClr val="accent1"/>
              </a:buClr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2483768" y="5157192"/>
            <a:ext cx="590465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2000" b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kern="1200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 kern="1200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 kern="1200">
                <a:solidFill>
                  <a:schemeClr val="tx1">
                    <a:tint val="75000"/>
                  </a:schemeClr>
                </a:solidFill>
                <a:latin typeface="HelveticaNeueLT Std Lt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</a:rPr>
              <a:t>Colaboración con otras instituciones (</a:t>
            </a:r>
            <a:r>
              <a:rPr lang="es-ES" sz="1600" b="1" dirty="0" err="1" smtClean="0">
                <a:solidFill>
                  <a:schemeClr val="tx1"/>
                </a:solidFill>
              </a:rPr>
              <a:t>Redibero</a:t>
            </a:r>
            <a:r>
              <a:rPr lang="es-ES" sz="1600" b="1" dirty="0" smtClean="0">
                <a:solidFill>
                  <a:schemeClr val="tx1"/>
                </a:solidFill>
              </a:rPr>
              <a:t>)</a:t>
            </a:r>
            <a:endParaRPr lang="es-ES" sz="1600" b="1" dirty="0">
              <a:solidFill>
                <a:schemeClr val="tx1"/>
              </a:solidFill>
            </a:endParaRP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90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34" y="1770641"/>
            <a:ext cx="765399" cy="510265"/>
          </a:xfrm>
          <a:prstGeom prst="rect">
            <a:avLst/>
          </a:prstGeom>
        </p:spPr>
      </p:pic>
      <p:sp>
        <p:nvSpPr>
          <p:cNvPr id="5" name="Marcador de pie de pá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s-ES" smtClean="0"/>
              <a:t>Pie de página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DD32-75CE-41A9-BFE0-BF7A1302A617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10" name="Título 6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28791" cy="524667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Las tendencias digitales</a:t>
            </a:r>
            <a:endParaRPr lang="es-ES" b="1" dirty="0"/>
          </a:p>
        </p:txBody>
      </p:sp>
      <p:sp>
        <p:nvSpPr>
          <p:cNvPr id="7" name="6 Rectángulo"/>
          <p:cNvSpPr/>
          <p:nvPr/>
        </p:nvSpPr>
        <p:spPr>
          <a:xfrm>
            <a:off x="3986563" y="2494126"/>
            <a:ext cx="39698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altLang="en-US" sz="1600" dirty="0" smtClean="0"/>
              <a:t>Las </a:t>
            </a:r>
            <a:r>
              <a:rPr lang="es-ES" altLang="en-US" sz="1600" b="1" dirty="0" smtClean="0"/>
              <a:t>herramientas digitales</a:t>
            </a:r>
            <a:r>
              <a:rPr lang="es-ES" altLang="en-US" sz="1600" dirty="0" smtClean="0"/>
              <a:t>: Portal, Redes sociales, CRM, Red interna (Intranet), e-</a:t>
            </a:r>
            <a:r>
              <a:rPr lang="es-ES" altLang="en-US" sz="1600" dirty="0" err="1" smtClean="0"/>
              <a:t>learning</a:t>
            </a:r>
            <a:r>
              <a:rPr lang="es-ES" altLang="en-US" sz="1600" dirty="0" smtClean="0"/>
              <a:t>,  </a:t>
            </a:r>
            <a:r>
              <a:rPr lang="es-ES" altLang="en-US" sz="1600" dirty="0" err="1" smtClean="0"/>
              <a:t>webinars</a:t>
            </a:r>
            <a:r>
              <a:rPr lang="es-ES" altLang="en-US" sz="1600" dirty="0" smtClean="0"/>
              <a:t>, Acciones de promoción on-line, plataformas colaborativas, Comunicación on-line, Información, Marketing digital.. …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s-ES" altLang="en-US" sz="1600" dirty="0" smtClean="0"/>
          </a:p>
        </p:txBody>
      </p:sp>
      <p:pic>
        <p:nvPicPr>
          <p:cNvPr id="4098" name="Picture 2" descr="https://encrypted-tbn3.gstatic.com/images?q=tbn:ANd9GcTH4bhzqVXFHC78Nyy46dz699TDDCrXMYc0STk5GgBjOi8c3Py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89" y="2492896"/>
            <a:ext cx="228213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55576" y="112764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1600" b="1" dirty="0" smtClean="0"/>
              <a:t>Cambio del posicionamiento</a:t>
            </a:r>
            <a:r>
              <a:rPr lang="es-ES" sz="1600" dirty="0" smtClean="0"/>
              <a:t> de TPO en próximos años</a:t>
            </a:r>
          </a:p>
          <a:p>
            <a:pPr>
              <a:defRPr/>
            </a:pPr>
            <a:r>
              <a:rPr lang="es-ES" sz="1600" dirty="0" smtClean="0"/>
              <a:t>                 </a:t>
            </a:r>
            <a:r>
              <a:rPr lang="es-ES" sz="1200" dirty="0" smtClean="0"/>
              <a:t>“</a:t>
            </a:r>
            <a:r>
              <a:rPr lang="es-ES" sz="1200" i="1" dirty="0" smtClean="0"/>
              <a:t>Lo Digital </a:t>
            </a:r>
            <a:r>
              <a:rPr lang="es-ES" sz="1200" i="1" dirty="0"/>
              <a:t>no es una </a:t>
            </a:r>
            <a:r>
              <a:rPr lang="es-ES" sz="1200" i="1" dirty="0" smtClean="0"/>
              <a:t>tendencia, lo digital </a:t>
            </a:r>
            <a:r>
              <a:rPr lang="es-ES" sz="1200" i="1" dirty="0"/>
              <a:t>ya ha cambiado las </a:t>
            </a:r>
            <a:r>
              <a:rPr lang="es-ES" sz="1200" i="1" dirty="0" smtClean="0"/>
              <a:t>cosas, lo digital </a:t>
            </a:r>
            <a:r>
              <a:rPr lang="es-ES" sz="1200" i="1" dirty="0"/>
              <a:t>no </a:t>
            </a:r>
            <a:r>
              <a:rPr lang="es-ES" sz="1200" i="1" dirty="0" smtClean="0"/>
              <a:t>cambia los fundamentos” </a:t>
            </a:r>
          </a:p>
          <a:p>
            <a:pPr>
              <a:defRPr/>
            </a:pPr>
            <a:endParaRPr lang="es-ES" sz="1200" i="1" dirty="0"/>
          </a:p>
          <a:p>
            <a:pPr>
              <a:defRPr/>
            </a:pPr>
            <a:r>
              <a:rPr lang="es-ES" sz="1200" i="1" dirty="0" smtClean="0"/>
              <a:t>                       </a:t>
            </a:r>
            <a:r>
              <a:rPr lang="es-ES" sz="1200" dirty="0" smtClean="0"/>
              <a:t>”</a:t>
            </a:r>
            <a:r>
              <a:rPr lang="es-ES" sz="1200" i="1" dirty="0" smtClean="0"/>
              <a:t>Digital </a:t>
            </a:r>
            <a:r>
              <a:rPr lang="es-ES" sz="1200" i="1" dirty="0" err="1" smtClean="0"/>
              <a:t>business</a:t>
            </a:r>
            <a:r>
              <a:rPr lang="es-ES" sz="1200" i="1" dirty="0" smtClean="0"/>
              <a:t>, Digital  </a:t>
            </a:r>
            <a:r>
              <a:rPr lang="es-ES" sz="1200" i="1" dirty="0" err="1" smtClean="0"/>
              <a:t>tools</a:t>
            </a:r>
            <a:r>
              <a:rPr lang="es-ES" sz="1200" i="1" dirty="0" smtClean="0"/>
              <a:t> and Digital </a:t>
            </a:r>
            <a:r>
              <a:rPr lang="es-ES" sz="1200" i="1" dirty="0" err="1" smtClean="0"/>
              <a:t>transformation</a:t>
            </a:r>
            <a:r>
              <a:rPr lang="es-ES" sz="1200" i="1" dirty="0" smtClean="0"/>
              <a:t>, </a:t>
            </a:r>
            <a:r>
              <a:rPr lang="es-ES" sz="1200" i="1" dirty="0" err="1" smtClean="0"/>
              <a:t>Enabling</a:t>
            </a:r>
            <a:r>
              <a:rPr lang="es-ES" sz="1200" i="1" dirty="0" smtClean="0"/>
              <a:t> new </a:t>
            </a:r>
            <a:r>
              <a:rPr lang="es-ES" sz="1200" i="1" dirty="0" err="1" smtClean="0"/>
              <a:t>business</a:t>
            </a:r>
            <a:r>
              <a:rPr lang="es-ES" sz="1200" i="1" dirty="0" smtClean="0"/>
              <a:t>”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949576" y="4525669"/>
            <a:ext cx="4140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altLang="en-US" sz="1600" dirty="0" smtClean="0"/>
              <a:t>El </a:t>
            </a:r>
            <a:r>
              <a:rPr lang="es-ES" altLang="en-US" sz="1600" b="1" dirty="0" smtClean="0"/>
              <a:t>negocio digital</a:t>
            </a:r>
            <a:r>
              <a:rPr lang="es-ES" altLang="en-US" sz="1600" dirty="0" smtClean="0"/>
              <a:t>: </a:t>
            </a:r>
            <a:r>
              <a:rPr lang="es-ES" altLang="en-US" sz="1600" dirty="0" err="1" smtClean="0"/>
              <a:t>TICs</a:t>
            </a:r>
            <a:r>
              <a:rPr lang="es-ES" altLang="en-US" sz="1600" dirty="0" smtClean="0"/>
              <a:t>, aplicaciones, negocios en red, e-</a:t>
            </a:r>
            <a:r>
              <a:rPr lang="es-ES" altLang="en-US" sz="1600" dirty="0" err="1" smtClean="0"/>
              <a:t>commerce</a:t>
            </a:r>
            <a:r>
              <a:rPr lang="es-ES" altLang="en-US" sz="1600" dirty="0" smtClean="0"/>
              <a:t> …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s-ES" altLang="en-US" sz="1600" dirty="0" smtClean="0"/>
          </a:p>
        </p:txBody>
      </p:sp>
      <p:sp>
        <p:nvSpPr>
          <p:cNvPr id="11" name="10 Rectángulo"/>
          <p:cNvSpPr/>
          <p:nvPr/>
        </p:nvSpPr>
        <p:spPr>
          <a:xfrm>
            <a:off x="710199" y="5364505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altLang="en-US" sz="1600" dirty="0" smtClean="0"/>
              <a:t>La </a:t>
            </a:r>
            <a:r>
              <a:rPr lang="es-ES" altLang="en-US" sz="1600" b="1" dirty="0" smtClean="0"/>
              <a:t>transformación digital </a:t>
            </a:r>
            <a:r>
              <a:rPr lang="es-ES" altLang="en-US" sz="1600" dirty="0" smtClean="0"/>
              <a:t>de las organizaciones: Movilidad, teletrabajo, la Oficina abierta, la Oficina sin papeles ….</a:t>
            </a:r>
            <a:endParaRPr lang="en-GB" altLang="en-US" sz="16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504056" cy="2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s-ES" smtClean="0"/>
              <a:t>Pie de página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DD32-75CE-41A9-BFE0-BF7A1302A617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10" name="Título 6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28791" cy="524667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Foto de familia en Madrid</a:t>
            </a:r>
            <a:endParaRPr lang="es-ES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7" y="1244705"/>
            <a:ext cx="8047417" cy="44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Muchas gracias por su atención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44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dirty="0"/>
              <a:t>Í</a:t>
            </a:r>
            <a:r>
              <a:rPr lang="es-ES_tradnl" dirty="0" smtClean="0"/>
              <a:t>ndice</a:t>
            </a:r>
            <a:endParaRPr lang="es-ES" dirty="0"/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889250" y="1033488"/>
            <a:ext cx="4851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E60000"/>
                </a:solidFill>
              </a:rPr>
              <a:t>Reuniones celebradas hasta la fecha </a:t>
            </a:r>
            <a:endParaRPr lang="es-ES" sz="1600" dirty="0">
              <a:solidFill>
                <a:srgbClr val="E60000"/>
              </a:solidFill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2894013" y="1347276"/>
            <a:ext cx="906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1000" dirty="0" smtClean="0">
                <a:solidFill>
                  <a:srgbClr val="454E53"/>
                </a:solidFill>
              </a:rPr>
              <a:t>P.4</a:t>
            </a:r>
            <a:endParaRPr lang="es-ES" sz="1100" dirty="0">
              <a:solidFill>
                <a:srgbClr val="454E53"/>
              </a:solidFill>
            </a:endParaRPr>
          </a:p>
        </p:txBody>
      </p:sp>
      <p:grpSp>
        <p:nvGrpSpPr>
          <p:cNvPr id="10" name="9 Grupo"/>
          <p:cNvGrpSpPr>
            <a:grpSpLocks/>
          </p:cNvGrpSpPr>
          <p:nvPr/>
        </p:nvGrpSpPr>
        <p:grpSpPr bwMode="auto">
          <a:xfrm>
            <a:off x="2484438" y="1028725"/>
            <a:ext cx="415925" cy="600075"/>
            <a:chOff x="4608511" y="909309"/>
            <a:chExt cx="416039" cy="600528"/>
          </a:xfrm>
        </p:grpSpPr>
        <p:sp>
          <p:nvSpPr>
            <p:cNvPr id="11" name="10 CuadroTexto"/>
            <p:cNvSpPr txBox="1">
              <a:spLocks noChangeArrowheads="1"/>
            </p:cNvSpPr>
            <p:nvPr/>
          </p:nvSpPr>
          <p:spPr bwMode="auto">
            <a:xfrm>
              <a:off x="4608511" y="909309"/>
              <a:ext cx="356655" cy="600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000"/>
                </a:lnSpc>
              </a:pPr>
              <a:r>
                <a:rPr lang="es-ES" sz="4000" dirty="0">
                  <a:solidFill>
                    <a:srgbClr val="D52B1E"/>
                  </a:solidFill>
                </a:rPr>
                <a:t>2</a:t>
              </a:r>
            </a:p>
          </p:txBody>
        </p:sp>
        <p:cxnSp>
          <p:nvCxnSpPr>
            <p:cNvPr id="12" name="11 Conector recto"/>
            <p:cNvCxnSpPr/>
            <p:nvPr/>
          </p:nvCxnSpPr>
          <p:spPr>
            <a:xfrm flipH="1">
              <a:off x="5024550" y="952204"/>
              <a:ext cx="0" cy="449601"/>
            </a:xfrm>
            <a:prstGeom prst="line">
              <a:avLst/>
            </a:prstGeom>
            <a:ln>
              <a:solidFill>
                <a:srgbClr val="45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3 CuadroTexto"/>
          <p:cNvSpPr txBox="1">
            <a:spLocks noChangeArrowheads="1"/>
          </p:cNvSpPr>
          <p:nvPr/>
        </p:nvSpPr>
        <p:spPr bwMode="auto">
          <a:xfrm>
            <a:off x="2895600" y="1659335"/>
            <a:ext cx="5564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E60000"/>
                </a:solidFill>
              </a:rPr>
              <a:t>ETPO: Evolución y reflexiones</a:t>
            </a:r>
            <a:endParaRPr lang="es-ES" sz="1600" dirty="0">
              <a:solidFill>
                <a:srgbClr val="E60000"/>
              </a:solidFill>
            </a:endParaRPr>
          </a:p>
        </p:txBody>
      </p:sp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2895600" y="2008966"/>
            <a:ext cx="10175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1000" dirty="0" smtClean="0">
                <a:solidFill>
                  <a:srgbClr val="454E53"/>
                </a:solidFill>
              </a:rPr>
              <a:t>P.5</a:t>
            </a:r>
            <a:endParaRPr lang="es-ES" sz="1100" dirty="0">
              <a:solidFill>
                <a:srgbClr val="454E53"/>
              </a:solidFill>
            </a:endParaRPr>
          </a:p>
        </p:txBody>
      </p:sp>
      <p:grpSp>
        <p:nvGrpSpPr>
          <p:cNvPr id="15" name="15 Grupo"/>
          <p:cNvGrpSpPr>
            <a:grpSpLocks/>
          </p:cNvGrpSpPr>
          <p:nvPr/>
        </p:nvGrpSpPr>
        <p:grpSpPr bwMode="auto">
          <a:xfrm>
            <a:off x="2468563" y="1676797"/>
            <a:ext cx="427037" cy="600075"/>
            <a:chOff x="4643141" y="1712326"/>
            <a:chExt cx="380403" cy="598956"/>
          </a:xfrm>
        </p:grpSpPr>
        <p:sp>
          <p:nvSpPr>
            <p:cNvPr id="16" name="16 CuadroTexto"/>
            <p:cNvSpPr txBox="1">
              <a:spLocks noChangeArrowheads="1"/>
            </p:cNvSpPr>
            <p:nvPr/>
          </p:nvSpPr>
          <p:spPr bwMode="auto">
            <a:xfrm>
              <a:off x="4643141" y="1712326"/>
              <a:ext cx="356617" cy="59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000"/>
                </a:lnSpc>
              </a:pPr>
              <a:r>
                <a:rPr lang="es-ES" sz="4000" dirty="0">
                  <a:solidFill>
                    <a:srgbClr val="D52B1E"/>
                  </a:solidFill>
                </a:rPr>
                <a:t>3</a:t>
              </a:r>
            </a:p>
          </p:txBody>
        </p:sp>
        <p:cxnSp>
          <p:nvCxnSpPr>
            <p:cNvPr id="17" name="17 Conector recto"/>
            <p:cNvCxnSpPr/>
            <p:nvPr/>
          </p:nvCxnSpPr>
          <p:spPr>
            <a:xfrm flipH="1">
              <a:off x="5023544" y="1759862"/>
              <a:ext cx="0" cy="450009"/>
            </a:xfrm>
            <a:prstGeom prst="line">
              <a:avLst/>
            </a:prstGeom>
            <a:ln>
              <a:solidFill>
                <a:srgbClr val="45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19 CuadroTexto"/>
          <p:cNvSpPr txBox="1">
            <a:spLocks noChangeArrowheads="1"/>
          </p:cNvSpPr>
          <p:nvPr/>
        </p:nvSpPr>
        <p:spPr bwMode="auto">
          <a:xfrm>
            <a:off x="2889250" y="384414"/>
            <a:ext cx="4347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E60000"/>
                </a:solidFill>
              </a:rPr>
              <a:t>ETPO: La organización </a:t>
            </a:r>
            <a:endParaRPr lang="es-ES" sz="1600" dirty="0">
              <a:solidFill>
                <a:srgbClr val="E60000"/>
              </a:solidFill>
            </a:endParaRPr>
          </a:p>
        </p:txBody>
      </p:sp>
      <p:sp>
        <p:nvSpPr>
          <p:cNvPr id="19" name="20 CuadroTexto"/>
          <p:cNvSpPr txBox="1">
            <a:spLocks noChangeArrowheads="1"/>
          </p:cNvSpPr>
          <p:nvPr/>
        </p:nvSpPr>
        <p:spPr bwMode="auto">
          <a:xfrm>
            <a:off x="2889250" y="676287"/>
            <a:ext cx="9064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1000" dirty="0" smtClean="0">
                <a:solidFill>
                  <a:srgbClr val="454E53"/>
                </a:solidFill>
              </a:rPr>
              <a:t>P.3</a:t>
            </a:r>
            <a:endParaRPr lang="es-ES" sz="1600" dirty="0">
              <a:solidFill>
                <a:srgbClr val="454E53"/>
              </a:solidFill>
            </a:endParaRPr>
          </a:p>
        </p:txBody>
      </p:sp>
      <p:grpSp>
        <p:nvGrpSpPr>
          <p:cNvPr id="20" name="21 Grupo"/>
          <p:cNvGrpSpPr>
            <a:grpSpLocks/>
          </p:cNvGrpSpPr>
          <p:nvPr/>
        </p:nvGrpSpPr>
        <p:grpSpPr bwMode="auto">
          <a:xfrm>
            <a:off x="2493963" y="380653"/>
            <a:ext cx="395287" cy="600075"/>
            <a:chOff x="472568" y="2942555"/>
            <a:chExt cx="395118" cy="598956"/>
          </a:xfrm>
        </p:grpSpPr>
        <p:sp>
          <p:nvSpPr>
            <p:cNvPr id="21" name="22 CuadroTexto"/>
            <p:cNvSpPr txBox="1">
              <a:spLocks noChangeArrowheads="1"/>
            </p:cNvSpPr>
            <p:nvPr/>
          </p:nvSpPr>
          <p:spPr bwMode="auto">
            <a:xfrm>
              <a:off x="472568" y="2942555"/>
              <a:ext cx="357116" cy="59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000"/>
                </a:lnSpc>
              </a:pPr>
              <a:r>
                <a:rPr lang="es-ES" sz="4000" dirty="0">
                  <a:solidFill>
                    <a:srgbClr val="D52B1E"/>
                  </a:solidFill>
                </a:rPr>
                <a:t>1</a:t>
              </a:r>
            </a:p>
          </p:txBody>
        </p:sp>
        <p:cxnSp>
          <p:nvCxnSpPr>
            <p:cNvPr id="22" name="23 Conector recto"/>
            <p:cNvCxnSpPr/>
            <p:nvPr/>
          </p:nvCxnSpPr>
          <p:spPr>
            <a:xfrm flipH="1">
              <a:off x="867686" y="2975830"/>
              <a:ext cx="0" cy="450009"/>
            </a:xfrm>
            <a:prstGeom prst="line">
              <a:avLst/>
            </a:prstGeom>
            <a:ln>
              <a:solidFill>
                <a:srgbClr val="45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25 CuadroTexto"/>
          <p:cNvSpPr txBox="1">
            <a:spLocks noChangeArrowheads="1"/>
          </p:cNvSpPr>
          <p:nvPr/>
        </p:nvSpPr>
        <p:spPr bwMode="auto">
          <a:xfrm>
            <a:off x="2898774" y="2313757"/>
            <a:ext cx="55616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E60000"/>
                </a:solidFill>
              </a:rPr>
              <a:t>55ª Reunión anual ETPO Madrid</a:t>
            </a:r>
            <a:endParaRPr lang="es-ES" sz="1600" dirty="0">
              <a:solidFill>
                <a:srgbClr val="E60000"/>
              </a:solidFill>
            </a:endParaRPr>
          </a:p>
        </p:txBody>
      </p:sp>
      <p:sp>
        <p:nvSpPr>
          <p:cNvPr id="24" name="26 CuadroTexto"/>
          <p:cNvSpPr txBox="1">
            <a:spLocks noChangeArrowheads="1"/>
          </p:cNvSpPr>
          <p:nvPr/>
        </p:nvSpPr>
        <p:spPr bwMode="auto">
          <a:xfrm>
            <a:off x="2898775" y="2635696"/>
            <a:ext cx="9064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1000" dirty="0" smtClean="0">
                <a:solidFill>
                  <a:srgbClr val="454E53"/>
                </a:solidFill>
              </a:rPr>
              <a:t>P.6</a:t>
            </a:r>
            <a:endParaRPr lang="es-ES" sz="1100" dirty="0">
              <a:solidFill>
                <a:srgbClr val="454E53"/>
              </a:solidFill>
            </a:endParaRPr>
          </a:p>
        </p:txBody>
      </p:sp>
      <p:grpSp>
        <p:nvGrpSpPr>
          <p:cNvPr id="25" name="27 Grupo"/>
          <p:cNvGrpSpPr>
            <a:grpSpLocks/>
          </p:cNvGrpSpPr>
          <p:nvPr/>
        </p:nvGrpSpPr>
        <p:grpSpPr bwMode="auto">
          <a:xfrm>
            <a:off x="2484438" y="2324869"/>
            <a:ext cx="414337" cy="600075"/>
            <a:chOff x="4609035" y="2657193"/>
            <a:chExt cx="414291" cy="598956"/>
          </a:xfrm>
        </p:grpSpPr>
        <p:sp>
          <p:nvSpPr>
            <p:cNvPr id="26" name="28 CuadroTexto"/>
            <p:cNvSpPr txBox="1">
              <a:spLocks noChangeArrowheads="1"/>
            </p:cNvSpPr>
            <p:nvPr/>
          </p:nvSpPr>
          <p:spPr bwMode="auto">
            <a:xfrm>
              <a:off x="4609035" y="2657193"/>
              <a:ext cx="355981" cy="59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000"/>
                </a:lnSpc>
              </a:pPr>
              <a:r>
                <a:rPr lang="es-ES" sz="4000" dirty="0">
                  <a:solidFill>
                    <a:srgbClr val="D52B1E"/>
                  </a:solidFill>
                </a:rPr>
                <a:t>4</a:t>
              </a:r>
            </a:p>
          </p:txBody>
        </p:sp>
        <p:cxnSp>
          <p:nvCxnSpPr>
            <p:cNvPr id="27" name="29 Conector recto"/>
            <p:cNvCxnSpPr/>
            <p:nvPr/>
          </p:nvCxnSpPr>
          <p:spPr>
            <a:xfrm flipH="1">
              <a:off x="5023326" y="2696807"/>
              <a:ext cx="0" cy="448424"/>
            </a:xfrm>
            <a:prstGeom prst="line">
              <a:avLst/>
            </a:prstGeom>
            <a:ln>
              <a:solidFill>
                <a:srgbClr val="45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31 CuadroTexto"/>
          <p:cNvSpPr txBox="1">
            <a:spLocks noChangeArrowheads="1"/>
          </p:cNvSpPr>
          <p:nvPr/>
        </p:nvSpPr>
        <p:spPr bwMode="auto">
          <a:xfrm>
            <a:off x="2898775" y="3008065"/>
            <a:ext cx="4768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9pPr>
          </a:lstStyle>
          <a:p>
            <a:r>
              <a:rPr lang="es-ES" sz="1600" dirty="0">
                <a:solidFill>
                  <a:srgbClr val="E60000"/>
                </a:solidFill>
              </a:rPr>
              <a:t>Grupo de Trabajo de información (WGIP</a:t>
            </a:r>
            <a:r>
              <a:rPr lang="es-ES" sz="1600" dirty="0" smtClean="0">
                <a:solidFill>
                  <a:srgbClr val="E60000"/>
                </a:solidFill>
              </a:rPr>
              <a:t>)</a:t>
            </a:r>
            <a:endParaRPr lang="es-ES" sz="1600" dirty="0">
              <a:solidFill>
                <a:srgbClr val="E60000"/>
              </a:solidFill>
            </a:endParaRPr>
          </a:p>
        </p:txBody>
      </p:sp>
      <p:sp>
        <p:nvSpPr>
          <p:cNvPr id="29" name="32 CuadroTexto"/>
          <p:cNvSpPr txBox="1">
            <a:spLocks noChangeArrowheads="1"/>
          </p:cNvSpPr>
          <p:nvPr/>
        </p:nvSpPr>
        <p:spPr bwMode="auto">
          <a:xfrm>
            <a:off x="2898775" y="3305475"/>
            <a:ext cx="9064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1000" dirty="0" smtClean="0">
                <a:solidFill>
                  <a:srgbClr val="454E53"/>
                </a:solidFill>
              </a:rPr>
              <a:t>P.7</a:t>
            </a:r>
            <a:endParaRPr lang="es-ES" sz="1100" dirty="0">
              <a:solidFill>
                <a:srgbClr val="454E53"/>
              </a:solidFill>
            </a:endParaRPr>
          </a:p>
        </p:txBody>
      </p:sp>
      <p:grpSp>
        <p:nvGrpSpPr>
          <p:cNvPr id="30" name="33 Grupo"/>
          <p:cNvGrpSpPr>
            <a:grpSpLocks/>
          </p:cNvGrpSpPr>
          <p:nvPr/>
        </p:nvGrpSpPr>
        <p:grpSpPr bwMode="auto">
          <a:xfrm>
            <a:off x="2493963" y="2996952"/>
            <a:ext cx="404812" cy="600075"/>
            <a:chOff x="4618560" y="3529903"/>
            <a:chExt cx="404697" cy="602108"/>
          </a:xfrm>
        </p:grpSpPr>
        <p:sp>
          <p:nvSpPr>
            <p:cNvPr id="31" name="34 CuadroTexto"/>
            <p:cNvSpPr txBox="1">
              <a:spLocks noChangeArrowheads="1"/>
            </p:cNvSpPr>
            <p:nvPr/>
          </p:nvSpPr>
          <p:spPr bwMode="auto">
            <a:xfrm>
              <a:off x="4618560" y="3529903"/>
              <a:ext cx="355990" cy="602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000"/>
                </a:lnSpc>
              </a:pPr>
              <a:r>
                <a:rPr lang="es-ES" sz="4000" dirty="0">
                  <a:solidFill>
                    <a:srgbClr val="D52B1E"/>
                  </a:solidFill>
                </a:rPr>
                <a:t>5</a:t>
              </a:r>
            </a:p>
          </p:txBody>
        </p:sp>
        <p:cxnSp>
          <p:nvCxnSpPr>
            <p:cNvPr id="32" name="35 Conector recto"/>
            <p:cNvCxnSpPr/>
            <p:nvPr/>
          </p:nvCxnSpPr>
          <p:spPr>
            <a:xfrm flipH="1">
              <a:off x="5023257" y="3569725"/>
              <a:ext cx="0" cy="449192"/>
            </a:xfrm>
            <a:prstGeom prst="line">
              <a:avLst/>
            </a:prstGeom>
            <a:ln>
              <a:solidFill>
                <a:srgbClr val="45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37 CuadroTexto"/>
          <p:cNvSpPr txBox="1">
            <a:spLocks noChangeArrowheads="1"/>
          </p:cNvSpPr>
          <p:nvPr/>
        </p:nvSpPr>
        <p:spPr bwMode="auto">
          <a:xfrm>
            <a:off x="2898775" y="3656136"/>
            <a:ext cx="4768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9pPr>
          </a:lstStyle>
          <a:p>
            <a:r>
              <a:rPr lang="es-ES" sz="1600" dirty="0">
                <a:solidFill>
                  <a:srgbClr val="E60000"/>
                </a:solidFill>
              </a:rPr>
              <a:t>Comparativa contenidos WGIP</a:t>
            </a:r>
          </a:p>
        </p:txBody>
      </p:sp>
      <p:sp>
        <p:nvSpPr>
          <p:cNvPr id="34" name="38 CuadroTexto"/>
          <p:cNvSpPr txBox="1">
            <a:spLocks noChangeArrowheads="1"/>
          </p:cNvSpPr>
          <p:nvPr/>
        </p:nvSpPr>
        <p:spPr bwMode="auto">
          <a:xfrm>
            <a:off x="2898775" y="3952047"/>
            <a:ext cx="9064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1000" dirty="0" smtClean="0">
                <a:solidFill>
                  <a:srgbClr val="454E53"/>
                </a:solidFill>
              </a:rPr>
              <a:t>P.8</a:t>
            </a:r>
            <a:endParaRPr lang="es-ES" sz="1100" dirty="0">
              <a:solidFill>
                <a:srgbClr val="454E53"/>
              </a:solidFill>
            </a:endParaRPr>
          </a:p>
        </p:txBody>
      </p:sp>
      <p:grpSp>
        <p:nvGrpSpPr>
          <p:cNvPr id="35" name="39 Grupo"/>
          <p:cNvGrpSpPr>
            <a:grpSpLocks/>
          </p:cNvGrpSpPr>
          <p:nvPr/>
        </p:nvGrpSpPr>
        <p:grpSpPr bwMode="auto">
          <a:xfrm>
            <a:off x="2493963" y="3645024"/>
            <a:ext cx="404812" cy="600075"/>
            <a:chOff x="4618560" y="4393999"/>
            <a:chExt cx="404767" cy="600528"/>
          </a:xfrm>
        </p:grpSpPr>
        <p:sp>
          <p:nvSpPr>
            <p:cNvPr id="36" name="40 CuadroTexto"/>
            <p:cNvSpPr txBox="1">
              <a:spLocks noChangeArrowheads="1"/>
            </p:cNvSpPr>
            <p:nvPr/>
          </p:nvSpPr>
          <p:spPr bwMode="auto">
            <a:xfrm>
              <a:off x="4618560" y="4393999"/>
              <a:ext cx="355990" cy="600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000"/>
                </a:lnSpc>
              </a:pPr>
              <a:r>
                <a:rPr lang="es-ES" sz="4000" dirty="0">
                  <a:solidFill>
                    <a:srgbClr val="D52B1E"/>
                  </a:solidFill>
                </a:rPr>
                <a:t>6</a:t>
              </a:r>
            </a:p>
          </p:txBody>
        </p:sp>
        <p:cxnSp>
          <p:nvCxnSpPr>
            <p:cNvPr id="37" name="41 Conector recto"/>
            <p:cNvCxnSpPr/>
            <p:nvPr/>
          </p:nvCxnSpPr>
          <p:spPr>
            <a:xfrm flipH="1">
              <a:off x="5023327" y="4433716"/>
              <a:ext cx="0" cy="449602"/>
            </a:xfrm>
            <a:prstGeom prst="line">
              <a:avLst/>
            </a:prstGeom>
            <a:ln>
              <a:solidFill>
                <a:srgbClr val="45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43 CuadroTexto"/>
          <p:cNvSpPr txBox="1">
            <a:spLocks noChangeArrowheads="1"/>
          </p:cNvSpPr>
          <p:nvPr/>
        </p:nvSpPr>
        <p:spPr bwMode="auto">
          <a:xfrm>
            <a:off x="2899047" y="4293096"/>
            <a:ext cx="49133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E60000"/>
                </a:solidFill>
              </a:rPr>
              <a:t>Grupo de trabajo evaluación</a:t>
            </a:r>
            <a:endParaRPr lang="es-ES" sz="1600" dirty="0">
              <a:solidFill>
                <a:srgbClr val="E60000"/>
              </a:solidFill>
            </a:endParaRPr>
          </a:p>
        </p:txBody>
      </p:sp>
      <p:sp>
        <p:nvSpPr>
          <p:cNvPr id="39" name="44 CuadroTexto"/>
          <p:cNvSpPr txBox="1">
            <a:spLocks noChangeArrowheads="1"/>
          </p:cNvSpPr>
          <p:nvPr/>
        </p:nvSpPr>
        <p:spPr bwMode="auto">
          <a:xfrm>
            <a:off x="2898775" y="4613448"/>
            <a:ext cx="9064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1000" dirty="0" smtClean="0">
                <a:solidFill>
                  <a:srgbClr val="454E53"/>
                </a:solidFill>
              </a:rPr>
              <a:t>P.9</a:t>
            </a:r>
            <a:endParaRPr lang="es-ES" sz="1100" dirty="0">
              <a:solidFill>
                <a:srgbClr val="454E53"/>
              </a:solidFill>
            </a:endParaRPr>
          </a:p>
        </p:txBody>
      </p:sp>
      <p:grpSp>
        <p:nvGrpSpPr>
          <p:cNvPr id="40" name="45 Grupo"/>
          <p:cNvGrpSpPr>
            <a:grpSpLocks/>
          </p:cNvGrpSpPr>
          <p:nvPr/>
        </p:nvGrpSpPr>
        <p:grpSpPr bwMode="auto">
          <a:xfrm>
            <a:off x="2493963" y="4293096"/>
            <a:ext cx="404812" cy="600075"/>
            <a:chOff x="4618560" y="5216344"/>
            <a:chExt cx="404649" cy="600528"/>
          </a:xfrm>
        </p:grpSpPr>
        <p:sp>
          <p:nvSpPr>
            <p:cNvPr id="41" name="46 CuadroTexto"/>
            <p:cNvSpPr txBox="1">
              <a:spLocks noChangeArrowheads="1"/>
            </p:cNvSpPr>
            <p:nvPr/>
          </p:nvSpPr>
          <p:spPr bwMode="auto">
            <a:xfrm>
              <a:off x="4618560" y="5216344"/>
              <a:ext cx="355990" cy="600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000"/>
                </a:lnSpc>
              </a:pPr>
              <a:r>
                <a:rPr lang="es-ES" sz="4000" dirty="0">
                  <a:solidFill>
                    <a:srgbClr val="D52B1E"/>
                  </a:solidFill>
                </a:rPr>
                <a:t>7</a:t>
              </a:r>
            </a:p>
          </p:txBody>
        </p:sp>
        <p:cxnSp>
          <p:nvCxnSpPr>
            <p:cNvPr id="42" name="47 Conector recto"/>
            <p:cNvCxnSpPr/>
            <p:nvPr/>
          </p:nvCxnSpPr>
          <p:spPr>
            <a:xfrm flipH="1">
              <a:off x="5023209" y="5256061"/>
              <a:ext cx="0" cy="449602"/>
            </a:xfrm>
            <a:prstGeom prst="line">
              <a:avLst/>
            </a:prstGeom>
            <a:ln>
              <a:solidFill>
                <a:srgbClr val="45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49 CuadroTexto"/>
          <p:cNvSpPr txBox="1">
            <a:spLocks noChangeArrowheads="1"/>
          </p:cNvSpPr>
          <p:nvPr/>
        </p:nvSpPr>
        <p:spPr bwMode="auto">
          <a:xfrm>
            <a:off x="2898775" y="4953868"/>
            <a:ext cx="4265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E60000"/>
                </a:solidFill>
              </a:rPr>
              <a:t>Colaboración con terceros</a:t>
            </a:r>
            <a:endParaRPr lang="es-ES" sz="1600" dirty="0">
              <a:solidFill>
                <a:srgbClr val="E60000"/>
              </a:solidFill>
            </a:endParaRPr>
          </a:p>
        </p:txBody>
      </p:sp>
      <p:sp>
        <p:nvSpPr>
          <p:cNvPr id="44" name="50 CuadroTexto"/>
          <p:cNvSpPr txBox="1">
            <a:spLocks noChangeArrowheads="1"/>
          </p:cNvSpPr>
          <p:nvPr/>
        </p:nvSpPr>
        <p:spPr bwMode="auto">
          <a:xfrm>
            <a:off x="2898775" y="5278090"/>
            <a:ext cx="9064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1000" dirty="0">
                <a:solidFill>
                  <a:srgbClr val="454E53"/>
                </a:solidFill>
              </a:rPr>
              <a:t>P.10</a:t>
            </a:r>
            <a:endParaRPr lang="es-ES" sz="1100" dirty="0">
              <a:solidFill>
                <a:srgbClr val="454E53"/>
              </a:solidFill>
            </a:endParaRPr>
          </a:p>
        </p:txBody>
      </p:sp>
      <p:grpSp>
        <p:nvGrpSpPr>
          <p:cNvPr id="45" name="51 Grupo"/>
          <p:cNvGrpSpPr>
            <a:grpSpLocks/>
          </p:cNvGrpSpPr>
          <p:nvPr/>
        </p:nvGrpSpPr>
        <p:grpSpPr bwMode="auto">
          <a:xfrm>
            <a:off x="2493963" y="4941168"/>
            <a:ext cx="404812" cy="600075"/>
            <a:chOff x="4618560" y="5979554"/>
            <a:chExt cx="404697" cy="600528"/>
          </a:xfrm>
        </p:grpSpPr>
        <p:sp>
          <p:nvSpPr>
            <p:cNvPr id="46" name="52 CuadroTexto"/>
            <p:cNvSpPr txBox="1">
              <a:spLocks noChangeArrowheads="1"/>
            </p:cNvSpPr>
            <p:nvPr/>
          </p:nvSpPr>
          <p:spPr bwMode="auto">
            <a:xfrm>
              <a:off x="4618560" y="5979554"/>
              <a:ext cx="355990" cy="600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000"/>
                </a:lnSpc>
              </a:pPr>
              <a:r>
                <a:rPr lang="es-ES" sz="4000" dirty="0">
                  <a:solidFill>
                    <a:srgbClr val="D52B1E"/>
                  </a:solidFill>
                </a:rPr>
                <a:t>8</a:t>
              </a:r>
            </a:p>
          </p:txBody>
        </p:sp>
        <p:cxnSp>
          <p:nvCxnSpPr>
            <p:cNvPr id="47" name="53 Conector recto"/>
            <p:cNvCxnSpPr/>
            <p:nvPr/>
          </p:nvCxnSpPr>
          <p:spPr>
            <a:xfrm flipH="1">
              <a:off x="5023257" y="6019272"/>
              <a:ext cx="0" cy="449601"/>
            </a:xfrm>
            <a:prstGeom prst="line">
              <a:avLst/>
            </a:prstGeom>
            <a:ln>
              <a:solidFill>
                <a:srgbClr val="45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Marcador de pie de página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s-ES" smtClean="0"/>
              <a:t>Pie de página</a:t>
            </a:r>
            <a:endParaRPr lang="es-ES" dirty="0"/>
          </a:p>
        </p:txBody>
      </p:sp>
      <p:sp>
        <p:nvSpPr>
          <p:cNvPr id="48" name="49 CuadroTexto"/>
          <p:cNvSpPr txBox="1">
            <a:spLocks noChangeArrowheads="1"/>
          </p:cNvSpPr>
          <p:nvPr/>
        </p:nvSpPr>
        <p:spPr bwMode="auto">
          <a:xfrm>
            <a:off x="2900363" y="5560191"/>
            <a:ext cx="4265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1600" dirty="0" smtClean="0">
                <a:solidFill>
                  <a:srgbClr val="E60000"/>
                </a:solidFill>
              </a:rPr>
              <a:t>Las tendencias digitales</a:t>
            </a:r>
            <a:endParaRPr lang="es-ES" sz="1600" dirty="0">
              <a:solidFill>
                <a:srgbClr val="E60000"/>
              </a:solidFill>
            </a:endParaRPr>
          </a:p>
        </p:txBody>
      </p:sp>
      <p:sp>
        <p:nvSpPr>
          <p:cNvPr id="49" name="50 CuadroTexto"/>
          <p:cNvSpPr txBox="1">
            <a:spLocks noChangeArrowheads="1"/>
          </p:cNvSpPr>
          <p:nvPr/>
        </p:nvSpPr>
        <p:spPr bwMode="auto">
          <a:xfrm>
            <a:off x="2900363" y="5884413"/>
            <a:ext cx="9064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L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sz="1000" dirty="0" smtClean="0">
                <a:solidFill>
                  <a:srgbClr val="454E53"/>
                </a:solidFill>
              </a:rPr>
              <a:t>P.11</a:t>
            </a:r>
            <a:endParaRPr lang="es-ES" sz="1100" dirty="0">
              <a:solidFill>
                <a:srgbClr val="454E53"/>
              </a:solidFill>
            </a:endParaRPr>
          </a:p>
        </p:txBody>
      </p:sp>
      <p:grpSp>
        <p:nvGrpSpPr>
          <p:cNvPr id="50" name="51 Grupo"/>
          <p:cNvGrpSpPr>
            <a:grpSpLocks/>
          </p:cNvGrpSpPr>
          <p:nvPr/>
        </p:nvGrpSpPr>
        <p:grpSpPr bwMode="auto">
          <a:xfrm>
            <a:off x="2495551" y="5547491"/>
            <a:ext cx="404812" cy="600075"/>
            <a:chOff x="4618560" y="5979554"/>
            <a:chExt cx="404697" cy="600528"/>
          </a:xfrm>
        </p:grpSpPr>
        <p:sp>
          <p:nvSpPr>
            <p:cNvPr id="51" name="52 CuadroTexto"/>
            <p:cNvSpPr txBox="1">
              <a:spLocks noChangeArrowheads="1"/>
            </p:cNvSpPr>
            <p:nvPr/>
          </p:nvSpPr>
          <p:spPr bwMode="auto">
            <a:xfrm>
              <a:off x="4618560" y="5979554"/>
              <a:ext cx="355990" cy="600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 Lt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000"/>
                </a:lnSpc>
              </a:pPr>
              <a:r>
                <a:rPr lang="es-ES" sz="4000" dirty="0">
                  <a:solidFill>
                    <a:srgbClr val="D52B1E"/>
                  </a:solidFill>
                </a:rPr>
                <a:t>9</a:t>
              </a:r>
            </a:p>
          </p:txBody>
        </p:sp>
        <p:cxnSp>
          <p:nvCxnSpPr>
            <p:cNvPr id="52" name="53 Conector recto"/>
            <p:cNvCxnSpPr/>
            <p:nvPr/>
          </p:nvCxnSpPr>
          <p:spPr>
            <a:xfrm flipH="1">
              <a:off x="5023257" y="6019272"/>
              <a:ext cx="0" cy="449601"/>
            </a:xfrm>
            <a:prstGeom prst="line">
              <a:avLst/>
            </a:prstGeom>
            <a:ln>
              <a:solidFill>
                <a:srgbClr val="45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71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>
          <a:xfrm>
            <a:off x="479379" y="877283"/>
            <a:ext cx="8280920" cy="4680520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Nace en 1958 y está </a:t>
            </a:r>
            <a:r>
              <a:rPr lang="es-ES" dirty="0" smtClean="0"/>
              <a:t>formada en la actualidad  </a:t>
            </a:r>
            <a:r>
              <a:rPr lang="es-ES" dirty="0"/>
              <a:t>por más de 30 países europeos (miembros o no </a:t>
            </a:r>
            <a:r>
              <a:rPr lang="es-ES" dirty="0" smtClean="0"/>
              <a:t>UE)</a:t>
            </a:r>
            <a:br>
              <a:rPr lang="es-ES" dirty="0" smtClean="0"/>
            </a:br>
            <a:endParaRPr lang="es-ES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 smtClean="0"/>
              <a:t>No </a:t>
            </a:r>
            <a:r>
              <a:rPr lang="es-ES" dirty="0"/>
              <a:t>tiene estructura fija ni entidad jurídica.  </a:t>
            </a:r>
            <a:r>
              <a:rPr lang="es-ES" dirty="0" smtClean="0"/>
              <a:t>Se </a:t>
            </a:r>
            <a:r>
              <a:rPr lang="es-ES" dirty="0"/>
              <a:t>constituye como un foro de discusión y de intercambios de ideas y </a:t>
            </a:r>
            <a:r>
              <a:rPr lang="es-ES" dirty="0" smtClean="0"/>
              <a:t>experiencias de </a:t>
            </a:r>
            <a:r>
              <a:rPr lang="es-ES" dirty="0"/>
              <a:t>las diferentes agencias europeas</a:t>
            </a:r>
            <a:r>
              <a:rPr lang="es-ES" dirty="0" smtClean="0"/>
              <a:t>.</a:t>
            </a:r>
            <a:br>
              <a:rPr lang="es-ES" dirty="0" smtClean="0"/>
            </a:br>
            <a:endParaRPr lang="es-ES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 smtClean="0"/>
              <a:t>Formato</a:t>
            </a:r>
            <a:r>
              <a:rPr lang="es-ES" dirty="0"/>
              <a:t>: Reunión anual y reuniones de la troika. La primera reunión tuvo lugar en </a:t>
            </a:r>
            <a:r>
              <a:rPr lang="es-ES" dirty="0" err="1"/>
              <a:t>Wassenaar</a:t>
            </a:r>
            <a:r>
              <a:rPr lang="es-ES" dirty="0"/>
              <a:t> (Holanda) en 1959 y última en Madrid en 2014. 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 smtClean="0"/>
              <a:t>La </a:t>
            </a:r>
            <a:r>
              <a:rPr lang="es-ES" dirty="0"/>
              <a:t>presidencia rotativa </a:t>
            </a:r>
            <a:r>
              <a:rPr lang="es-ES" dirty="0" smtClean="0"/>
              <a:t>es ejercida por </a:t>
            </a:r>
            <a:r>
              <a:rPr lang="es-ES" dirty="0"/>
              <a:t>la agencia de promoción del país organizador</a:t>
            </a:r>
            <a:r>
              <a:rPr lang="es-ES" dirty="0" smtClean="0"/>
              <a:t>.</a:t>
            </a:r>
            <a:br>
              <a:rPr lang="es-ES" dirty="0" smtClean="0"/>
            </a:br>
            <a:endParaRPr lang="es-ES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Website </a:t>
            </a:r>
            <a:r>
              <a:rPr lang="en-US" dirty="0">
                <a:hlinkClick r:id="rId2"/>
              </a:rPr>
              <a:t>http://europe-tpo.com/</a:t>
            </a:r>
            <a:r>
              <a:rPr lang="en-US" dirty="0"/>
              <a:t> . </a:t>
            </a:r>
            <a:r>
              <a:rPr lang="en-US" dirty="0" err="1"/>
              <a:t>Pensada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un </a:t>
            </a:r>
            <a:r>
              <a:rPr lang="en-US" dirty="0" err="1"/>
              <a:t>espacio</a:t>
            </a:r>
            <a:r>
              <a:rPr lang="en-US" dirty="0"/>
              <a:t> para la </a:t>
            </a:r>
            <a:r>
              <a:rPr lang="en-US" dirty="0" err="1"/>
              <a:t>comunicación</a:t>
            </a:r>
            <a:r>
              <a:rPr lang="en-US" dirty="0"/>
              <a:t> entre las TPOs,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resultando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/>
              <a:t>operativa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 smtClean="0"/>
              <a:t>En </a:t>
            </a:r>
            <a:r>
              <a:rPr lang="es-ES" dirty="0"/>
              <a:t>la actualidad, hay constituidos dos grupos de trabajo: Información y Evaluación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DD32-75CE-41A9-BFE0-BF7A1302A617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11" name="Título 6"/>
          <p:cNvSpPr>
            <a:spLocks noGrp="1"/>
          </p:cNvSpPr>
          <p:nvPr>
            <p:ph type="title"/>
          </p:nvPr>
        </p:nvSpPr>
        <p:spPr>
          <a:xfrm>
            <a:off x="411561" y="396876"/>
            <a:ext cx="6896743" cy="524667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ETPO: </a:t>
            </a:r>
            <a:r>
              <a:rPr lang="es-ES" b="1" dirty="0" smtClean="0"/>
              <a:t>La organización  </a:t>
            </a:r>
            <a:endParaRPr lang="es-E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39524"/>
            <a:ext cx="8064896" cy="143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4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5 Marcador de contenido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385620154"/>
              </p:ext>
            </p:extLst>
          </p:nvPr>
        </p:nvGraphicFramePr>
        <p:xfrm>
          <a:off x="7236296" y="1268760"/>
          <a:ext cx="1512168" cy="2597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</a:tblGrid>
              <a:tr h="432048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2010´ies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165033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2010  Time-­‐</a:t>
                      </a:r>
                      <a:r>
                        <a:rPr lang="es-ES" sz="1200" dirty="0" err="1" smtClean="0"/>
                        <a:t>out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r>
                        <a:rPr lang="es-ES" sz="1200" dirty="0" smtClean="0"/>
                        <a:t>2011   </a:t>
                      </a:r>
                      <a:r>
                        <a:rPr lang="es-ES" sz="1200" dirty="0" err="1" smtClean="0"/>
                        <a:t>Luxembourg</a:t>
                      </a:r>
                      <a:r>
                        <a:rPr lang="es-ES" sz="1200" dirty="0" smtClean="0"/>
                        <a:t> 2012   Budapest  </a:t>
                      </a:r>
                    </a:p>
                    <a:p>
                      <a:r>
                        <a:rPr lang="es-ES" sz="1200" dirty="0" smtClean="0"/>
                        <a:t>2013   </a:t>
                      </a:r>
                      <a:r>
                        <a:rPr lang="es-ES" sz="1200" dirty="0" err="1" smtClean="0"/>
                        <a:t>Vienna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r>
                        <a:rPr lang="es-ES" sz="1200" dirty="0" smtClean="0"/>
                        <a:t>2014   Madrid  </a:t>
                      </a:r>
                    </a:p>
                    <a:p>
                      <a:r>
                        <a:rPr lang="es-ES" sz="1200" dirty="0" smtClean="0"/>
                        <a:t>2015   Zúrich </a:t>
                      </a:r>
                      <a:endParaRPr lang="es-ES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826835"/>
              </p:ext>
            </p:extLst>
          </p:nvPr>
        </p:nvGraphicFramePr>
        <p:xfrm>
          <a:off x="5868144" y="1772816"/>
          <a:ext cx="1440160" cy="2597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</a:tblGrid>
              <a:tr h="432048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2000´ies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65033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2000  Helsinki   </a:t>
                      </a:r>
                    </a:p>
                    <a:p>
                      <a:r>
                        <a:rPr lang="es-ES" sz="1200" dirty="0" smtClean="0"/>
                        <a:t>2001  Nicosia    </a:t>
                      </a:r>
                    </a:p>
                    <a:p>
                      <a:r>
                        <a:rPr lang="es-ES" sz="1200" dirty="0" smtClean="0"/>
                        <a:t>2002  </a:t>
                      </a:r>
                      <a:r>
                        <a:rPr lang="es-ES" sz="1200" dirty="0" err="1" smtClean="0"/>
                        <a:t>St</a:t>
                      </a:r>
                      <a:r>
                        <a:rPr lang="es-ES" sz="1200" dirty="0" smtClean="0"/>
                        <a:t>  </a:t>
                      </a:r>
                      <a:r>
                        <a:rPr lang="es-ES" sz="1200" dirty="0" err="1" smtClean="0"/>
                        <a:t>Julien</a:t>
                      </a:r>
                      <a:r>
                        <a:rPr lang="es-ES" sz="1200" dirty="0" smtClean="0"/>
                        <a:t> 2003  Budapest </a:t>
                      </a:r>
                    </a:p>
                    <a:p>
                      <a:r>
                        <a:rPr lang="es-ES" sz="1200" dirty="0" smtClean="0"/>
                        <a:t>2004  </a:t>
                      </a:r>
                      <a:r>
                        <a:rPr lang="es-ES" sz="1200" dirty="0" err="1" smtClean="0"/>
                        <a:t>Tallinn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r>
                        <a:rPr lang="es-ES" sz="1200" dirty="0" smtClean="0"/>
                        <a:t>2005  </a:t>
                      </a:r>
                      <a:r>
                        <a:rPr lang="es-ES" sz="1200" dirty="0" err="1" smtClean="0"/>
                        <a:t>Sardinia</a:t>
                      </a:r>
                      <a:r>
                        <a:rPr lang="es-ES" sz="1200" dirty="0" smtClean="0"/>
                        <a:t>   </a:t>
                      </a:r>
                    </a:p>
                    <a:p>
                      <a:r>
                        <a:rPr lang="es-ES" sz="1200" dirty="0" smtClean="0"/>
                        <a:t>2006  Paris   </a:t>
                      </a:r>
                    </a:p>
                    <a:p>
                      <a:r>
                        <a:rPr lang="es-ES" sz="1200" dirty="0" smtClean="0"/>
                        <a:t>2007  </a:t>
                      </a:r>
                      <a:r>
                        <a:rPr lang="es-ES" sz="1200" dirty="0" err="1" smtClean="0"/>
                        <a:t>Kracow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r>
                        <a:rPr lang="es-ES" sz="1200" dirty="0" smtClean="0"/>
                        <a:t>2008  </a:t>
                      </a:r>
                      <a:r>
                        <a:rPr lang="es-ES" sz="1200" dirty="0" err="1" smtClean="0"/>
                        <a:t>The</a:t>
                      </a:r>
                      <a:r>
                        <a:rPr lang="es-ES" sz="1200" dirty="0" smtClean="0"/>
                        <a:t>  </a:t>
                      </a:r>
                      <a:r>
                        <a:rPr lang="es-ES" sz="1200" dirty="0" err="1" smtClean="0"/>
                        <a:t>Hague</a:t>
                      </a:r>
                      <a:r>
                        <a:rPr lang="es-ES" sz="1200" dirty="0" smtClean="0"/>
                        <a:t> </a:t>
                      </a:r>
                    </a:p>
                    <a:p>
                      <a:r>
                        <a:rPr lang="es-ES" sz="1200" dirty="0" smtClean="0"/>
                        <a:t>2009  </a:t>
                      </a:r>
                      <a:r>
                        <a:rPr lang="es-ES" sz="1200" dirty="0" err="1" smtClean="0"/>
                        <a:t>Prague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endParaRPr lang="es-ES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229840"/>
              </p:ext>
            </p:extLst>
          </p:nvPr>
        </p:nvGraphicFramePr>
        <p:xfrm>
          <a:off x="4572000" y="2204864"/>
          <a:ext cx="1368152" cy="2597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432048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1990´ies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165033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1990  Edinburgh 1991  Paris  </a:t>
                      </a:r>
                    </a:p>
                    <a:p>
                      <a:r>
                        <a:rPr lang="es-ES" sz="1200" dirty="0" smtClean="0"/>
                        <a:t>1992  Bern  </a:t>
                      </a:r>
                    </a:p>
                    <a:p>
                      <a:r>
                        <a:rPr lang="es-ES" sz="1200" dirty="0" smtClean="0"/>
                        <a:t>1993  Madrid   </a:t>
                      </a:r>
                    </a:p>
                    <a:p>
                      <a:r>
                        <a:rPr lang="es-ES" sz="1200" dirty="0" smtClean="0"/>
                        <a:t>1994  </a:t>
                      </a:r>
                      <a:r>
                        <a:rPr lang="es-ES" sz="1200" dirty="0" err="1" smtClean="0"/>
                        <a:t>Cologne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r>
                        <a:rPr lang="es-ES" sz="1200" dirty="0" smtClean="0"/>
                        <a:t>1995  Bergen   </a:t>
                      </a:r>
                    </a:p>
                    <a:p>
                      <a:r>
                        <a:rPr lang="es-ES" sz="1200" dirty="0" smtClean="0"/>
                        <a:t>1996  </a:t>
                      </a:r>
                      <a:r>
                        <a:rPr lang="es-ES" sz="1200" dirty="0" err="1" smtClean="0"/>
                        <a:t>Brügge</a:t>
                      </a:r>
                      <a:r>
                        <a:rPr lang="es-ES" sz="1200" dirty="0" smtClean="0"/>
                        <a:t>      </a:t>
                      </a:r>
                    </a:p>
                    <a:p>
                      <a:r>
                        <a:rPr lang="es-ES" sz="1200" dirty="0" smtClean="0"/>
                        <a:t>1997  </a:t>
                      </a:r>
                      <a:r>
                        <a:rPr lang="es-ES" sz="1200" dirty="0" err="1" smtClean="0"/>
                        <a:t>Dublin</a:t>
                      </a:r>
                      <a:r>
                        <a:rPr lang="es-ES" sz="1200" dirty="0" smtClean="0"/>
                        <a:t>    </a:t>
                      </a:r>
                    </a:p>
                    <a:p>
                      <a:r>
                        <a:rPr lang="es-ES" sz="1200" dirty="0" smtClean="0"/>
                        <a:t>1998  </a:t>
                      </a:r>
                      <a:r>
                        <a:rPr lang="es-ES" sz="1200" dirty="0" err="1" smtClean="0"/>
                        <a:t>Istanbul</a:t>
                      </a:r>
                      <a:r>
                        <a:rPr lang="es-ES" sz="1200" dirty="0" smtClean="0"/>
                        <a:t>   </a:t>
                      </a:r>
                    </a:p>
                    <a:p>
                      <a:r>
                        <a:rPr lang="es-ES" sz="1200" dirty="0" smtClean="0"/>
                        <a:t>1999  </a:t>
                      </a:r>
                      <a:r>
                        <a:rPr lang="es-ES" sz="1200" dirty="0" err="1" smtClean="0"/>
                        <a:t>Reykjavik</a:t>
                      </a:r>
                      <a:r>
                        <a:rPr lang="es-ES" sz="1200" dirty="0" smtClean="0"/>
                        <a:t>   </a:t>
                      </a:r>
                      <a:endParaRPr lang="es-ES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91919"/>
              </p:ext>
            </p:extLst>
          </p:nvPr>
        </p:nvGraphicFramePr>
        <p:xfrm>
          <a:off x="3131840" y="2636912"/>
          <a:ext cx="1512168" cy="2741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</a:tblGrid>
              <a:tr h="456006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1980´ies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5091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1980  Madrid  </a:t>
                      </a:r>
                    </a:p>
                    <a:p>
                      <a:r>
                        <a:rPr lang="es-ES" sz="1200" dirty="0" smtClean="0"/>
                        <a:t>1981  Athens  </a:t>
                      </a:r>
                    </a:p>
                    <a:p>
                      <a:r>
                        <a:rPr lang="es-ES" sz="1200" dirty="0" smtClean="0"/>
                        <a:t>1982  </a:t>
                      </a:r>
                      <a:r>
                        <a:rPr lang="es-ES" sz="1200" dirty="0" err="1" smtClean="0"/>
                        <a:t>Reykjavik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r>
                        <a:rPr lang="es-ES" sz="1200" dirty="0" smtClean="0"/>
                        <a:t>1983  </a:t>
                      </a:r>
                      <a:r>
                        <a:rPr lang="es-ES" sz="1200" dirty="0" err="1" smtClean="0"/>
                        <a:t>Dublin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r>
                        <a:rPr lang="es-ES" sz="1200" dirty="0" smtClean="0"/>
                        <a:t>1984  </a:t>
                      </a:r>
                      <a:r>
                        <a:rPr lang="es-ES" sz="1200" dirty="0" err="1" smtClean="0"/>
                        <a:t>Istanbul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r>
                        <a:rPr lang="es-ES" sz="1200" dirty="0" smtClean="0"/>
                        <a:t>1985  </a:t>
                      </a:r>
                      <a:r>
                        <a:rPr lang="es-ES" sz="1200" dirty="0" err="1" smtClean="0"/>
                        <a:t>Brussels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r>
                        <a:rPr lang="es-ES" sz="1200" dirty="0" smtClean="0"/>
                        <a:t>1986  </a:t>
                      </a:r>
                      <a:r>
                        <a:rPr lang="es-ES" sz="1200" dirty="0" err="1" smtClean="0"/>
                        <a:t>Copenhagen</a:t>
                      </a:r>
                      <a:r>
                        <a:rPr lang="es-ES" sz="1200" dirty="0" smtClean="0"/>
                        <a:t> 1987  </a:t>
                      </a:r>
                      <a:r>
                        <a:rPr lang="es-ES" sz="1200" dirty="0" err="1" smtClean="0"/>
                        <a:t>The</a:t>
                      </a:r>
                      <a:r>
                        <a:rPr lang="es-ES" sz="1200" dirty="0" smtClean="0"/>
                        <a:t>  </a:t>
                      </a:r>
                      <a:r>
                        <a:rPr lang="es-ES" sz="1200" dirty="0" err="1" smtClean="0"/>
                        <a:t>Hague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r>
                        <a:rPr lang="es-ES" sz="1200" dirty="0" smtClean="0"/>
                        <a:t>1988  </a:t>
                      </a:r>
                      <a:r>
                        <a:rPr lang="es-ES" sz="1200" dirty="0" err="1" smtClean="0"/>
                        <a:t>Venice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r>
                        <a:rPr lang="es-ES" sz="1200" dirty="0" smtClean="0"/>
                        <a:t>1989  </a:t>
                      </a:r>
                      <a:r>
                        <a:rPr lang="es-ES" sz="1200" dirty="0" err="1" smtClean="0"/>
                        <a:t>Lisbon</a:t>
                      </a:r>
                      <a:r>
                        <a:rPr lang="es-ES" sz="1200" dirty="0" smtClean="0"/>
                        <a:t>       </a:t>
                      </a:r>
                    </a:p>
                    <a:p>
                      <a:endParaRPr lang="es-ES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170193"/>
              </p:ext>
            </p:extLst>
          </p:nvPr>
        </p:nvGraphicFramePr>
        <p:xfrm>
          <a:off x="1835696" y="3140968"/>
          <a:ext cx="1368152" cy="2718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432048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1970´ies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65033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1970  </a:t>
                      </a:r>
                      <a:r>
                        <a:rPr lang="es-ES" sz="1200" dirty="0" err="1" smtClean="0"/>
                        <a:t>Istanbul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r>
                        <a:rPr lang="es-ES" sz="1200" dirty="0" smtClean="0"/>
                        <a:t>1971  </a:t>
                      </a:r>
                      <a:r>
                        <a:rPr lang="es-ES" sz="1200" dirty="0" err="1" smtClean="0"/>
                        <a:t>Cologne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r>
                        <a:rPr lang="es-ES" sz="1200" dirty="0" smtClean="0"/>
                        <a:t>1972  London  </a:t>
                      </a:r>
                    </a:p>
                    <a:p>
                      <a:r>
                        <a:rPr lang="es-ES" sz="1200" dirty="0" smtClean="0"/>
                        <a:t>1973  Oslo  </a:t>
                      </a:r>
                    </a:p>
                    <a:p>
                      <a:r>
                        <a:rPr lang="es-ES" sz="1200" dirty="0" smtClean="0"/>
                        <a:t>1974  Paris  </a:t>
                      </a:r>
                    </a:p>
                    <a:p>
                      <a:r>
                        <a:rPr lang="es-ES" sz="1200" dirty="0" smtClean="0"/>
                        <a:t>1975  Helsinki  </a:t>
                      </a:r>
                    </a:p>
                    <a:p>
                      <a:r>
                        <a:rPr lang="es-ES" sz="1200" dirty="0" smtClean="0"/>
                        <a:t>1976  </a:t>
                      </a:r>
                      <a:r>
                        <a:rPr lang="es-ES" sz="1200" dirty="0" err="1" smtClean="0"/>
                        <a:t>TheHague</a:t>
                      </a:r>
                      <a:r>
                        <a:rPr lang="es-ES" sz="1200" dirty="0" smtClean="0"/>
                        <a:t> 1977  </a:t>
                      </a:r>
                      <a:r>
                        <a:rPr lang="es-ES" sz="1200" dirty="0" err="1" smtClean="0"/>
                        <a:t>Lausanne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r>
                        <a:rPr lang="es-ES" sz="1200" dirty="0" smtClean="0"/>
                        <a:t>1978  </a:t>
                      </a:r>
                      <a:r>
                        <a:rPr lang="es-ES" sz="1200" dirty="0" err="1" smtClean="0"/>
                        <a:t>Vienna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r>
                        <a:rPr lang="es-ES" sz="1200" dirty="0" smtClean="0"/>
                        <a:t>1979  </a:t>
                      </a:r>
                      <a:r>
                        <a:rPr lang="es-ES" sz="1200" dirty="0" err="1" smtClean="0"/>
                        <a:t>Stockholm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endParaRPr lang="es-ES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Reuniones celebradas hasta la fecha</a:t>
            </a:r>
            <a:endParaRPr lang="es-ES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DD32-75CE-41A9-BFE0-BF7A1302A617}" type="slidenum">
              <a:rPr lang="es-ES" smtClean="0"/>
              <a:pPr/>
              <a:t>4</a:t>
            </a:fld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68219"/>
              </p:ext>
            </p:extLst>
          </p:nvPr>
        </p:nvGraphicFramePr>
        <p:xfrm>
          <a:off x="395536" y="3573016"/>
          <a:ext cx="1512168" cy="2718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</a:tblGrid>
              <a:tr h="432048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1960´ies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5033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1959   </a:t>
                      </a:r>
                      <a:r>
                        <a:rPr lang="es-ES" sz="1200" dirty="0" err="1" smtClean="0"/>
                        <a:t>Wassenaar</a:t>
                      </a:r>
                      <a:r>
                        <a:rPr lang="es-ES" sz="1200" dirty="0" smtClean="0"/>
                        <a:t> 1960   Paris  </a:t>
                      </a:r>
                    </a:p>
                    <a:p>
                      <a:r>
                        <a:rPr lang="es-ES" sz="1200" dirty="0" smtClean="0"/>
                        <a:t>1961   </a:t>
                      </a:r>
                      <a:r>
                        <a:rPr lang="es-ES" sz="1200" dirty="0" err="1" smtClean="0"/>
                        <a:t>Copenhagen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baseline="0" dirty="0" smtClean="0"/>
                        <a:t>  </a:t>
                      </a:r>
                      <a:r>
                        <a:rPr lang="es-ES" sz="1200" dirty="0" smtClean="0"/>
                        <a:t>1962   Paris  </a:t>
                      </a:r>
                    </a:p>
                    <a:p>
                      <a:r>
                        <a:rPr lang="es-ES" sz="1200" dirty="0" smtClean="0"/>
                        <a:t>1963   London  </a:t>
                      </a:r>
                    </a:p>
                    <a:p>
                      <a:r>
                        <a:rPr lang="es-ES" sz="1200" dirty="0" smtClean="0"/>
                        <a:t>1964   </a:t>
                      </a:r>
                      <a:r>
                        <a:rPr lang="es-ES" sz="1200" dirty="0" err="1" smtClean="0"/>
                        <a:t>Vienna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r>
                        <a:rPr lang="es-ES" sz="1200" dirty="0" smtClean="0"/>
                        <a:t>1965   </a:t>
                      </a:r>
                      <a:r>
                        <a:rPr lang="es-ES" sz="1200" dirty="0" err="1" smtClean="0"/>
                        <a:t>Lausanne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r>
                        <a:rPr lang="es-ES" sz="1200" dirty="0" smtClean="0"/>
                        <a:t>1966   </a:t>
                      </a:r>
                      <a:r>
                        <a:rPr lang="es-ES" sz="1200" dirty="0" err="1" smtClean="0"/>
                        <a:t>Lisbon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r>
                        <a:rPr lang="es-ES" sz="1200" dirty="0" smtClean="0"/>
                        <a:t>1967   </a:t>
                      </a:r>
                      <a:r>
                        <a:rPr lang="es-ES" sz="1200" dirty="0" err="1" smtClean="0"/>
                        <a:t>Brussels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r>
                        <a:rPr lang="es-ES" sz="1200" dirty="0" smtClean="0"/>
                        <a:t>1968   Torremolinos </a:t>
                      </a:r>
                    </a:p>
                    <a:p>
                      <a:r>
                        <a:rPr lang="es-ES" sz="1200" dirty="0" smtClean="0"/>
                        <a:t>1969   </a:t>
                      </a:r>
                      <a:r>
                        <a:rPr lang="es-ES" sz="1200" dirty="0" err="1" smtClean="0"/>
                        <a:t>Dublin</a:t>
                      </a:r>
                      <a:r>
                        <a:rPr lang="es-ES" sz="1200" dirty="0" smtClean="0"/>
                        <a:t>  </a:t>
                      </a:r>
                    </a:p>
                    <a:p>
                      <a:endParaRPr lang="es-ES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5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ETPO: Evolución y reflexiones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DD32-75CE-41A9-BFE0-BF7A1302A617}" type="slidenum">
              <a:rPr lang="es-ES" smtClean="0"/>
              <a:pPr/>
              <a:t>5</a:t>
            </a:fld>
            <a:endParaRPr lang="es-ES" dirty="0"/>
          </a:p>
        </p:txBody>
      </p:sp>
      <p:pic>
        <p:nvPicPr>
          <p:cNvPr id="14" name="13 Imagen" descr="http://rappingmanual.com/wp-content/uploads/2013/01/BrightIdea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97152"/>
            <a:ext cx="4608512" cy="176829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texto 9"/>
          <p:cNvSpPr>
            <a:spLocks noGrp="1"/>
          </p:cNvSpPr>
          <p:nvPr>
            <p:ph type="body" sz="quarter" idx="14"/>
          </p:nvPr>
        </p:nvSpPr>
        <p:spPr>
          <a:xfrm>
            <a:off x="467544" y="1268760"/>
            <a:ext cx="8228301" cy="3528392"/>
          </a:xfrm>
        </p:spPr>
        <p:txBody>
          <a:bodyPr/>
          <a:lstStyle/>
          <a:p>
            <a:pPr marL="285750" indent="-285750">
              <a:lnSpc>
                <a:spcPct val="16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 smtClean="0"/>
              <a:t>Redimensionamiento </a:t>
            </a:r>
            <a:r>
              <a:rPr lang="es-ES" dirty="0" err="1" smtClean="0"/>
              <a:t>TPOs</a:t>
            </a:r>
            <a:r>
              <a:rPr lang="es-ES" dirty="0" smtClean="0"/>
              <a:t> debido </a:t>
            </a:r>
            <a:r>
              <a:rPr lang="es-ES" dirty="0"/>
              <a:t>a los recortes presupuestarios</a:t>
            </a:r>
          </a:p>
          <a:p>
            <a:pPr marL="285750" indent="-285750">
              <a:lnSpc>
                <a:spcPct val="16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De entes </a:t>
            </a:r>
            <a:r>
              <a:rPr lang="es-ES" dirty="0" err="1"/>
              <a:t>subvencionadores</a:t>
            </a:r>
            <a:r>
              <a:rPr lang="es-ES" dirty="0"/>
              <a:t> a prestadores de servicios con valor </a:t>
            </a:r>
            <a:r>
              <a:rPr lang="es-ES" dirty="0" smtClean="0"/>
              <a:t>añadido y </a:t>
            </a:r>
            <a:r>
              <a:rPr lang="es-ES" dirty="0"/>
              <a:t>de </a:t>
            </a:r>
            <a:r>
              <a:rPr lang="es-ES" dirty="0" smtClean="0"/>
              <a:t>cobro. ¿</a:t>
            </a:r>
            <a:r>
              <a:rPr lang="es-ES" dirty="0" err="1"/>
              <a:t>TPOs</a:t>
            </a:r>
            <a:r>
              <a:rPr lang="es-ES" dirty="0"/>
              <a:t> como servicio público o cobro de servicios?</a:t>
            </a:r>
          </a:p>
          <a:p>
            <a:pPr marL="285750" indent="-285750">
              <a:lnSpc>
                <a:spcPct val="17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¿Las </a:t>
            </a:r>
            <a:r>
              <a:rPr lang="es-ES" dirty="0" err="1"/>
              <a:t>TPOs</a:t>
            </a:r>
            <a:r>
              <a:rPr lang="es-ES" dirty="0"/>
              <a:t> son necesarias? La evaluación de impacto</a:t>
            </a:r>
            <a:r>
              <a:rPr lang="es-ES" dirty="0" smtClean="0"/>
              <a:t>.</a:t>
            </a:r>
          </a:p>
          <a:p>
            <a:pPr marL="285750" indent="-285750">
              <a:lnSpc>
                <a:spcPct val="17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Inteligencia económica. La acción dirigida a las necesidades de la empresa.</a:t>
            </a:r>
          </a:p>
          <a:p>
            <a:pPr marL="285750" indent="-285750">
              <a:lnSpc>
                <a:spcPct val="17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Proceso de integración: Promoción y Atracción de </a:t>
            </a:r>
            <a:r>
              <a:rPr lang="es-ES" dirty="0" smtClean="0"/>
              <a:t>Inversiones. ¿</a:t>
            </a:r>
            <a:r>
              <a:rPr lang="es-ES" dirty="0"/>
              <a:t>Turismo?</a:t>
            </a:r>
          </a:p>
          <a:p>
            <a:pPr marL="285750" indent="-285750">
              <a:lnSpc>
                <a:spcPct val="17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 smtClean="0"/>
              <a:t>Tendencias </a:t>
            </a:r>
            <a:r>
              <a:rPr lang="es-ES" dirty="0"/>
              <a:t>digitales.  </a:t>
            </a:r>
          </a:p>
          <a:p>
            <a:pPr marL="285750" indent="-285750">
              <a:lnSpc>
                <a:spcPct val="17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/>
              <a:t>Organizaciones abiertas: “las praderas y las oficinas sin papel</a:t>
            </a:r>
            <a:r>
              <a:rPr lang="es-ES" dirty="0" smtClean="0"/>
              <a:t>”. El teletrabajo.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11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DD32-75CE-41A9-BFE0-BF7A1302A617}" type="slidenum">
              <a:rPr lang="es-ES" smtClean="0"/>
              <a:pPr/>
              <a:t>6</a:t>
            </a:fld>
            <a:endParaRPr lang="es-ES" dirty="0"/>
          </a:p>
        </p:txBody>
      </p:sp>
      <p:graphicFrame>
        <p:nvGraphicFramePr>
          <p:cNvPr id="8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878360"/>
              </p:ext>
            </p:extLst>
          </p:nvPr>
        </p:nvGraphicFramePr>
        <p:xfrm>
          <a:off x="3301212" y="1124744"/>
          <a:ext cx="2938060" cy="1875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060"/>
              </a:tblGrid>
              <a:tr h="32841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s-ES" sz="1600" b="1" dirty="0" smtClean="0">
                          <a:latin typeface="+mn-lt"/>
                        </a:rPr>
                        <a:t>Grupos de Trabajo</a:t>
                      </a:r>
                    </a:p>
                  </a:txBody>
                  <a:tcPr marL="216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45B5F"/>
                        </a:gs>
                        <a:gs pos="100000">
                          <a:srgbClr val="BEC1C3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0138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454E53"/>
                          </a:solidFill>
                        </a:rPr>
                        <a:t>Información (GT 1)</a:t>
                      </a:r>
                    </a:p>
                  </a:txBody>
                  <a:tcPr marL="216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BDBDB"/>
                        </a:gs>
                        <a:gs pos="100000">
                          <a:srgbClr val="FDFDFD"/>
                        </a:gs>
                      </a:gsLst>
                      <a:lin ang="0" scaled="1"/>
                    </a:gradFill>
                  </a:tcPr>
                </a:tc>
              </a:tr>
              <a:tr h="4701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dirty="0" smtClean="0"/>
                        <a:t>Evaluación (GT 2)</a:t>
                      </a:r>
                      <a:endParaRPr lang="es-ES" sz="1400" dirty="0"/>
                    </a:p>
                  </a:txBody>
                  <a:tcPr marL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BDBDB"/>
                        </a:gs>
                        <a:gs pos="100000">
                          <a:srgbClr val="FDFDFD"/>
                        </a:gs>
                      </a:gsLst>
                      <a:lin ang="0" scaled="1"/>
                    </a:gradFill>
                  </a:tcPr>
                </a:tc>
              </a:tr>
              <a:tr h="2587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BDBDB"/>
                        </a:gs>
                        <a:gs pos="100000">
                          <a:srgbClr val="FDFDFD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9" name="Tab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605271"/>
              </p:ext>
            </p:extLst>
          </p:nvPr>
        </p:nvGraphicFramePr>
        <p:xfrm>
          <a:off x="1979712" y="2852936"/>
          <a:ext cx="2833668" cy="302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668"/>
              </a:tblGrid>
              <a:tr h="78527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s-ES" sz="1600" b="1" dirty="0" smtClean="0">
                          <a:latin typeface="+mn-lt"/>
                        </a:rPr>
                        <a:t>Relaciones con terceros </a:t>
                      </a:r>
                    </a:p>
                  </a:txBody>
                  <a:tcPr marL="216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45B5F"/>
                        </a:gs>
                        <a:gs pos="100000">
                          <a:srgbClr val="BEC1C3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49724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454E53"/>
                          </a:solidFill>
                        </a:rPr>
                        <a:t>Relación con Comisión Europea</a:t>
                      </a:r>
                      <a:endParaRPr lang="es-ES" dirty="0"/>
                    </a:p>
                  </a:txBody>
                  <a:tcPr marL="216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BDBDB"/>
                        </a:gs>
                        <a:gs pos="100000">
                          <a:srgbClr val="FDFDFD"/>
                        </a:gs>
                      </a:gsLst>
                      <a:lin ang="0" scaled="1"/>
                    </a:gradFill>
                  </a:tcPr>
                </a:tc>
              </a:tr>
              <a:tr h="7497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kern="1200" dirty="0" smtClean="0">
                          <a:solidFill>
                            <a:srgbClr val="454E53"/>
                          </a:solidFill>
                          <a:latin typeface="+mn-lt"/>
                          <a:ea typeface="+mn-ea"/>
                          <a:cs typeface="+mn-cs"/>
                        </a:rPr>
                        <a:t>Relación entre </a:t>
                      </a:r>
                      <a:r>
                        <a:rPr lang="es-ES" sz="1400" kern="1200" dirty="0" err="1" smtClean="0">
                          <a:solidFill>
                            <a:srgbClr val="454E53"/>
                          </a:solidFill>
                          <a:latin typeface="+mn-lt"/>
                          <a:ea typeface="+mn-ea"/>
                          <a:cs typeface="+mn-cs"/>
                        </a:rPr>
                        <a:t>TPOs</a:t>
                      </a:r>
                      <a:r>
                        <a:rPr lang="es-ES" sz="1400" kern="1200" dirty="0" smtClean="0">
                          <a:solidFill>
                            <a:srgbClr val="454E53"/>
                          </a:solidFill>
                          <a:latin typeface="+mn-lt"/>
                          <a:ea typeface="+mn-ea"/>
                          <a:cs typeface="+mn-cs"/>
                        </a:rPr>
                        <a:t> europeas</a:t>
                      </a:r>
                      <a:endParaRPr lang="es-ES" dirty="0"/>
                    </a:p>
                  </a:txBody>
                  <a:tcPr marL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BDBDB"/>
                        </a:gs>
                        <a:gs pos="100000">
                          <a:srgbClr val="FDFDFD"/>
                        </a:gs>
                      </a:gsLst>
                      <a:lin ang="0" scaled="1"/>
                    </a:gradFill>
                  </a:tcPr>
                </a:tc>
              </a:tr>
              <a:tr h="74242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Otras (</a:t>
                      </a:r>
                      <a:r>
                        <a:rPr lang="es-ES" sz="1400" dirty="0" err="1" smtClean="0"/>
                        <a:t>Redibero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 marL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BDBDB"/>
                        </a:gs>
                        <a:gs pos="100000">
                          <a:srgbClr val="FDFDFD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0" name="Tab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68685"/>
              </p:ext>
            </p:extLst>
          </p:nvPr>
        </p:nvGraphicFramePr>
        <p:xfrm>
          <a:off x="4741372" y="2708920"/>
          <a:ext cx="3168352" cy="245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54283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s-ES" sz="1600" b="1" dirty="0" smtClean="0">
                          <a:latin typeface="+mn-lt"/>
                        </a:rPr>
                        <a:t>Temas de actualidad</a:t>
                      </a:r>
                    </a:p>
                  </a:txBody>
                  <a:tcPr marL="216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45B5F"/>
                        </a:gs>
                        <a:gs pos="100000">
                          <a:srgbClr val="BEC1C3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36463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454E53"/>
                          </a:solidFill>
                        </a:rPr>
                        <a:t>Tendencias digitales</a:t>
                      </a:r>
                      <a:endParaRPr lang="es-ES" sz="1100" dirty="0" smtClean="0">
                        <a:solidFill>
                          <a:srgbClr val="454E53"/>
                        </a:solidFill>
                      </a:endParaRPr>
                    </a:p>
                  </a:txBody>
                  <a:tcPr marL="216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BDBDB"/>
                        </a:gs>
                        <a:gs pos="100000">
                          <a:srgbClr val="FDFDFD"/>
                        </a:gs>
                      </a:gsLst>
                      <a:lin ang="0" scaled="1"/>
                    </a:gradFill>
                  </a:tcPr>
                </a:tc>
              </a:tr>
              <a:tr h="636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kern="1200" dirty="0" smtClean="0">
                          <a:solidFill>
                            <a:srgbClr val="454E53"/>
                          </a:solidFill>
                          <a:latin typeface="+mn-lt"/>
                          <a:ea typeface="+mn-ea"/>
                          <a:cs typeface="+mn-cs"/>
                        </a:rPr>
                        <a:t>Inteligencia</a:t>
                      </a:r>
                      <a:r>
                        <a:rPr lang="es-ES" sz="1400" kern="1200" baseline="0" dirty="0" smtClean="0">
                          <a:solidFill>
                            <a:srgbClr val="454E53"/>
                          </a:solidFill>
                          <a:latin typeface="+mn-lt"/>
                          <a:ea typeface="+mn-ea"/>
                          <a:cs typeface="+mn-cs"/>
                        </a:rPr>
                        <a:t> económica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400" kern="1200" baseline="0" dirty="0" smtClean="0">
                          <a:solidFill>
                            <a:srgbClr val="454E53"/>
                          </a:solidFill>
                          <a:latin typeface="+mn-lt"/>
                          <a:ea typeface="+mn-ea"/>
                          <a:cs typeface="+mn-cs"/>
                        </a:rPr>
                        <a:t>Evaluación impacto</a:t>
                      </a:r>
                      <a:endParaRPr lang="es-ES" sz="1100" kern="1200" dirty="0" smtClean="0">
                        <a:solidFill>
                          <a:srgbClr val="454E5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BDBDB"/>
                        </a:gs>
                        <a:gs pos="100000">
                          <a:srgbClr val="FDFDFD"/>
                        </a:gs>
                      </a:gsLst>
                      <a:lin ang="0" scaled="1"/>
                    </a:gradFill>
                  </a:tcPr>
                </a:tc>
              </a:tr>
              <a:tr h="636463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Nuevo modelo de organizaciones</a:t>
                      </a:r>
                      <a:endParaRPr lang="es-ES" sz="1400" dirty="0"/>
                    </a:p>
                  </a:txBody>
                  <a:tcPr marL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DBDBDB"/>
                        </a:gs>
                        <a:gs pos="100000">
                          <a:srgbClr val="FDFDFD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3" y="175772"/>
            <a:ext cx="1931415" cy="21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3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ES" smtClean="0"/>
              <a:t>Pie de página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DD32-75CE-41A9-BFE0-BF7A1302A617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11" name="Título 6"/>
          <p:cNvSpPr>
            <a:spLocks noGrp="1"/>
          </p:cNvSpPr>
          <p:nvPr>
            <p:ph type="title"/>
          </p:nvPr>
        </p:nvSpPr>
        <p:spPr>
          <a:xfrm>
            <a:off x="323528" y="404664"/>
            <a:ext cx="7328791" cy="524667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Grupo de Trabajo de información (WGIP) </a:t>
            </a:r>
            <a:endParaRPr lang="es-ES" b="1" dirty="0"/>
          </a:p>
        </p:txBody>
      </p:sp>
      <p:sp>
        <p:nvSpPr>
          <p:cNvPr id="10" name="2 Marcador de contenido"/>
          <p:cNvSpPr>
            <a:spLocks noGrp="1"/>
          </p:cNvSpPr>
          <p:nvPr>
            <p:ph type="body" sz="quarter" idx="14"/>
          </p:nvPr>
        </p:nvSpPr>
        <p:spPr>
          <a:xfrm>
            <a:off x="395536" y="1268760"/>
            <a:ext cx="8107807" cy="3816424"/>
          </a:xfrm>
        </p:spPr>
        <p:txBody>
          <a:bodyPr>
            <a:normAutofit fontScale="25000" lnSpcReduction="20000"/>
          </a:bodyPr>
          <a:lstStyle/>
          <a:p>
            <a:pPr marL="268288" indent="-268288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6400" dirty="0" smtClean="0"/>
              <a:t>El WGIP </a:t>
            </a:r>
            <a:r>
              <a:rPr lang="en-US" sz="6400" dirty="0" err="1" smtClean="0"/>
              <a:t>nace</a:t>
            </a:r>
            <a:r>
              <a:rPr lang="en-US" sz="6400" dirty="0" smtClean="0"/>
              <a:t> </a:t>
            </a:r>
            <a:r>
              <a:rPr lang="en-US" sz="6400" dirty="0" err="1" smtClean="0"/>
              <a:t>en</a:t>
            </a:r>
            <a:r>
              <a:rPr lang="en-US" sz="6400" dirty="0" smtClean="0"/>
              <a:t> 1973 con el fin de </a:t>
            </a:r>
            <a:r>
              <a:rPr lang="es-ES" sz="6400" dirty="0" smtClean="0"/>
              <a:t>promover </a:t>
            </a:r>
            <a:r>
              <a:rPr lang="es-ES" sz="6400" dirty="0"/>
              <a:t>el intercambio </a:t>
            </a:r>
            <a:r>
              <a:rPr lang="es-ES" sz="6400" dirty="0" smtClean="0"/>
              <a:t> </a:t>
            </a:r>
            <a:r>
              <a:rPr lang="es-ES" sz="6400" dirty="0"/>
              <a:t>en el área de procesamiento y difusión de </a:t>
            </a:r>
            <a:r>
              <a:rPr lang="es-ES" sz="6400" dirty="0" smtClean="0"/>
              <a:t>la información</a:t>
            </a:r>
            <a:r>
              <a:rPr lang="es-ES" sz="6400" dirty="0"/>
              <a:t>. Trata de proporcionar a las </a:t>
            </a:r>
            <a:r>
              <a:rPr lang="es-ES" sz="6400" dirty="0" err="1"/>
              <a:t>TPOs</a:t>
            </a:r>
            <a:r>
              <a:rPr lang="es-ES" sz="6400" dirty="0"/>
              <a:t> una información </a:t>
            </a:r>
            <a:r>
              <a:rPr lang="es-ES" sz="6400" dirty="0" smtClean="0"/>
              <a:t>accesible, fiable </a:t>
            </a:r>
            <a:r>
              <a:rPr lang="es-ES" sz="6400" dirty="0"/>
              <a:t>y puesta al </a:t>
            </a:r>
            <a:r>
              <a:rPr lang="es-ES" sz="6400" dirty="0" smtClean="0"/>
              <a:t>día. </a:t>
            </a:r>
            <a:endParaRPr lang="es-ES" sz="6400" dirty="0"/>
          </a:p>
          <a:p>
            <a:pPr marL="268288" indent="-268288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s-ES" sz="6400" dirty="0"/>
          </a:p>
          <a:p>
            <a:pPr marL="268288" indent="-268288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6400" dirty="0" smtClean="0"/>
              <a:t>Se reúne dos </a:t>
            </a:r>
            <a:r>
              <a:rPr lang="es-ES" sz="6400" dirty="0"/>
              <a:t>veces al </a:t>
            </a:r>
            <a:r>
              <a:rPr lang="es-ES" sz="6400" dirty="0" smtClean="0"/>
              <a:t>año y la presidencia tiene una duración de dos años (Alemania). Cuenta con el apoyo externo del ITC.  </a:t>
            </a:r>
          </a:p>
          <a:p>
            <a:pPr marL="268288" indent="-268288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s-ES" sz="6400" dirty="0" smtClean="0"/>
          </a:p>
          <a:p>
            <a:pPr marL="268288" indent="-268288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6400" dirty="0" smtClean="0"/>
              <a:t>Los temas  tratados en la  última  reunión versaron sobre Nuevas web de las </a:t>
            </a:r>
            <a:r>
              <a:rPr lang="es-ES" sz="6400" dirty="0" err="1" smtClean="0"/>
              <a:t>TPOs</a:t>
            </a:r>
            <a:r>
              <a:rPr lang="es-ES" sz="6400" dirty="0"/>
              <a:t> </a:t>
            </a:r>
            <a:r>
              <a:rPr lang="es-ES" sz="6400" dirty="0" smtClean="0"/>
              <a:t>- Optimización </a:t>
            </a:r>
            <a:r>
              <a:rPr lang="es-ES" sz="6400" dirty="0"/>
              <a:t>y gestión de </a:t>
            </a:r>
            <a:r>
              <a:rPr lang="es-ES" sz="6400" dirty="0" smtClean="0"/>
              <a:t>contenido de las nuevas web </a:t>
            </a:r>
            <a:r>
              <a:rPr lang="es-ES" sz="6400" dirty="0" err="1" smtClean="0"/>
              <a:t>TPOs</a:t>
            </a:r>
            <a:r>
              <a:rPr lang="es-ES" sz="6400" dirty="0" smtClean="0"/>
              <a:t>, Capacitación en plataforma </a:t>
            </a:r>
            <a:r>
              <a:rPr lang="es-ES" sz="6400" dirty="0"/>
              <a:t>de información para </a:t>
            </a:r>
            <a:r>
              <a:rPr lang="es-ES" sz="6400" dirty="0" smtClean="0"/>
              <a:t>MIPYMES, Marketing </a:t>
            </a:r>
            <a:r>
              <a:rPr lang="es-ES" sz="6400" dirty="0"/>
              <a:t>digital para las </a:t>
            </a:r>
            <a:r>
              <a:rPr lang="es-ES" sz="6400" dirty="0" smtClean="0"/>
              <a:t>OPC (servicios </a:t>
            </a:r>
            <a:r>
              <a:rPr lang="es-ES" sz="6400" dirty="0"/>
              <a:t>en línea OPC, portales comerciales y comunidades en línea </a:t>
            </a:r>
            <a:r>
              <a:rPr lang="es-ES" sz="6400" dirty="0" smtClean="0"/>
              <a:t>B2B), Procesos </a:t>
            </a:r>
            <a:r>
              <a:rPr lang="es-ES" sz="6400" dirty="0"/>
              <a:t>de mantenimiento de bases de datos </a:t>
            </a:r>
            <a:r>
              <a:rPr lang="es-ES" sz="6400" dirty="0" smtClean="0"/>
              <a:t>(CRM), Cooperación entre </a:t>
            </a:r>
            <a:r>
              <a:rPr lang="es-ES" sz="6400" dirty="0" err="1" smtClean="0"/>
              <a:t>TPOs</a:t>
            </a:r>
            <a:r>
              <a:rPr lang="es-ES" sz="6400" dirty="0" smtClean="0"/>
              <a:t> para </a:t>
            </a:r>
            <a:r>
              <a:rPr lang="es-ES" sz="6400" dirty="0"/>
              <a:t>adquirir </a:t>
            </a:r>
            <a:r>
              <a:rPr lang="es-ES" sz="6400" dirty="0" smtClean="0"/>
              <a:t>información y Experiencias de </a:t>
            </a:r>
            <a:r>
              <a:rPr lang="es-ES" sz="6400" dirty="0"/>
              <a:t> </a:t>
            </a:r>
            <a:r>
              <a:rPr lang="es-ES" sz="6400" dirty="0" smtClean="0"/>
              <a:t>las TPO el </a:t>
            </a:r>
            <a:r>
              <a:rPr lang="es-ES" sz="6400" dirty="0"/>
              <a:t>uso de los medios sociales.</a:t>
            </a:r>
            <a:endParaRPr lang="es-ES" sz="6400" dirty="0" smtClean="0"/>
          </a:p>
          <a:p>
            <a:pPr marL="268288" indent="-268288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s-ES" sz="6400" dirty="0"/>
          </a:p>
          <a:p>
            <a:pPr marL="268288" indent="-268288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6400" dirty="0" smtClean="0"/>
              <a:t>En la reunión de Madrid, se plantea el concepto: 	</a:t>
            </a:r>
          </a:p>
          <a:p>
            <a:pPr algn="just">
              <a:buClr>
                <a:schemeClr val="accent1"/>
              </a:buClr>
            </a:pPr>
            <a:r>
              <a:rPr lang="es-ES" sz="6400" dirty="0"/>
              <a:t>	</a:t>
            </a:r>
            <a:r>
              <a:rPr lang="es-ES" sz="6400" dirty="0" smtClean="0"/>
              <a:t>INFORMATION – KNOWLEDGE -   ACTION (Business </a:t>
            </a:r>
            <a:r>
              <a:rPr lang="es-ES" sz="6400" dirty="0" err="1" smtClean="0"/>
              <a:t>Intelligence</a:t>
            </a:r>
            <a:r>
              <a:rPr lang="es-ES" sz="6400" dirty="0" smtClean="0"/>
              <a:t>)</a:t>
            </a:r>
          </a:p>
          <a:p>
            <a:pPr marL="0" indent="0">
              <a:buNone/>
            </a:pPr>
            <a:endParaRPr lang="es-ES" sz="6400" dirty="0"/>
          </a:p>
          <a:p>
            <a:endParaRPr lang="es-ES" dirty="0" smtClean="0"/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8798946" cy="168644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1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11561" y="396876"/>
            <a:ext cx="7904855" cy="524667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Comparativa contenidos WGIP</a:t>
            </a:r>
            <a:endParaRPr lang="es-ES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DD32-75CE-41A9-BFE0-BF7A1302A617}" type="slidenum">
              <a:rPr lang="es-ES" smtClean="0"/>
              <a:pPr/>
              <a:t>8</a:t>
            </a:fld>
            <a:endParaRPr lang="es-ES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225033"/>
              </p:ext>
            </p:extLst>
          </p:nvPr>
        </p:nvGraphicFramePr>
        <p:xfrm>
          <a:off x="5796136" y="1184979"/>
          <a:ext cx="2785582" cy="437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582"/>
              </a:tblGrid>
              <a:tr h="4096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Lato" panose="020F0502020204030203" pitchFamily="34" charset="0"/>
                        </a:rPr>
                        <a:t>Geneva 2014 </a:t>
                      </a:r>
                      <a:endParaRPr lang="es-E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969157">
                <a:tc>
                  <a:txBody>
                    <a:bodyPr/>
                    <a:lstStyle/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ICEX Website and Content Management System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SPIRIT Slovenia Web Sites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Information acquisition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Newsletter effectiveness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Customer relationship management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CBI’s market information platform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Images in search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UKTI – developing and optimizing web content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Social media applications in TPO information services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Digital marketing for TPOs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Training and information for an MSME platform in Italy</a:t>
                      </a:r>
                    </a:p>
                    <a:p>
                      <a:pPr algn="l"/>
                      <a:endParaRPr lang="es-E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1" name="10 Marcador de gráfico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51154231"/>
              </p:ext>
            </p:extLst>
          </p:nvPr>
        </p:nvGraphicFramePr>
        <p:xfrm>
          <a:off x="755576" y="1268760"/>
          <a:ext cx="2592288" cy="4460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528778"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Lato" panose="020F0502020204030203" pitchFamily="34" charset="0"/>
                        </a:rPr>
                        <a:t>Paris1997 </a:t>
                      </a:r>
                      <a:endParaRPr lang="en-GB" sz="16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647686">
                <a:tc>
                  <a:txBody>
                    <a:bodyPr/>
                    <a:lstStyle/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Public purchasing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Marketing of information materials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Export magazines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Lunch break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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Quality development and personnel training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Charging policy at home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Sources of information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Cooperation projects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Internet – Topics: Usage in ETPO Orgs, TPO Publicity, EU: G7 Global Mkt Place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Search engines, hotlist for TPOs, ETPO Homepage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Sector reports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Customs tariff database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Services classification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One-stop export centres</a:t>
                      </a:r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s-ES" sz="12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3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04696"/>
              </p:ext>
            </p:extLst>
          </p:nvPr>
        </p:nvGraphicFramePr>
        <p:xfrm>
          <a:off x="3131840" y="1381877"/>
          <a:ext cx="2880320" cy="4272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523461"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cs typeface="Lato" panose="020F0502020204030203" pitchFamily="34" charset="0"/>
                        </a:rPr>
                        <a:t>Dublin 2004 </a:t>
                      </a:r>
                      <a:endParaRPr lang="en-GB" sz="1600" dirty="0" smtClean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gradFill>
                      <a:gsLst>
                        <a:gs pos="38000">
                          <a:schemeClr val="accent1">
                            <a:tint val="66000"/>
                            <a:satMod val="160000"/>
                          </a:schemeClr>
                        </a:gs>
                        <a:gs pos="9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39886">
                <a:tc>
                  <a:txBody>
                    <a:bodyPr/>
                    <a:lstStyle/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TPO web site strategies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Cooperation between TPOS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Prioritising countries/sectors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Export awards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Newsletters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Performance measurement of info products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Productivity and efficiency of info services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Organisational changes and effects on info services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Content management,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Integration company databases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Coding systems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ETPO WGIP – history, function and procedures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Attendees – 47 – of which 5 still active in group</a:t>
                      </a:r>
                    </a:p>
                    <a:p>
                      <a:pPr algn="l"/>
                      <a:endParaRPr lang="es-ES" sz="12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7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1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Grupo de Trabajo de Evaluación </a:t>
            </a:r>
            <a:endParaRPr lang="es-ES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ES" smtClean="0"/>
              <a:t>Pie de página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DD32-75CE-41A9-BFE0-BF7A1302A617}" type="slidenum">
              <a:rPr lang="es-ES" smtClean="0"/>
              <a:pPr/>
              <a:t>9</a:t>
            </a:fld>
            <a:endParaRPr lang="es-ES" dirty="0"/>
          </a:p>
        </p:txBody>
      </p:sp>
      <p:pic>
        <p:nvPicPr>
          <p:cNvPr id="9" name="Marcador de posición de imagen 11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2" b="12662"/>
          <a:stretch/>
        </p:blipFill>
        <p:spPr>
          <a:xfrm>
            <a:off x="323528" y="4437112"/>
            <a:ext cx="8820217" cy="2420888"/>
          </a:xfrm>
        </p:spPr>
      </p:pic>
      <p:sp>
        <p:nvSpPr>
          <p:cNvPr id="8" name="2 Marcador de contenido"/>
          <p:cNvSpPr>
            <a:spLocks noGrp="1"/>
          </p:cNvSpPr>
          <p:nvPr>
            <p:ph type="body" sz="quarter" idx="14"/>
          </p:nvPr>
        </p:nvSpPr>
        <p:spPr>
          <a:xfrm>
            <a:off x="468313" y="1484313"/>
            <a:ext cx="8228012" cy="2568575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Liderado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Austria Advantage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colaboración</a:t>
            </a:r>
            <a:r>
              <a:rPr lang="en-US" dirty="0" smtClean="0"/>
              <a:t> con el ITC.   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El GT propone a los </a:t>
            </a:r>
            <a:r>
              <a:rPr lang="en-US" dirty="0" err="1" smtClean="0"/>
              <a:t>miembros</a:t>
            </a:r>
            <a:r>
              <a:rPr lang="en-US" dirty="0" smtClean="0"/>
              <a:t> la </a:t>
            </a:r>
            <a:r>
              <a:rPr lang="en-US" dirty="0" err="1" smtClean="0"/>
              <a:t>realización</a:t>
            </a:r>
            <a:r>
              <a:rPr lang="en-US" dirty="0" smtClean="0"/>
              <a:t> de un </a:t>
            </a:r>
            <a:r>
              <a:rPr lang="en-US" dirty="0" err="1" smtClean="0"/>
              <a:t>estudio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mida</a:t>
            </a:r>
            <a:r>
              <a:rPr lang="en-US" dirty="0" smtClean="0"/>
              <a:t> </a:t>
            </a:r>
            <a:r>
              <a:rPr lang="es-ES" dirty="0" smtClean="0"/>
              <a:t>el </a:t>
            </a:r>
            <a:r>
              <a:rPr lang="es-ES" dirty="0"/>
              <a:t>impacto de los fondos invertidos en los programas de </a:t>
            </a:r>
            <a:r>
              <a:rPr lang="es-ES" dirty="0" smtClean="0"/>
              <a:t>promoción de  exportaciones.  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 smtClean="0"/>
              <a:t>Pretende ver como el incremento del presupuesto de una TPO puede influir en un incremento de las exportaciones y el efecto que puede tener en el empleo y en el PIB.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dirty="0" smtClean="0"/>
              <a:t>Se va a lanzar una encuesta entre las agencias de promoción europeas. Se solicitarán datos como Estructura institucional, Responsabilidades </a:t>
            </a:r>
            <a:r>
              <a:rPr lang="es-ES" dirty="0"/>
              <a:t>de </a:t>
            </a:r>
            <a:r>
              <a:rPr lang="es-ES" dirty="0" smtClean="0"/>
              <a:t>las agencias, Estrategias seguidas, Recursos, Actividades, etc.. </a:t>
            </a:r>
          </a:p>
          <a:p>
            <a:pPr algn="just"/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ICEX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52B1E"/>
      </a:accent1>
      <a:accent2>
        <a:srgbClr val="FECB00"/>
      </a:accent2>
      <a:accent3>
        <a:srgbClr val="454E53"/>
      </a:accent3>
      <a:accent4>
        <a:srgbClr val="4BACC6"/>
      </a:accent4>
      <a:accent5>
        <a:srgbClr val="76923C"/>
      </a:accent5>
      <a:accent6>
        <a:srgbClr val="F79646"/>
      </a:accent6>
      <a:hlink>
        <a:srgbClr val="0000FF"/>
      </a:hlink>
      <a:folHlink>
        <a:srgbClr val="800080"/>
      </a:folHlink>
    </a:clrScheme>
    <a:fontScheme name="icex">
      <a:majorFont>
        <a:latin typeface="HelveticaNeueLT Pro 75 Bd"/>
        <a:ea typeface=""/>
        <a:cs typeface=""/>
      </a:majorFont>
      <a:minorFont>
        <a:latin typeface="HelveticaNeueLT Pro 45 Lt"/>
        <a:ea typeface=""/>
        <a:cs typeface=""/>
      </a:minorFont>
    </a:fontScheme>
    <a:fmtScheme name="Vidrio ahumado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DC4237"/>
            </a:gs>
            <a:gs pos="54000">
              <a:srgbClr val="C72B23"/>
            </a:gs>
            <a:gs pos="100000">
              <a:srgbClr val="A30604"/>
            </a:gs>
          </a:gsLst>
          <a:lin ang="2700000" scaled="1"/>
          <a:tileRect/>
        </a:gradFill>
        <a:ln w="22225">
          <a:gradFill flip="none" rotWithShape="1">
            <a:gsLst>
              <a:gs pos="0">
                <a:srgbClr val="C41111"/>
              </a:gs>
              <a:gs pos="58000">
                <a:srgbClr val="DE7878"/>
              </a:gs>
              <a:gs pos="100000">
                <a:srgbClr val="C00000"/>
              </a:gs>
            </a:gsLst>
            <a:lin ang="13500000" scaled="1"/>
            <a:tileRect/>
          </a:gra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1900"/>
          </a:lnSpc>
          <a:tabLst>
            <a:tab pos="1169988" algn="l"/>
          </a:tabLst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931</Words>
  <Application>Microsoft Office PowerPoint</Application>
  <PresentationFormat>Presentación en pantalla (4:3)</PresentationFormat>
  <Paragraphs>233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ETPO: La organización  </vt:lpstr>
      <vt:lpstr>Reuniones celebradas hasta la fecha</vt:lpstr>
      <vt:lpstr>ETPO: Evolución y reflexiones </vt:lpstr>
      <vt:lpstr>Presentación de PowerPoint</vt:lpstr>
      <vt:lpstr>Grupo de Trabajo de información (WGIP) </vt:lpstr>
      <vt:lpstr>Comparativa contenidos WGIP</vt:lpstr>
      <vt:lpstr>Grupo de Trabajo de Evaluación </vt:lpstr>
      <vt:lpstr>Colaboración con terceros </vt:lpstr>
      <vt:lpstr>Las tendencias digitales</vt:lpstr>
      <vt:lpstr>Foto de familia en Madrid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nacho</dc:creator>
  <cp:lastModifiedBy>Fernando</cp:lastModifiedBy>
  <cp:revision>107</cp:revision>
  <dcterms:created xsi:type="dcterms:W3CDTF">2012-09-05T13:33:46Z</dcterms:created>
  <dcterms:modified xsi:type="dcterms:W3CDTF">2014-11-27T17:57:15Z</dcterms:modified>
</cp:coreProperties>
</file>