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81813" cy="92964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94D657-263B-4104-BF23-1DFB3C70B25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92971B59-3508-477D-8771-AF42CEABD953}">
      <dgm:prSet custT="1"/>
      <dgm:spPr>
        <a:xfrm>
          <a:off x="0" y="36"/>
          <a:ext cx="2981131" cy="1440124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2200" b="0" i="0" u="none" strike="noStrike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Guerra civil o exterior</a:t>
          </a:r>
          <a:endParaRPr lang="es-VE" sz="2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3E40F8B-618F-4602-8B10-856EB4802D6C}" type="parTrans" cxnId="{249C11A1-23CD-49DA-ACC7-11DD0881C1E0}">
      <dgm:prSet/>
      <dgm:spPr/>
      <dgm:t>
        <a:bodyPr/>
        <a:lstStyle/>
        <a:p>
          <a:endParaRPr lang="es-VE"/>
        </a:p>
      </dgm:t>
    </dgm:pt>
    <dgm:pt modelId="{79A288D0-CC74-40DD-B54B-FEFD0AA10AB7}" type="sibTrans" cxnId="{249C11A1-23CD-49DA-ACC7-11DD0881C1E0}">
      <dgm:prSet/>
      <dgm:spPr/>
      <dgm:t>
        <a:bodyPr/>
        <a:lstStyle/>
        <a:p>
          <a:endParaRPr lang="es-VE"/>
        </a:p>
      </dgm:t>
    </dgm:pt>
    <dgm:pt modelId="{06300FAD-17D1-4131-9213-94940B0350BA}">
      <dgm:prSet phldrT="[Texto]"/>
      <dgm:spPr>
        <a:xfrm rot="5400000">
          <a:off x="5054975" y="-1929795"/>
          <a:ext cx="1152099" cy="529978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7150" marR="0" indent="0" algn="just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kumimoji="0" lang="es-VE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Declarada o de hecho, ocupación del país de residencia o domicilio del comprador-importador por otro país; insurrección, motines, paros, disturbios u otros eventos similares ocurridos en el país de residencia o domicilio del comprador-importador.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6EA4128-DBA4-40D9-82C5-A7C8FFDCC9AA}" type="parTrans" cxnId="{0C3BC67A-565E-4F10-84B5-583EC029403C}">
      <dgm:prSet/>
      <dgm:spPr/>
      <dgm:t>
        <a:bodyPr/>
        <a:lstStyle/>
        <a:p>
          <a:endParaRPr lang="es-VE"/>
        </a:p>
      </dgm:t>
    </dgm:pt>
    <dgm:pt modelId="{E3330A9F-6E00-4064-A4A0-344F49EA82F8}" type="sibTrans" cxnId="{0C3BC67A-565E-4F10-84B5-583EC029403C}">
      <dgm:prSet/>
      <dgm:spPr/>
      <dgm:t>
        <a:bodyPr/>
        <a:lstStyle/>
        <a:p>
          <a:endParaRPr lang="es-VE"/>
        </a:p>
      </dgm:t>
    </dgm:pt>
    <dgm:pt modelId="{DB4A1C03-4E09-4EB0-BC57-94AD2EA8762E}">
      <dgm:prSet phldrT="[Texto]" custT="1"/>
      <dgm:spPr>
        <a:xfrm>
          <a:off x="0" y="1512167"/>
          <a:ext cx="2981131" cy="1440124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0" lang="es-VE" sz="2200" b="0" i="0" u="none" strike="noStrike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Eventos de carácter catastrófico</a:t>
          </a:r>
          <a:endParaRPr lang="es-VE" sz="2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329E608-C520-4D5E-92F2-BA26D77A76BD}" type="parTrans" cxnId="{F1B21596-E15C-4207-9E7B-3962A6AB4732}">
      <dgm:prSet/>
      <dgm:spPr/>
      <dgm:t>
        <a:bodyPr/>
        <a:lstStyle/>
        <a:p>
          <a:endParaRPr lang="es-VE"/>
        </a:p>
      </dgm:t>
    </dgm:pt>
    <dgm:pt modelId="{1E377498-BF6C-4018-ACEC-60FBD116DD4F}" type="sibTrans" cxnId="{F1B21596-E15C-4207-9E7B-3962A6AB4732}">
      <dgm:prSet/>
      <dgm:spPr/>
      <dgm:t>
        <a:bodyPr/>
        <a:lstStyle/>
        <a:p>
          <a:endParaRPr lang="es-VE"/>
        </a:p>
      </dgm:t>
    </dgm:pt>
    <dgm:pt modelId="{5F50DAE5-1E03-47A3-AC89-6BBB7B548053}">
      <dgm:prSet phldrT="[Texto]"/>
      <dgm:spPr>
        <a:xfrm rot="5400000">
          <a:off x="5054975" y="-417664"/>
          <a:ext cx="1152099" cy="529978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kumimoji="0" lang="es-VE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Declarados como tales por parte del gobierno del país del comprador-importador, como ciclones, inundaciones, maremotos, terremotos, temblores de tierra, erupciones volcánicas, explosiones atómicas, contaminación radioactiva y otros eventos similares.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F92BD26-1010-4312-A8B4-21CCE6BCB142}" type="parTrans" cxnId="{DC6278F0-1822-4593-8644-B70A788BD361}">
      <dgm:prSet/>
      <dgm:spPr/>
      <dgm:t>
        <a:bodyPr/>
        <a:lstStyle/>
        <a:p>
          <a:endParaRPr lang="es-VE"/>
        </a:p>
      </dgm:t>
    </dgm:pt>
    <dgm:pt modelId="{A8EE8AC7-248E-42E8-8F98-A22F3D69E8E9}" type="sibTrans" cxnId="{DC6278F0-1822-4593-8644-B70A788BD361}">
      <dgm:prSet/>
      <dgm:spPr/>
      <dgm:t>
        <a:bodyPr/>
        <a:lstStyle/>
        <a:p>
          <a:endParaRPr lang="es-VE"/>
        </a:p>
      </dgm:t>
    </dgm:pt>
    <dgm:pt modelId="{3E30AE94-F263-4CAE-91BE-0D14C78A00DF}" type="pres">
      <dgm:prSet presAssocID="{BB94D657-263B-4104-BF23-1DFB3C70B2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53F958F9-38CD-4123-B24A-B9F795847670}" type="pres">
      <dgm:prSet presAssocID="{92971B59-3508-477D-8771-AF42CEABD953}" presName="linNode" presStyleCnt="0"/>
      <dgm:spPr/>
    </dgm:pt>
    <dgm:pt modelId="{E0AF83A9-71D0-4101-8E40-CC93E5FD1E00}" type="pres">
      <dgm:prSet presAssocID="{92971B59-3508-477D-8771-AF42CEABD95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3B0EBF0-A7C4-43A2-8876-C096AD57FBBB}" type="pres">
      <dgm:prSet presAssocID="{92971B59-3508-477D-8771-AF42CEABD95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D41164CD-CDAD-4DD0-B1D3-81A56805CC05}" type="pres">
      <dgm:prSet presAssocID="{79A288D0-CC74-40DD-B54B-FEFD0AA10AB7}" presName="sp" presStyleCnt="0"/>
      <dgm:spPr/>
    </dgm:pt>
    <dgm:pt modelId="{573D6AAE-FF22-405C-845A-E2F2C8DEE84D}" type="pres">
      <dgm:prSet presAssocID="{DB4A1C03-4E09-4EB0-BC57-94AD2EA8762E}" presName="linNode" presStyleCnt="0"/>
      <dgm:spPr/>
    </dgm:pt>
    <dgm:pt modelId="{3A3D8D55-3CB3-45D9-972A-B6EEC1D3CB4E}" type="pres">
      <dgm:prSet presAssocID="{DB4A1C03-4E09-4EB0-BC57-94AD2EA8762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8C867C6-938D-4CCA-84A8-41CEADF9C7D5}" type="pres">
      <dgm:prSet presAssocID="{DB4A1C03-4E09-4EB0-BC57-94AD2EA8762E}" presName="descendantText" presStyleLbl="alignAccFollowNode1" presStyleIdx="1" presStyleCnt="2" custLinFactNeighborX="930" custLinFactNeighborY="85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7262C451-954C-4013-B2E4-C6CC06385CC5}" type="presOf" srcId="{DB4A1C03-4E09-4EB0-BC57-94AD2EA8762E}" destId="{3A3D8D55-3CB3-45D9-972A-B6EEC1D3CB4E}" srcOrd="0" destOrd="0" presId="urn:microsoft.com/office/officeart/2005/8/layout/vList5"/>
    <dgm:cxn modelId="{B014799D-5C23-4205-9AB6-23446AF37C59}" type="presOf" srcId="{5F50DAE5-1E03-47A3-AC89-6BBB7B548053}" destId="{48C867C6-938D-4CCA-84A8-41CEADF9C7D5}" srcOrd="0" destOrd="0" presId="urn:microsoft.com/office/officeart/2005/8/layout/vList5"/>
    <dgm:cxn modelId="{0C3BC67A-565E-4F10-84B5-583EC029403C}" srcId="{92971B59-3508-477D-8771-AF42CEABD953}" destId="{06300FAD-17D1-4131-9213-94940B0350BA}" srcOrd="0" destOrd="0" parTransId="{86EA4128-DBA4-40D9-82C5-A7C8FFDCC9AA}" sibTransId="{E3330A9F-6E00-4064-A4A0-344F49EA82F8}"/>
    <dgm:cxn modelId="{F1B21596-E15C-4207-9E7B-3962A6AB4732}" srcId="{BB94D657-263B-4104-BF23-1DFB3C70B259}" destId="{DB4A1C03-4E09-4EB0-BC57-94AD2EA8762E}" srcOrd="1" destOrd="0" parTransId="{A329E608-C520-4D5E-92F2-BA26D77A76BD}" sibTransId="{1E377498-BF6C-4018-ACEC-60FBD116DD4F}"/>
    <dgm:cxn modelId="{D565FA46-89F2-49E2-8411-9FB34CB02C24}" type="presOf" srcId="{BB94D657-263B-4104-BF23-1DFB3C70B259}" destId="{3E30AE94-F263-4CAE-91BE-0D14C78A00DF}" srcOrd="0" destOrd="0" presId="urn:microsoft.com/office/officeart/2005/8/layout/vList5"/>
    <dgm:cxn modelId="{CADFBEFF-55D6-46D3-A523-CE228A9F0442}" type="presOf" srcId="{92971B59-3508-477D-8771-AF42CEABD953}" destId="{E0AF83A9-71D0-4101-8E40-CC93E5FD1E00}" srcOrd="0" destOrd="0" presId="urn:microsoft.com/office/officeart/2005/8/layout/vList5"/>
    <dgm:cxn modelId="{A2D9B915-8533-4A7B-8D76-668BA0962336}" type="presOf" srcId="{06300FAD-17D1-4131-9213-94940B0350BA}" destId="{33B0EBF0-A7C4-43A2-8876-C096AD57FBBB}" srcOrd="0" destOrd="0" presId="urn:microsoft.com/office/officeart/2005/8/layout/vList5"/>
    <dgm:cxn modelId="{DC6278F0-1822-4593-8644-B70A788BD361}" srcId="{DB4A1C03-4E09-4EB0-BC57-94AD2EA8762E}" destId="{5F50DAE5-1E03-47A3-AC89-6BBB7B548053}" srcOrd="0" destOrd="0" parTransId="{BF92BD26-1010-4312-A8B4-21CCE6BCB142}" sibTransId="{A8EE8AC7-248E-42E8-8F98-A22F3D69E8E9}"/>
    <dgm:cxn modelId="{249C11A1-23CD-49DA-ACC7-11DD0881C1E0}" srcId="{BB94D657-263B-4104-BF23-1DFB3C70B259}" destId="{92971B59-3508-477D-8771-AF42CEABD953}" srcOrd="0" destOrd="0" parTransId="{A3E40F8B-618F-4602-8B10-856EB4802D6C}" sibTransId="{79A288D0-CC74-40DD-B54B-FEFD0AA10AB7}"/>
    <dgm:cxn modelId="{ACB0A578-368E-42E8-AE6B-197A855A1C0C}" type="presParOf" srcId="{3E30AE94-F263-4CAE-91BE-0D14C78A00DF}" destId="{53F958F9-38CD-4123-B24A-B9F795847670}" srcOrd="0" destOrd="0" presId="urn:microsoft.com/office/officeart/2005/8/layout/vList5"/>
    <dgm:cxn modelId="{DCF78C34-24E0-475E-8655-BD0FB6CCC0EA}" type="presParOf" srcId="{53F958F9-38CD-4123-B24A-B9F795847670}" destId="{E0AF83A9-71D0-4101-8E40-CC93E5FD1E00}" srcOrd="0" destOrd="0" presId="urn:microsoft.com/office/officeart/2005/8/layout/vList5"/>
    <dgm:cxn modelId="{B337A66B-3790-4062-9356-D39C5E8CC924}" type="presParOf" srcId="{53F958F9-38CD-4123-B24A-B9F795847670}" destId="{33B0EBF0-A7C4-43A2-8876-C096AD57FBBB}" srcOrd="1" destOrd="0" presId="urn:microsoft.com/office/officeart/2005/8/layout/vList5"/>
    <dgm:cxn modelId="{B4AC799B-025D-476C-B29E-B697FA5809CD}" type="presParOf" srcId="{3E30AE94-F263-4CAE-91BE-0D14C78A00DF}" destId="{D41164CD-CDAD-4DD0-B1D3-81A56805CC05}" srcOrd="1" destOrd="0" presId="urn:microsoft.com/office/officeart/2005/8/layout/vList5"/>
    <dgm:cxn modelId="{3D341267-B7BF-4325-9DC3-C8202F135ED5}" type="presParOf" srcId="{3E30AE94-F263-4CAE-91BE-0D14C78A00DF}" destId="{573D6AAE-FF22-405C-845A-E2F2C8DEE84D}" srcOrd="2" destOrd="0" presId="urn:microsoft.com/office/officeart/2005/8/layout/vList5"/>
    <dgm:cxn modelId="{E42C93C2-7540-4693-B619-244C8A7785AB}" type="presParOf" srcId="{573D6AAE-FF22-405C-845A-E2F2C8DEE84D}" destId="{3A3D8D55-3CB3-45D9-972A-B6EEC1D3CB4E}" srcOrd="0" destOrd="0" presId="urn:microsoft.com/office/officeart/2005/8/layout/vList5"/>
    <dgm:cxn modelId="{56A16602-F98D-4EAF-AAA6-6EF7FC1B683E}" type="presParOf" srcId="{573D6AAE-FF22-405C-845A-E2F2C8DEE84D}" destId="{48C867C6-938D-4CCA-84A8-41CEADF9C7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94D657-263B-4104-BF23-1DFB3C70B25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92971B59-3508-477D-8771-AF42CEABD953}">
      <dgm:prSet/>
      <dgm:spPr>
        <a:xfrm>
          <a:off x="888" y="28367"/>
          <a:ext cx="1941928" cy="1403971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b="0" i="0" u="none" strike="noStrike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Medidas tomadas </a:t>
          </a:r>
          <a:endParaRPr lang="es-VE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3E40F8B-618F-4602-8B10-856EB4802D6C}" type="parTrans" cxnId="{249C11A1-23CD-49DA-ACC7-11DD0881C1E0}">
      <dgm:prSet/>
      <dgm:spPr/>
      <dgm:t>
        <a:bodyPr/>
        <a:lstStyle/>
        <a:p>
          <a:endParaRPr lang="es-VE"/>
        </a:p>
      </dgm:t>
    </dgm:pt>
    <dgm:pt modelId="{79A288D0-CC74-40DD-B54B-FEFD0AA10AB7}" type="sibTrans" cxnId="{249C11A1-23CD-49DA-ACC7-11DD0881C1E0}">
      <dgm:prSet/>
      <dgm:spPr/>
      <dgm:t>
        <a:bodyPr/>
        <a:lstStyle/>
        <a:p>
          <a:endParaRPr lang="es-VE"/>
        </a:p>
      </dgm:t>
    </dgm:pt>
    <dgm:pt modelId="{06300FAD-17D1-4131-9213-94940B0350BA}">
      <dgm:prSet phldrT="[Texto]" custT="1"/>
      <dgm:spPr>
        <a:xfrm rot="5400000">
          <a:off x="4341211" y="-2396894"/>
          <a:ext cx="1457704" cy="6254494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7150" marR="0" indent="0" algn="just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kumimoji="0" lang="es-VE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Por las autoridades de derecho o de hecho del país de residencia o de domicilio del comprador-importador o del sujeto del financiamiento al desarrollo para la exportación , tales como moratoria general de pagos, restricciones a las transferencias de fondos, </a:t>
          </a:r>
          <a:r>
            <a:rPr kumimoji="0" lang="es-VE" sz="1400" b="0" i="0" u="none" strike="noStrike" cap="none" normalizeH="0" baseline="0" dirty="0" err="1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inconvertibilidad</a:t>
          </a:r>
          <a:r>
            <a:rPr kumimoji="0" lang="es-VE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 de las monedas, confiscación y otras similares.</a:t>
          </a:r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6EA4128-DBA4-40D9-82C5-A7C8FFDCC9AA}" type="parTrans" cxnId="{0C3BC67A-565E-4F10-84B5-583EC029403C}">
      <dgm:prSet/>
      <dgm:spPr/>
      <dgm:t>
        <a:bodyPr/>
        <a:lstStyle/>
        <a:p>
          <a:endParaRPr lang="es-VE"/>
        </a:p>
      </dgm:t>
    </dgm:pt>
    <dgm:pt modelId="{E3330A9F-6E00-4064-A4A0-344F49EA82F8}" type="sibTrans" cxnId="{0C3BC67A-565E-4F10-84B5-583EC029403C}">
      <dgm:prSet/>
      <dgm:spPr/>
      <dgm:t>
        <a:bodyPr/>
        <a:lstStyle/>
        <a:p>
          <a:endParaRPr lang="es-VE"/>
        </a:p>
      </dgm:t>
    </dgm:pt>
    <dgm:pt modelId="{DB4A1C03-4E09-4EB0-BC57-94AD2EA8762E}">
      <dgm:prSet phldrT="[Texto]"/>
      <dgm:spPr>
        <a:xfrm>
          <a:off x="888" y="1520645"/>
          <a:ext cx="1939468" cy="1951719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0" lang="es-VE" b="0" i="0" u="none" strike="noStrike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Incumplimiento de pago del crédito</a:t>
          </a:r>
          <a:endParaRPr lang="es-VE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329E608-C520-4D5E-92F2-BA26D77A76BD}" type="parTrans" cxnId="{F1B21596-E15C-4207-9E7B-3962A6AB4732}">
      <dgm:prSet/>
      <dgm:spPr/>
      <dgm:t>
        <a:bodyPr/>
        <a:lstStyle/>
        <a:p>
          <a:endParaRPr lang="es-VE"/>
        </a:p>
      </dgm:t>
    </dgm:pt>
    <dgm:pt modelId="{1E377498-BF6C-4018-ACEC-60FBD116DD4F}" type="sibTrans" cxnId="{F1B21596-E15C-4207-9E7B-3962A6AB4732}">
      <dgm:prSet/>
      <dgm:spPr/>
      <dgm:t>
        <a:bodyPr/>
        <a:lstStyle/>
        <a:p>
          <a:endParaRPr lang="es-VE"/>
        </a:p>
      </dgm:t>
    </dgm:pt>
    <dgm:pt modelId="{5F50DAE5-1E03-47A3-AC89-6BBB7B548053}">
      <dgm:prSet phldrT="[Texto]" custT="1"/>
      <dgm:spPr>
        <a:xfrm rot="5400000">
          <a:off x="4141323" y="-637328"/>
          <a:ext cx="1865733" cy="626766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kumimoji="0" lang="es-VE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Por disposición expresa de una autoridad de derecho o de hecho del país de residencia o de domicilio del comprador-importador o del sujeto del financiamiento al desarrollo para la exportación.</a:t>
          </a:r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F92BD26-1010-4312-A8B4-21CCE6BCB142}" type="parTrans" cxnId="{DC6278F0-1822-4593-8644-B70A788BD361}">
      <dgm:prSet/>
      <dgm:spPr/>
      <dgm:t>
        <a:bodyPr/>
        <a:lstStyle/>
        <a:p>
          <a:endParaRPr lang="es-VE"/>
        </a:p>
      </dgm:t>
    </dgm:pt>
    <dgm:pt modelId="{A8EE8AC7-248E-42E8-8F98-A22F3D69E8E9}" type="sibTrans" cxnId="{DC6278F0-1822-4593-8644-B70A788BD361}">
      <dgm:prSet/>
      <dgm:spPr/>
      <dgm:t>
        <a:bodyPr/>
        <a:lstStyle/>
        <a:p>
          <a:endParaRPr lang="es-VE"/>
        </a:p>
      </dgm:t>
    </dgm:pt>
    <dgm:pt modelId="{D4348CA1-92DF-4836-B8C9-4E4732E4DB8D}">
      <dgm:prSet phldrT="[Texto]" custT="1"/>
      <dgm:spPr>
        <a:xfrm rot="5400000">
          <a:off x="4141323" y="-637328"/>
          <a:ext cx="1865733" cy="626766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kumimoji="0" lang="es-VE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Cuando el comprador-importador sea un gobierno o una entidad pública, o se trate de compradores-importadores privados con la garantía de cualquier entidad gubernamental, siempre que dicha garantía no sea pagada por esa entidad gubernamental por alguna de las causas previstas.</a:t>
          </a:r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DD80535-9447-4705-952D-7A8CEE0691D9}" type="parTrans" cxnId="{824D116E-DD87-4268-A6C9-76FE6B4F5E0C}">
      <dgm:prSet/>
      <dgm:spPr/>
      <dgm:t>
        <a:bodyPr/>
        <a:lstStyle/>
        <a:p>
          <a:endParaRPr lang="es-VE"/>
        </a:p>
      </dgm:t>
    </dgm:pt>
    <dgm:pt modelId="{212737B1-3A2F-4CA2-8F31-D1C19539B87E}" type="sibTrans" cxnId="{824D116E-DD87-4268-A6C9-76FE6B4F5E0C}">
      <dgm:prSet/>
      <dgm:spPr/>
      <dgm:t>
        <a:bodyPr/>
        <a:lstStyle/>
        <a:p>
          <a:endParaRPr lang="es-VE"/>
        </a:p>
      </dgm:t>
    </dgm:pt>
    <dgm:pt modelId="{DB057385-1511-4FA8-AC6D-75E746F833CD}">
      <dgm:prSet phldrT="[Texto]" custT="1"/>
      <dgm:spPr>
        <a:xfrm rot="5400000">
          <a:off x="4141323" y="-637328"/>
          <a:ext cx="1865733" cy="626766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F5E9494-5892-49B3-A37C-8488DC097213}" type="parTrans" cxnId="{E6635282-4CEA-4BB5-B605-8732A6FBA289}">
      <dgm:prSet/>
      <dgm:spPr/>
      <dgm:t>
        <a:bodyPr/>
        <a:lstStyle/>
        <a:p>
          <a:endParaRPr lang="es-VE"/>
        </a:p>
      </dgm:t>
    </dgm:pt>
    <dgm:pt modelId="{95EA6B21-3D3A-4F80-9B22-4A40267AD0A4}" type="sibTrans" cxnId="{E6635282-4CEA-4BB5-B605-8732A6FBA289}">
      <dgm:prSet/>
      <dgm:spPr/>
      <dgm:t>
        <a:bodyPr/>
        <a:lstStyle/>
        <a:p>
          <a:endParaRPr lang="es-VE"/>
        </a:p>
      </dgm:t>
    </dgm:pt>
    <dgm:pt modelId="{F3D3C679-D1B1-4839-9362-B6976BE921B2}">
      <dgm:prSet phldrT="[Texto]"/>
      <dgm:spPr>
        <a:xfrm>
          <a:off x="888" y="3572876"/>
          <a:ext cx="1939468" cy="1355102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VE" dirty="0" smtClean="0">
              <a:solidFill>
                <a:sysClr val="window" lastClr="FFFFFF"/>
              </a:solidFill>
              <a:latin typeface="Calibri"/>
              <a:ea typeface="+mn-ea"/>
              <a:cs typeface="Arial" pitchFamily="34" charset="0"/>
            </a:rPr>
            <a:t>Circunstancias políticas o económicas</a:t>
          </a:r>
          <a:endParaRPr lang="es-VE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9FEE1EC-E537-47FF-AB5B-4F07F30D9E61}" type="parTrans" cxnId="{3A7822A7-72D2-447B-8C30-7C2A987390FE}">
      <dgm:prSet/>
      <dgm:spPr/>
      <dgm:t>
        <a:bodyPr/>
        <a:lstStyle/>
        <a:p>
          <a:endParaRPr lang="es-VE"/>
        </a:p>
      </dgm:t>
    </dgm:pt>
    <dgm:pt modelId="{53822D9B-4F96-4BD6-B702-2827E229B30D}" type="sibTrans" cxnId="{3A7822A7-72D2-447B-8C30-7C2A987390FE}">
      <dgm:prSet/>
      <dgm:spPr/>
      <dgm:t>
        <a:bodyPr/>
        <a:lstStyle/>
        <a:p>
          <a:endParaRPr lang="es-VE"/>
        </a:p>
      </dgm:t>
    </dgm:pt>
    <dgm:pt modelId="{29619A54-6A0B-44FE-8FC3-AAD5E6C3AE6B}">
      <dgm:prSet phldrT="[Texto]" custT="1"/>
      <dgm:spPr>
        <a:xfrm rot="5400000">
          <a:off x="4357566" y="1116593"/>
          <a:ext cx="1433246" cy="626766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l"/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54859E3-E680-41EC-A54D-147829350B85}" type="parTrans" cxnId="{A8B71CB7-C1E9-40C5-85E4-3262F9DED219}">
      <dgm:prSet/>
      <dgm:spPr/>
      <dgm:t>
        <a:bodyPr/>
        <a:lstStyle/>
        <a:p>
          <a:endParaRPr lang="es-VE"/>
        </a:p>
      </dgm:t>
    </dgm:pt>
    <dgm:pt modelId="{7094D6C4-4FEA-4E2C-8A2A-8D2D0EB5E0C1}" type="sibTrans" cxnId="{A8B71CB7-C1E9-40C5-85E4-3262F9DED219}">
      <dgm:prSet/>
      <dgm:spPr/>
      <dgm:t>
        <a:bodyPr/>
        <a:lstStyle/>
        <a:p>
          <a:endParaRPr lang="es-VE"/>
        </a:p>
      </dgm:t>
    </dgm:pt>
    <dgm:pt modelId="{E261BFEE-932C-427B-9A82-6F144474408D}">
      <dgm:prSet phldrT="[Texto]" custT="1"/>
      <dgm:spPr>
        <a:xfrm rot="5400000">
          <a:off x="4357566" y="1116593"/>
          <a:ext cx="1433246" cy="626766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es-VE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pitchFamily="34" charset="0"/>
            </a:rPr>
            <a:t>Cuando las autoridades venezolanas, debido a circunstancias políticas o económicas ocurridas en el país de destino de las mercancías, consideren conveniente instruir al exportador para que no despache sus mercancías o cuando habiéndolas despachado, para que las recupere y como consecuencia de ello, éste sufra una pérdida.</a:t>
          </a:r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04A24C6-06F8-4BAB-9DC0-05B2FEBFC71D}" type="parTrans" cxnId="{46021118-0416-468D-B801-C0CBB883EEB1}">
      <dgm:prSet/>
      <dgm:spPr/>
      <dgm:t>
        <a:bodyPr/>
        <a:lstStyle/>
        <a:p>
          <a:endParaRPr lang="es-VE"/>
        </a:p>
      </dgm:t>
    </dgm:pt>
    <dgm:pt modelId="{4EF30F26-8861-48B2-B6EA-0F7374E8AE2D}" type="sibTrans" cxnId="{46021118-0416-468D-B801-C0CBB883EEB1}">
      <dgm:prSet/>
      <dgm:spPr/>
      <dgm:t>
        <a:bodyPr/>
        <a:lstStyle/>
        <a:p>
          <a:endParaRPr lang="es-VE"/>
        </a:p>
      </dgm:t>
    </dgm:pt>
    <dgm:pt modelId="{3E30AE94-F263-4CAE-91BE-0D14C78A00DF}" type="pres">
      <dgm:prSet presAssocID="{BB94D657-263B-4104-BF23-1DFB3C70B2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53F958F9-38CD-4123-B24A-B9F795847670}" type="pres">
      <dgm:prSet presAssocID="{92971B59-3508-477D-8771-AF42CEABD953}" presName="linNode" presStyleCnt="0"/>
      <dgm:spPr/>
    </dgm:pt>
    <dgm:pt modelId="{E0AF83A9-71D0-4101-8E40-CC93E5FD1E00}" type="pres">
      <dgm:prSet presAssocID="{92971B59-3508-477D-8771-AF42CEABD953}" presName="parentText" presStyleLbl="node1" presStyleIdx="0" presStyleCnt="3" custScaleX="75510" custScaleY="114256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3B0EBF0-A7C4-43A2-8876-C096AD57FBBB}" type="pres">
      <dgm:prSet presAssocID="{92971B59-3508-477D-8771-AF42CEABD953}" presName="descendantText" presStyleLbl="alignAccFollowNode1" presStyleIdx="0" presStyleCnt="3" custScaleX="136800" custScaleY="14828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D41164CD-CDAD-4DD0-B1D3-81A56805CC05}" type="pres">
      <dgm:prSet presAssocID="{79A288D0-CC74-40DD-B54B-FEFD0AA10AB7}" presName="sp" presStyleCnt="0"/>
      <dgm:spPr/>
    </dgm:pt>
    <dgm:pt modelId="{573D6AAE-FF22-405C-845A-E2F2C8DEE84D}" type="pres">
      <dgm:prSet presAssocID="{DB4A1C03-4E09-4EB0-BC57-94AD2EA8762E}" presName="linNode" presStyleCnt="0"/>
      <dgm:spPr/>
    </dgm:pt>
    <dgm:pt modelId="{3A3D8D55-3CB3-45D9-972A-B6EEC1D3CB4E}" type="pres">
      <dgm:prSet presAssocID="{DB4A1C03-4E09-4EB0-BC57-94AD2EA8762E}" presName="parentText" presStyleLbl="node1" presStyleIdx="1" presStyleCnt="3" custScaleX="75510" custScaleY="158832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8C867C6-938D-4CCA-84A8-41CEADF9C7D5}" type="pres">
      <dgm:prSet presAssocID="{DB4A1C03-4E09-4EB0-BC57-94AD2EA8762E}" presName="descendantText" presStyleLbl="alignAccFollowNode1" presStyleIdx="1" presStyleCnt="3" custScaleX="137262" custScaleY="18979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5FAFB1A-7F1E-49CB-8249-D2F61C0364F9}" type="pres">
      <dgm:prSet presAssocID="{1E377498-BF6C-4018-ACEC-60FBD116DD4F}" presName="sp" presStyleCnt="0"/>
      <dgm:spPr/>
    </dgm:pt>
    <dgm:pt modelId="{CB4E84BE-141B-4132-B060-7F7056B983BF}" type="pres">
      <dgm:prSet presAssocID="{F3D3C679-D1B1-4839-9362-B6976BE921B2}" presName="linNode" presStyleCnt="0"/>
      <dgm:spPr/>
    </dgm:pt>
    <dgm:pt modelId="{D725633C-E05A-4AE9-93A4-408378217AD0}" type="pres">
      <dgm:prSet presAssocID="{F3D3C679-D1B1-4839-9362-B6976BE921B2}" presName="parentText" presStyleLbl="node1" presStyleIdx="2" presStyleCnt="3" custScaleX="75510" custScaleY="110279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E1242DD5-C550-439B-B420-DE996597A271}" type="pres">
      <dgm:prSet presAssocID="{F3D3C679-D1B1-4839-9362-B6976BE921B2}" presName="descendantText" presStyleLbl="alignAccFollowNode1" presStyleIdx="2" presStyleCnt="3" custScaleX="137262" custScaleY="145798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5B7A9393-4BA9-4366-82AF-9CB821F5CA06}" type="presOf" srcId="{BB94D657-263B-4104-BF23-1DFB3C70B259}" destId="{3E30AE94-F263-4CAE-91BE-0D14C78A00DF}" srcOrd="0" destOrd="0" presId="urn:microsoft.com/office/officeart/2005/8/layout/vList5"/>
    <dgm:cxn modelId="{8DE34009-7ED2-4485-923A-2AE18ECF728A}" type="presOf" srcId="{D4348CA1-92DF-4836-B8C9-4E4732E4DB8D}" destId="{48C867C6-938D-4CCA-84A8-41CEADF9C7D5}" srcOrd="0" destOrd="2" presId="urn:microsoft.com/office/officeart/2005/8/layout/vList5"/>
    <dgm:cxn modelId="{DC6278F0-1822-4593-8644-B70A788BD361}" srcId="{DB4A1C03-4E09-4EB0-BC57-94AD2EA8762E}" destId="{5F50DAE5-1E03-47A3-AC89-6BBB7B548053}" srcOrd="0" destOrd="0" parTransId="{BF92BD26-1010-4312-A8B4-21CCE6BCB142}" sibTransId="{A8EE8AC7-248E-42E8-8F98-A22F3D69E8E9}"/>
    <dgm:cxn modelId="{F1B21596-E15C-4207-9E7B-3962A6AB4732}" srcId="{BB94D657-263B-4104-BF23-1DFB3C70B259}" destId="{DB4A1C03-4E09-4EB0-BC57-94AD2EA8762E}" srcOrd="1" destOrd="0" parTransId="{A329E608-C520-4D5E-92F2-BA26D77A76BD}" sibTransId="{1E377498-BF6C-4018-ACEC-60FBD116DD4F}"/>
    <dgm:cxn modelId="{AE039138-E7EB-4F66-B725-EFAE01D76875}" type="presOf" srcId="{5F50DAE5-1E03-47A3-AC89-6BBB7B548053}" destId="{48C867C6-938D-4CCA-84A8-41CEADF9C7D5}" srcOrd="0" destOrd="0" presId="urn:microsoft.com/office/officeart/2005/8/layout/vList5"/>
    <dgm:cxn modelId="{2EF82C2F-4A03-49ED-ADB8-ED9006EB220A}" type="presOf" srcId="{E261BFEE-932C-427B-9A82-6F144474408D}" destId="{E1242DD5-C550-439B-B420-DE996597A271}" srcOrd="0" destOrd="1" presId="urn:microsoft.com/office/officeart/2005/8/layout/vList5"/>
    <dgm:cxn modelId="{659FD644-B770-424E-AB87-EBF9F61E8D69}" type="presOf" srcId="{DB057385-1511-4FA8-AC6D-75E746F833CD}" destId="{48C867C6-938D-4CCA-84A8-41CEADF9C7D5}" srcOrd="0" destOrd="1" presId="urn:microsoft.com/office/officeart/2005/8/layout/vList5"/>
    <dgm:cxn modelId="{E6635282-4CEA-4BB5-B605-8732A6FBA289}" srcId="{DB4A1C03-4E09-4EB0-BC57-94AD2EA8762E}" destId="{DB057385-1511-4FA8-AC6D-75E746F833CD}" srcOrd="1" destOrd="0" parTransId="{1F5E9494-5892-49B3-A37C-8488DC097213}" sibTransId="{95EA6B21-3D3A-4F80-9B22-4A40267AD0A4}"/>
    <dgm:cxn modelId="{3A7822A7-72D2-447B-8C30-7C2A987390FE}" srcId="{BB94D657-263B-4104-BF23-1DFB3C70B259}" destId="{F3D3C679-D1B1-4839-9362-B6976BE921B2}" srcOrd="2" destOrd="0" parTransId="{89FEE1EC-E537-47FF-AB5B-4F07F30D9E61}" sibTransId="{53822D9B-4F96-4BD6-B702-2827E229B30D}"/>
    <dgm:cxn modelId="{A8B71CB7-C1E9-40C5-85E4-3262F9DED219}" srcId="{F3D3C679-D1B1-4839-9362-B6976BE921B2}" destId="{29619A54-6A0B-44FE-8FC3-AAD5E6C3AE6B}" srcOrd="0" destOrd="0" parTransId="{C54859E3-E680-41EC-A54D-147829350B85}" sibTransId="{7094D6C4-4FEA-4E2C-8A2A-8D2D0EB5E0C1}"/>
    <dgm:cxn modelId="{C3412879-2335-4332-AD24-B9F4B6498478}" type="presOf" srcId="{F3D3C679-D1B1-4839-9362-B6976BE921B2}" destId="{D725633C-E05A-4AE9-93A4-408378217AD0}" srcOrd="0" destOrd="0" presId="urn:microsoft.com/office/officeart/2005/8/layout/vList5"/>
    <dgm:cxn modelId="{824D116E-DD87-4268-A6C9-76FE6B4F5E0C}" srcId="{DB4A1C03-4E09-4EB0-BC57-94AD2EA8762E}" destId="{D4348CA1-92DF-4836-B8C9-4E4732E4DB8D}" srcOrd="2" destOrd="0" parTransId="{7DD80535-9447-4705-952D-7A8CEE0691D9}" sibTransId="{212737B1-3A2F-4CA2-8F31-D1C19539B87E}"/>
    <dgm:cxn modelId="{173629FF-18D6-44E6-A480-EBB9678D1EE5}" type="presOf" srcId="{92971B59-3508-477D-8771-AF42CEABD953}" destId="{E0AF83A9-71D0-4101-8E40-CC93E5FD1E00}" srcOrd="0" destOrd="0" presId="urn:microsoft.com/office/officeart/2005/8/layout/vList5"/>
    <dgm:cxn modelId="{249C11A1-23CD-49DA-ACC7-11DD0881C1E0}" srcId="{BB94D657-263B-4104-BF23-1DFB3C70B259}" destId="{92971B59-3508-477D-8771-AF42CEABD953}" srcOrd="0" destOrd="0" parTransId="{A3E40F8B-618F-4602-8B10-856EB4802D6C}" sibTransId="{79A288D0-CC74-40DD-B54B-FEFD0AA10AB7}"/>
    <dgm:cxn modelId="{70BA9207-E7FC-4A03-AB1B-97EFB9A25210}" type="presOf" srcId="{06300FAD-17D1-4131-9213-94940B0350BA}" destId="{33B0EBF0-A7C4-43A2-8876-C096AD57FBBB}" srcOrd="0" destOrd="0" presId="urn:microsoft.com/office/officeart/2005/8/layout/vList5"/>
    <dgm:cxn modelId="{0C3BC67A-565E-4F10-84B5-583EC029403C}" srcId="{92971B59-3508-477D-8771-AF42CEABD953}" destId="{06300FAD-17D1-4131-9213-94940B0350BA}" srcOrd="0" destOrd="0" parTransId="{86EA4128-DBA4-40D9-82C5-A7C8FFDCC9AA}" sibTransId="{E3330A9F-6E00-4064-A4A0-344F49EA82F8}"/>
    <dgm:cxn modelId="{46021118-0416-468D-B801-C0CBB883EEB1}" srcId="{F3D3C679-D1B1-4839-9362-B6976BE921B2}" destId="{E261BFEE-932C-427B-9A82-6F144474408D}" srcOrd="1" destOrd="0" parTransId="{C04A24C6-06F8-4BAB-9DC0-05B2FEBFC71D}" sibTransId="{4EF30F26-8861-48B2-B6EA-0F7374E8AE2D}"/>
    <dgm:cxn modelId="{ABD7EAF3-9778-4F19-8DDB-DB9C7F284FEB}" type="presOf" srcId="{DB4A1C03-4E09-4EB0-BC57-94AD2EA8762E}" destId="{3A3D8D55-3CB3-45D9-972A-B6EEC1D3CB4E}" srcOrd="0" destOrd="0" presId="urn:microsoft.com/office/officeart/2005/8/layout/vList5"/>
    <dgm:cxn modelId="{37591D61-4BAE-43D6-9A1D-22F14445D10E}" type="presOf" srcId="{29619A54-6A0B-44FE-8FC3-AAD5E6C3AE6B}" destId="{E1242DD5-C550-439B-B420-DE996597A271}" srcOrd="0" destOrd="0" presId="urn:microsoft.com/office/officeart/2005/8/layout/vList5"/>
    <dgm:cxn modelId="{3E719FA4-FC38-4E92-9314-46F3A5380869}" type="presParOf" srcId="{3E30AE94-F263-4CAE-91BE-0D14C78A00DF}" destId="{53F958F9-38CD-4123-B24A-B9F795847670}" srcOrd="0" destOrd="0" presId="urn:microsoft.com/office/officeart/2005/8/layout/vList5"/>
    <dgm:cxn modelId="{8F29A6E5-FA2D-445B-B741-487426483489}" type="presParOf" srcId="{53F958F9-38CD-4123-B24A-B9F795847670}" destId="{E0AF83A9-71D0-4101-8E40-CC93E5FD1E00}" srcOrd="0" destOrd="0" presId="urn:microsoft.com/office/officeart/2005/8/layout/vList5"/>
    <dgm:cxn modelId="{828011EB-BC67-47AA-AE47-77DDC726CCB4}" type="presParOf" srcId="{53F958F9-38CD-4123-B24A-B9F795847670}" destId="{33B0EBF0-A7C4-43A2-8876-C096AD57FBBB}" srcOrd="1" destOrd="0" presId="urn:microsoft.com/office/officeart/2005/8/layout/vList5"/>
    <dgm:cxn modelId="{CEAEE0EE-6C4C-4890-A644-F230040A1C41}" type="presParOf" srcId="{3E30AE94-F263-4CAE-91BE-0D14C78A00DF}" destId="{D41164CD-CDAD-4DD0-B1D3-81A56805CC05}" srcOrd="1" destOrd="0" presId="urn:microsoft.com/office/officeart/2005/8/layout/vList5"/>
    <dgm:cxn modelId="{CFEE220D-F5ED-4310-A075-A34C8096E704}" type="presParOf" srcId="{3E30AE94-F263-4CAE-91BE-0D14C78A00DF}" destId="{573D6AAE-FF22-405C-845A-E2F2C8DEE84D}" srcOrd="2" destOrd="0" presId="urn:microsoft.com/office/officeart/2005/8/layout/vList5"/>
    <dgm:cxn modelId="{C55C6344-B123-4982-95DD-45DC42081038}" type="presParOf" srcId="{573D6AAE-FF22-405C-845A-E2F2C8DEE84D}" destId="{3A3D8D55-3CB3-45D9-972A-B6EEC1D3CB4E}" srcOrd="0" destOrd="0" presId="urn:microsoft.com/office/officeart/2005/8/layout/vList5"/>
    <dgm:cxn modelId="{03883496-A5A0-42EB-A53F-7365581D36DE}" type="presParOf" srcId="{573D6AAE-FF22-405C-845A-E2F2C8DEE84D}" destId="{48C867C6-938D-4CCA-84A8-41CEADF9C7D5}" srcOrd="1" destOrd="0" presId="urn:microsoft.com/office/officeart/2005/8/layout/vList5"/>
    <dgm:cxn modelId="{54B08F2E-E824-4C2D-B838-A58589CE72BA}" type="presParOf" srcId="{3E30AE94-F263-4CAE-91BE-0D14C78A00DF}" destId="{95FAFB1A-7F1E-49CB-8249-D2F61C0364F9}" srcOrd="3" destOrd="0" presId="urn:microsoft.com/office/officeart/2005/8/layout/vList5"/>
    <dgm:cxn modelId="{E4404A5A-0BEA-4808-A832-F6B77FA914BC}" type="presParOf" srcId="{3E30AE94-F263-4CAE-91BE-0D14C78A00DF}" destId="{CB4E84BE-141B-4132-B060-7F7056B983BF}" srcOrd="4" destOrd="0" presId="urn:microsoft.com/office/officeart/2005/8/layout/vList5"/>
    <dgm:cxn modelId="{F3E61172-9F70-4F45-814F-D89F0B9B6E09}" type="presParOf" srcId="{CB4E84BE-141B-4132-B060-7F7056B983BF}" destId="{D725633C-E05A-4AE9-93A4-408378217AD0}" srcOrd="0" destOrd="0" presId="urn:microsoft.com/office/officeart/2005/8/layout/vList5"/>
    <dgm:cxn modelId="{658D0171-7FB0-4C1B-A24A-486059A8D6E5}" type="presParOf" srcId="{CB4E84BE-141B-4132-B060-7F7056B983BF}" destId="{E1242DD5-C550-439B-B420-DE996597A27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94D657-263B-4104-BF23-1DFB3C70B25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92971B59-3508-477D-8771-AF42CEABD953}">
      <dgm:prSet custT="1"/>
      <dgm:spPr>
        <a:xfrm>
          <a:off x="74524" y="643"/>
          <a:ext cx="1982029" cy="1300292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2200" b="0" i="0" u="none" strike="noStrike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Otras</a:t>
          </a:r>
          <a:endParaRPr lang="es-VE" sz="2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3E40F8B-618F-4602-8B10-856EB4802D6C}" type="parTrans" cxnId="{249C11A1-23CD-49DA-ACC7-11DD0881C1E0}">
      <dgm:prSet/>
      <dgm:spPr/>
      <dgm:t>
        <a:bodyPr/>
        <a:lstStyle/>
        <a:p>
          <a:endParaRPr lang="es-VE"/>
        </a:p>
      </dgm:t>
    </dgm:pt>
    <dgm:pt modelId="{79A288D0-CC74-40DD-B54B-FEFD0AA10AB7}" type="sibTrans" cxnId="{249C11A1-23CD-49DA-ACC7-11DD0881C1E0}">
      <dgm:prSet/>
      <dgm:spPr/>
      <dgm:t>
        <a:bodyPr/>
        <a:lstStyle/>
        <a:p>
          <a:endParaRPr lang="es-VE"/>
        </a:p>
      </dgm:t>
    </dgm:pt>
    <dgm:pt modelId="{06300FAD-17D1-4131-9213-94940B0350BA}">
      <dgm:prSet phldrT="[Texto]" custT="1"/>
      <dgm:spPr>
        <a:xfrm rot="5400000">
          <a:off x="4754203" y="-2568147"/>
          <a:ext cx="1042574" cy="6437874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7150" marR="0" indent="0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kumimoji="0" lang="es-VE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Que el Comité del Fondo para el Apoyo de Contingencias Políticas y Extraordinarias de las Exportaciones determine. </a:t>
          </a:r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6EA4128-DBA4-40D9-82C5-A7C8FFDCC9AA}" type="parTrans" cxnId="{0C3BC67A-565E-4F10-84B5-583EC029403C}">
      <dgm:prSet/>
      <dgm:spPr/>
      <dgm:t>
        <a:bodyPr/>
        <a:lstStyle/>
        <a:p>
          <a:endParaRPr lang="es-VE"/>
        </a:p>
      </dgm:t>
    </dgm:pt>
    <dgm:pt modelId="{E3330A9F-6E00-4064-A4A0-344F49EA82F8}" type="sibTrans" cxnId="{0C3BC67A-565E-4F10-84B5-583EC029403C}">
      <dgm:prSet/>
      <dgm:spPr/>
      <dgm:t>
        <a:bodyPr/>
        <a:lstStyle/>
        <a:p>
          <a:endParaRPr lang="es-VE"/>
        </a:p>
      </dgm:t>
    </dgm:pt>
    <dgm:pt modelId="{DB4A1C03-4E09-4EB0-BC57-94AD2EA8762E}">
      <dgm:prSet phldrT="[Texto]" custT="1"/>
      <dgm:spPr>
        <a:xfrm>
          <a:off x="74524" y="1365951"/>
          <a:ext cx="1980093" cy="1585733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0" lang="es-VE" sz="2200" b="0" i="0" u="none" strike="noStrike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Falta de pago</a:t>
          </a:r>
          <a:endParaRPr lang="es-VE" sz="2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329E608-C520-4D5E-92F2-BA26D77A76BD}" type="parTrans" cxnId="{F1B21596-E15C-4207-9E7B-3962A6AB4732}">
      <dgm:prSet/>
      <dgm:spPr/>
      <dgm:t>
        <a:bodyPr/>
        <a:lstStyle/>
        <a:p>
          <a:endParaRPr lang="es-VE"/>
        </a:p>
      </dgm:t>
    </dgm:pt>
    <dgm:pt modelId="{1E377498-BF6C-4018-ACEC-60FBD116DD4F}" type="sibTrans" cxnId="{F1B21596-E15C-4207-9E7B-3962A6AB4732}">
      <dgm:prSet/>
      <dgm:spPr/>
      <dgm:t>
        <a:bodyPr/>
        <a:lstStyle/>
        <a:p>
          <a:endParaRPr lang="es-VE"/>
        </a:p>
      </dgm:t>
    </dgm:pt>
    <dgm:pt modelId="{5F50DAE5-1E03-47A3-AC89-6BBB7B548053}">
      <dgm:prSet phldrT="[Texto]" custT="1"/>
      <dgm:spPr>
        <a:xfrm rot="5400000">
          <a:off x="4548910" y="-1056975"/>
          <a:ext cx="1443002" cy="643158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kumimoji="0" lang="es-VE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De una deuda, no puede imputarse a una Contingencias Políticas o Extraordinarias, a menos que cualquiera de los acontecimientos indicados en este artículo, se haya producido durante la vigencia regular o debidamente prorrogada del crédito o a más tardar, dentro de los treinta (30) días siguientes a su vencimiento. Esto incluye la no transferencia del pago de la deuda, por parte del banco del exterior al vendedor-exportador o al sujeto del financiamiento al desarrollo para la exportación.</a:t>
          </a:r>
          <a:endParaRPr lang="es-V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F92BD26-1010-4312-A8B4-21CCE6BCB142}" type="parTrans" cxnId="{DC6278F0-1822-4593-8644-B70A788BD361}">
      <dgm:prSet/>
      <dgm:spPr/>
      <dgm:t>
        <a:bodyPr/>
        <a:lstStyle/>
        <a:p>
          <a:endParaRPr lang="es-VE"/>
        </a:p>
      </dgm:t>
    </dgm:pt>
    <dgm:pt modelId="{A8EE8AC7-248E-42E8-8F98-A22F3D69E8E9}" type="sibTrans" cxnId="{DC6278F0-1822-4593-8644-B70A788BD361}">
      <dgm:prSet/>
      <dgm:spPr/>
      <dgm:t>
        <a:bodyPr/>
        <a:lstStyle/>
        <a:p>
          <a:endParaRPr lang="es-VE"/>
        </a:p>
      </dgm:t>
    </dgm:pt>
    <dgm:pt modelId="{3E30AE94-F263-4CAE-91BE-0D14C78A00DF}" type="pres">
      <dgm:prSet presAssocID="{BB94D657-263B-4104-BF23-1DFB3C70B2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53F958F9-38CD-4123-B24A-B9F795847670}" type="pres">
      <dgm:prSet presAssocID="{92971B59-3508-477D-8771-AF42CEABD953}" presName="linNode" presStyleCnt="0"/>
      <dgm:spPr/>
    </dgm:pt>
    <dgm:pt modelId="{E0AF83A9-71D0-4101-8E40-CC93E5FD1E00}" type="pres">
      <dgm:prSet presAssocID="{92971B59-3508-477D-8771-AF42CEABD953}" presName="parentText" presStyleLbl="node1" presStyleIdx="0" presStyleCnt="2" custScaleX="64251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3B0EBF0-A7C4-43A2-8876-C096AD57FBBB}" type="pres">
      <dgm:prSet presAssocID="{92971B59-3508-477D-8771-AF42CEABD953}" presName="descendantText" presStyleLbl="alignAccFollowNode1" presStyleIdx="0" presStyleCnt="2" custScaleX="117391" custScaleY="10022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D41164CD-CDAD-4DD0-B1D3-81A56805CC05}" type="pres">
      <dgm:prSet presAssocID="{79A288D0-CC74-40DD-B54B-FEFD0AA10AB7}" presName="sp" presStyleCnt="0"/>
      <dgm:spPr/>
    </dgm:pt>
    <dgm:pt modelId="{573D6AAE-FF22-405C-845A-E2F2C8DEE84D}" type="pres">
      <dgm:prSet presAssocID="{DB4A1C03-4E09-4EB0-BC57-94AD2EA8762E}" presName="linNode" presStyleCnt="0"/>
      <dgm:spPr/>
    </dgm:pt>
    <dgm:pt modelId="{3A3D8D55-3CB3-45D9-972A-B6EEC1D3CB4E}" type="pres">
      <dgm:prSet presAssocID="{DB4A1C03-4E09-4EB0-BC57-94AD2EA8762E}" presName="parentText" presStyleLbl="node1" presStyleIdx="1" presStyleCnt="2" custScaleX="64251" custScaleY="121952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8C867C6-938D-4CCA-84A8-41CEADF9C7D5}" type="pres">
      <dgm:prSet presAssocID="{DB4A1C03-4E09-4EB0-BC57-94AD2EA8762E}" presName="descendantText" presStyleLbl="alignAccFollowNode1" presStyleIdx="1" presStyleCnt="2" custScaleX="117391" custScaleY="138719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44A3D7C1-DFD1-485A-AA6A-5558628A610D}" type="presOf" srcId="{DB4A1C03-4E09-4EB0-BC57-94AD2EA8762E}" destId="{3A3D8D55-3CB3-45D9-972A-B6EEC1D3CB4E}" srcOrd="0" destOrd="0" presId="urn:microsoft.com/office/officeart/2005/8/layout/vList5"/>
    <dgm:cxn modelId="{0C3BC67A-565E-4F10-84B5-583EC029403C}" srcId="{92971B59-3508-477D-8771-AF42CEABD953}" destId="{06300FAD-17D1-4131-9213-94940B0350BA}" srcOrd="0" destOrd="0" parTransId="{86EA4128-DBA4-40D9-82C5-A7C8FFDCC9AA}" sibTransId="{E3330A9F-6E00-4064-A4A0-344F49EA82F8}"/>
    <dgm:cxn modelId="{F1B21596-E15C-4207-9E7B-3962A6AB4732}" srcId="{BB94D657-263B-4104-BF23-1DFB3C70B259}" destId="{DB4A1C03-4E09-4EB0-BC57-94AD2EA8762E}" srcOrd="1" destOrd="0" parTransId="{A329E608-C520-4D5E-92F2-BA26D77A76BD}" sibTransId="{1E377498-BF6C-4018-ACEC-60FBD116DD4F}"/>
    <dgm:cxn modelId="{06C316A9-1650-4425-9CDB-9770D700675B}" type="presOf" srcId="{92971B59-3508-477D-8771-AF42CEABD953}" destId="{E0AF83A9-71D0-4101-8E40-CC93E5FD1E00}" srcOrd="0" destOrd="0" presId="urn:microsoft.com/office/officeart/2005/8/layout/vList5"/>
    <dgm:cxn modelId="{B4BBE320-361B-45EC-A8B4-008E3EF230A1}" type="presOf" srcId="{06300FAD-17D1-4131-9213-94940B0350BA}" destId="{33B0EBF0-A7C4-43A2-8876-C096AD57FBBB}" srcOrd="0" destOrd="0" presId="urn:microsoft.com/office/officeart/2005/8/layout/vList5"/>
    <dgm:cxn modelId="{D1566291-A780-4E50-87D0-F1371DD96C35}" type="presOf" srcId="{BB94D657-263B-4104-BF23-1DFB3C70B259}" destId="{3E30AE94-F263-4CAE-91BE-0D14C78A00DF}" srcOrd="0" destOrd="0" presId="urn:microsoft.com/office/officeart/2005/8/layout/vList5"/>
    <dgm:cxn modelId="{DC6278F0-1822-4593-8644-B70A788BD361}" srcId="{DB4A1C03-4E09-4EB0-BC57-94AD2EA8762E}" destId="{5F50DAE5-1E03-47A3-AC89-6BBB7B548053}" srcOrd="0" destOrd="0" parTransId="{BF92BD26-1010-4312-A8B4-21CCE6BCB142}" sibTransId="{A8EE8AC7-248E-42E8-8F98-A22F3D69E8E9}"/>
    <dgm:cxn modelId="{E1B99107-7290-441F-AE84-FDF3EA80C760}" type="presOf" srcId="{5F50DAE5-1E03-47A3-AC89-6BBB7B548053}" destId="{48C867C6-938D-4CCA-84A8-41CEADF9C7D5}" srcOrd="0" destOrd="0" presId="urn:microsoft.com/office/officeart/2005/8/layout/vList5"/>
    <dgm:cxn modelId="{249C11A1-23CD-49DA-ACC7-11DD0881C1E0}" srcId="{BB94D657-263B-4104-BF23-1DFB3C70B259}" destId="{92971B59-3508-477D-8771-AF42CEABD953}" srcOrd="0" destOrd="0" parTransId="{A3E40F8B-618F-4602-8B10-856EB4802D6C}" sibTransId="{79A288D0-CC74-40DD-B54B-FEFD0AA10AB7}"/>
    <dgm:cxn modelId="{B9069922-00BE-4CF6-BD59-5AB8F7E8B173}" type="presParOf" srcId="{3E30AE94-F263-4CAE-91BE-0D14C78A00DF}" destId="{53F958F9-38CD-4123-B24A-B9F795847670}" srcOrd="0" destOrd="0" presId="urn:microsoft.com/office/officeart/2005/8/layout/vList5"/>
    <dgm:cxn modelId="{A63FE05A-6D60-4570-882D-701A2F864C60}" type="presParOf" srcId="{53F958F9-38CD-4123-B24A-B9F795847670}" destId="{E0AF83A9-71D0-4101-8E40-CC93E5FD1E00}" srcOrd="0" destOrd="0" presId="urn:microsoft.com/office/officeart/2005/8/layout/vList5"/>
    <dgm:cxn modelId="{CA004CE6-A595-47E3-B928-73FC7EA8E1AF}" type="presParOf" srcId="{53F958F9-38CD-4123-B24A-B9F795847670}" destId="{33B0EBF0-A7C4-43A2-8876-C096AD57FBBB}" srcOrd="1" destOrd="0" presId="urn:microsoft.com/office/officeart/2005/8/layout/vList5"/>
    <dgm:cxn modelId="{9215C2C6-FCF4-47AE-8DDD-0A9B62F40E3A}" type="presParOf" srcId="{3E30AE94-F263-4CAE-91BE-0D14C78A00DF}" destId="{D41164CD-CDAD-4DD0-B1D3-81A56805CC05}" srcOrd="1" destOrd="0" presId="urn:microsoft.com/office/officeart/2005/8/layout/vList5"/>
    <dgm:cxn modelId="{02B5C0B3-C8E7-4F92-A44F-8FA614C2D87B}" type="presParOf" srcId="{3E30AE94-F263-4CAE-91BE-0D14C78A00DF}" destId="{573D6AAE-FF22-405C-845A-E2F2C8DEE84D}" srcOrd="2" destOrd="0" presId="urn:microsoft.com/office/officeart/2005/8/layout/vList5"/>
    <dgm:cxn modelId="{758B7557-033C-4C54-B5A7-A44A18C95C05}" type="presParOf" srcId="{573D6AAE-FF22-405C-845A-E2F2C8DEE84D}" destId="{3A3D8D55-3CB3-45D9-972A-B6EEC1D3CB4E}" srcOrd="0" destOrd="0" presId="urn:microsoft.com/office/officeart/2005/8/layout/vList5"/>
    <dgm:cxn modelId="{63346E16-3784-4066-9550-481E1A6104CD}" type="presParOf" srcId="{573D6AAE-FF22-405C-845A-E2F2C8DEE84D}" destId="{48C867C6-938D-4CCA-84A8-41CEADF9C7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E6BF7E-F560-4487-9E8D-BC6AACECEDEB}" type="doc">
      <dgm:prSet loTypeId="urn:microsoft.com/office/officeart/2005/8/layout/lProcess2" loCatId="relationship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s-VE"/>
        </a:p>
      </dgm:t>
    </dgm:pt>
    <dgm:pt modelId="{7288FC72-B480-4619-88D6-3F28125F7DBE}">
      <dgm:prSet phldrT="[Texto]"/>
      <dgm:spPr>
        <a:xfrm>
          <a:off x="0" y="0"/>
          <a:ext cx="7920880" cy="496855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ysClr val="window" lastClr="FFFFFF"/>
          </a:contourClr>
        </a:sp3d>
      </dgm:spPr>
      <dgm:t>
        <a:bodyPr/>
        <a:lstStyle/>
        <a:p>
          <a:pPr algn="ctr"/>
          <a:r>
            <a:rPr lang="es-VE" dirty="0" smtClean="0">
              <a:solidFill>
                <a:prstClr val="black"/>
              </a:solidFill>
              <a:latin typeface="Calibri"/>
              <a:ea typeface="+mn-ea"/>
              <a:cs typeface="Arial" charset="0"/>
            </a:rPr>
            <a:t>Los recursos del Fondo están constituidos por: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977E00E-1887-4BB5-9C1E-BAE12AE88F98}" type="parTrans" cxnId="{6FF6C421-59C5-4C13-93AC-CA67660C0A50}">
      <dgm:prSet/>
      <dgm:spPr/>
      <dgm:t>
        <a:bodyPr/>
        <a:lstStyle/>
        <a:p>
          <a:pPr algn="l"/>
          <a:endParaRPr lang="es-VE"/>
        </a:p>
      </dgm:t>
    </dgm:pt>
    <dgm:pt modelId="{357C21DA-B45A-4FF8-8FD0-0B9717EDACF6}" type="sibTrans" cxnId="{6FF6C421-59C5-4C13-93AC-CA67660C0A50}">
      <dgm:prSet/>
      <dgm:spPr/>
      <dgm:t>
        <a:bodyPr/>
        <a:lstStyle/>
        <a:p>
          <a:pPr algn="l"/>
          <a:endParaRPr lang="es-VE"/>
        </a:p>
      </dgm:t>
    </dgm:pt>
    <dgm:pt modelId="{B4D13A81-16D1-4A30-8734-A2A660D3D6D3}">
      <dgm:prSet phldrT="[Texto]"/>
      <dgm:spPr>
        <a:xfrm>
          <a:off x="792087" y="1491505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es-V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Aportes del Ejecutivo.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F508CA2-C13F-47E2-A8FF-46AFAA72D8AB}" type="parTrans" cxnId="{6D224636-0F60-449D-9BDE-27CF40373B30}">
      <dgm:prSet/>
      <dgm:spPr/>
      <dgm:t>
        <a:bodyPr/>
        <a:lstStyle/>
        <a:p>
          <a:pPr algn="l"/>
          <a:endParaRPr lang="es-VE"/>
        </a:p>
      </dgm:t>
    </dgm:pt>
    <dgm:pt modelId="{A869E5DB-439C-4ECE-BF31-08BA880FF054}" type="sibTrans" cxnId="{6D224636-0F60-449D-9BDE-27CF40373B30}">
      <dgm:prSet/>
      <dgm:spPr/>
      <dgm:t>
        <a:bodyPr/>
        <a:lstStyle/>
        <a:p>
          <a:pPr algn="l"/>
          <a:endParaRPr lang="es-VE"/>
        </a:p>
      </dgm:t>
    </dgm:pt>
    <dgm:pt modelId="{A54AC6A1-C5AC-4648-9344-3D275C798BDC}">
      <dgm:prSet phldrT="[Texto]"/>
      <dgm:spPr>
        <a:xfrm>
          <a:off x="792087" y="2154727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es-V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Donaciones, legados, créditos o cualesquiera otras transferencias.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BB02B52-A601-4EB2-91B3-80CD2FCE4558}" type="parTrans" cxnId="{7845A508-196C-4EA5-97B2-C1988B42EC46}">
      <dgm:prSet/>
      <dgm:spPr/>
      <dgm:t>
        <a:bodyPr/>
        <a:lstStyle/>
        <a:p>
          <a:pPr algn="l"/>
          <a:endParaRPr lang="es-VE"/>
        </a:p>
      </dgm:t>
    </dgm:pt>
    <dgm:pt modelId="{CB7F1CC4-4EA9-483D-A0DD-A30B6F8ABAC3}" type="sibTrans" cxnId="{7845A508-196C-4EA5-97B2-C1988B42EC46}">
      <dgm:prSet/>
      <dgm:spPr/>
      <dgm:t>
        <a:bodyPr/>
        <a:lstStyle/>
        <a:p>
          <a:pPr algn="l"/>
          <a:endParaRPr lang="es-VE"/>
        </a:p>
      </dgm:t>
    </dgm:pt>
    <dgm:pt modelId="{E22E1D4D-E024-41EB-B422-51723E2B93FA}">
      <dgm:prSet phldrT="[Texto]"/>
      <dgm:spPr>
        <a:xfrm>
          <a:off x="792087" y="2817948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es-V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Porciones de primas  de las empresas de seguros y reaseguros.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67289E7-433F-4E04-9761-EEEAB80807E6}" type="parTrans" cxnId="{622C2367-F445-4AA8-9C17-188E3E8D8BB3}">
      <dgm:prSet/>
      <dgm:spPr/>
      <dgm:t>
        <a:bodyPr/>
        <a:lstStyle/>
        <a:p>
          <a:pPr algn="l"/>
          <a:endParaRPr lang="es-VE"/>
        </a:p>
      </dgm:t>
    </dgm:pt>
    <dgm:pt modelId="{7B6C6079-4676-4584-9744-E925E2EE0670}" type="sibTrans" cxnId="{622C2367-F445-4AA8-9C17-188E3E8D8BB3}">
      <dgm:prSet/>
      <dgm:spPr/>
      <dgm:t>
        <a:bodyPr/>
        <a:lstStyle/>
        <a:p>
          <a:pPr algn="l"/>
          <a:endParaRPr lang="es-VE"/>
        </a:p>
      </dgm:t>
    </dgm:pt>
    <dgm:pt modelId="{6C335BF3-FB72-40E3-A4E8-1A0DFB0D8CAC}">
      <dgm:prSet phldrT="[Texto]"/>
      <dgm:spPr>
        <a:xfrm>
          <a:off x="792087" y="3481170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es-V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Utilidades y otros ingresos de inversiones.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B95F8D5-70B8-4143-9D4D-F7BB04CC6D8B}" type="parTrans" cxnId="{54F9D65E-9925-4538-8C5E-57AC19577622}">
      <dgm:prSet/>
      <dgm:spPr/>
      <dgm:t>
        <a:bodyPr/>
        <a:lstStyle/>
        <a:p>
          <a:pPr algn="l"/>
          <a:endParaRPr lang="es-VE"/>
        </a:p>
      </dgm:t>
    </dgm:pt>
    <dgm:pt modelId="{42D50738-0668-422B-80F4-53DF626DDF4D}" type="sibTrans" cxnId="{54F9D65E-9925-4538-8C5E-57AC19577622}">
      <dgm:prSet/>
      <dgm:spPr/>
      <dgm:t>
        <a:bodyPr/>
        <a:lstStyle/>
        <a:p>
          <a:pPr algn="l"/>
          <a:endParaRPr lang="es-VE"/>
        </a:p>
      </dgm:t>
    </dgm:pt>
    <dgm:pt modelId="{3B54196F-5D23-4C93-9782-1503EC915079}">
      <dgm:prSet phldrT="[Texto]"/>
      <dgm:spPr>
        <a:xfrm>
          <a:off x="792087" y="4144392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es-V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Otros bienes.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A803E62-4039-486D-86E8-A4563475F398}" type="parTrans" cxnId="{24CF68EC-CCDC-4316-B23E-05D8F115DFC0}">
      <dgm:prSet/>
      <dgm:spPr/>
      <dgm:t>
        <a:bodyPr/>
        <a:lstStyle/>
        <a:p>
          <a:pPr algn="l"/>
          <a:endParaRPr lang="es-VE"/>
        </a:p>
      </dgm:t>
    </dgm:pt>
    <dgm:pt modelId="{6C03695F-4902-49AD-87D5-38593C16A883}" type="sibTrans" cxnId="{24CF68EC-CCDC-4316-B23E-05D8F115DFC0}">
      <dgm:prSet/>
      <dgm:spPr/>
      <dgm:t>
        <a:bodyPr/>
        <a:lstStyle/>
        <a:p>
          <a:pPr algn="l"/>
          <a:endParaRPr lang="es-VE"/>
        </a:p>
      </dgm:t>
    </dgm:pt>
    <dgm:pt modelId="{A236F87C-E6D2-4A02-BEEE-BB30CAA3A034}" type="pres">
      <dgm:prSet presAssocID="{C4E6BF7E-F560-4487-9E8D-BC6AACECEDE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0C2A54BE-F9E2-4CCE-BE92-44712890691A}" type="pres">
      <dgm:prSet presAssocID="{7288FC72-B480-4619-88D6-3F28125F7DBE}" presName="compNode" presStyleCnt="0"/>
      <dgm:spPr/>
    </dgm:pt>
    <dgm:pt modelId="{59089981-3067-480C-B4A6-A8B72815472C}" type="pres">
      <dgm:prSet presAssocID="{7288FC72-B480-4619-88D6-3F28125F7DBE}" presName="aNode" presStyleLbl="bgShp" presStyleIdx="0" presStyleCnt="1"/>
      <dgm:spPr/>
      <dgm:t>
        <a:bodyPr/>
        <a:lstStyle/>
        <a:p>
          <a:endParaRPr lang="es-VE"/>
        </a:p>
      </dgm:t>
    </dgm:pt>
    <dgm:pt modelId="{4BE04192-149A-4D76-ABF0-78AA88C283E7}" type="pres">
      <dgm:prSet presAssocID="{7288FC72-B480-4619-88D6-3F28125F7DBE}" presName="textNode" presStyleLbl="bgShp" presStyleIdx="0" presStyleCnt="1"/>
      <dgm:spPr/>
      <dgm:t>
        <a:bodyPr/>
        <a:lstStyle/>
        <a:p>
          <a:endParaRPr lang="es-VE"/>
        </a:p>
      </dgm:t>
    </dgm:pt>
    <dgm:pt modelId="{69C1A350-A887-4724-B1DD-365D6440A237}" type="pres">
      <dgm:prSet presAssocID="{7288FC72-B480-4619-88D6-3F28125F7DBE}" presName="compChildNode" presStyleCnt="0"/>
      <dgm:spPr/>
    </dgm:pt>
    <dgm:pt modelId="{31104F3B-D0B6-447B-9151-E9654117B835}" type="pres">
      <dgm:prSet presAssocID="{7288FC72-B480-4619-88D6-3F28125F7DBE}" presName="theInnerList" presStyleCnt="0"/>
      <dgm:spPr/>
    </dgm:pt>
    <dgm:pt modelId="{3C3343EF-F052-47AA-BCC6-9AECB687DC1D}" type="pres">
      <dgm:prSet presAssocID="{B4D13A81-16D1-4A30-8734-A2A660D3D6D3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F2A3673-F62F-4D79-BFB8-0D4A9D3EACDF}" type="pres">
      <dgm:prSet presAssocID="{B4D13A81-16D1-4A30-8734-A2A660D3D6D3}" presName="aSpace2" presStyleCnt="0"/>
      <dgm:spPr/>
    </dgm:pt>
    <dgm:pt modelId="{F50E436C-2532-4C5B-B41A-FDE432422FA4}" type="pres">
      <dgm:prSet presAssocID="{A54AC6A1-C5AC-4648-9344-3D275C798BDC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8B1ACCB-A760-4DCC-89F1-8A0CC59A3DE4}" type="pres">
      <dgm:prSet presAssocID="{A54AC6A1-C5AC-4648-9344-3D275C798BDC}" presName="aSpace2" presStyleCnt="0"/>
      <dgm:spPr/>
    </dgm:pt>
    <dgm:pt modelId="{300CF002-45AA-4C3B-8A17-6670F14B6B1D}" type="pres">
      <dgm:prSet presAssocID="{E22E1D4D-E024-41EB-B422-51723E2B93FA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B585005-6F0B-461F-AE29-24915E457A91}" type="pres">
      <dgm:prSet presAssocID="{E22E1D4D-E024-41EB-B422-51723E2B93FA}" presName="aSpace2" presStyleCnt="0"/>
      <dgm:spPr/>
    </dgm:pt>
    <dgm:pt modelId="{BE7BA83E-42EB-4C5E-9A2A-247626F09201}" type="pres">
      <dgm:prSet presAssocID="{6C335BF3-FB72-40E3-A4E8-1A0DFB0D8CAC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2A8C181-7D89-418B-BC2C-B2AC455D3274}" type="pres">
      <dgm:prSet presAssocID="{6C335BF3-FB72-40E3-A4E8-1A0DFB0D8CAC}" presName="aSpace2" presStyleCnt="0"/>
      <dgm:spPr/>
    </dgm:pt>
    <dgm:pt modelId="{82517A4B-AF21-4C12-8CD8-921071AACDE1}" type="pres">
      <dgm:prSet presAssocID="{3B54196F-5D23-4C93-9782-1503EC91507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A561B78B-197D-44A8-A3D7-6F2C6B6EC313}" type="presOf" srcId="{7288FC72-B480-4619-88D6-3F28125F7DBE}" destId="{4BE04192-149A-4D76-ABF0-78AA88C283E7}" srcOrd="1" destOrd="0" presId="urn:microsoft.com/office/officeart/2005/8/layout/lProcess2"/>
    <dgm:cxn modelId="{00FCB3D5-2D30-44D5-9A79-DE6BF32EF91D}" type="presOf" srcId="{B4D13A81-16D1-4A30-8734-A2A660D3D6D3}" destId="{3C3343EF-F052-47AA-BCC6-9AECB687DC1D}" srcOrd="0" destOrd="0" presId="urn:microsoft.com/office/officeart/2005/8/layout/lProcess2"/>
    <dgm:cxn modelId="{24CF68EC-CCDC-4316-B23E-05D8F115DFC0}" srcId="{7288FC72-B480-4619-88D6-3F28125F7DBE}" destId="{3B54196F-5D23-4C93-9782-1503EC915079}" srcOrd="4" destOrd="0" parTransId="{6A803E62-4039-486D-86E8-A4563475F398}" sibTransId="{6C03695F-4902-49AD-87D5-38593C16A883}"/>
    <dgm:cxn modelId="{19448244-2851-402E-9F70-9EB79A12303B}" type="presOf" srcId="{A54AC6A1-C5AC-4648-9344-3D275C798BDC}" destId="{F50E436C-2532-4C5B-B41A-FDE432422FA4}" srcOrd="0" destOrd="0" presId="urn:microsoft.com/office/officeart/2005/8/layout/lProcess2"/>
    <dgm:cxn modelId="{A8D58F41-92F8-452C-B319-AC1A486258D0}" type="presOf" srcId="{E22E1D4D-E024-41EB-B422-51723E2B93FA}" destId="{300CF002-45AA-4C3B-8A17-6670F14B6B1D}" srcOrd="0" destOrd="0" presId="urn:microsoft.com/office/officeart/2005/8/layout/lProcess2"/>
    <dgm:cxn modelId="{7845A508-196C-4EA5-97B2-C1988B42EC46}" srcId="{7288FC72-B480-4619-88D6-3F28125F7DBE}" destId="{A54AC6A1-C5AC-4648-9344-3D275C798BDC}" srcOrd="1" destOrd="0" parTransId="{ABB02B52-A601-4EB2-91B3-80CD2FCE4558}" sibTransId="{CB7F1CC4-4EA9-483D-A0DD-A30B6F8ABAC3}"/>
    <dgm:cxn modelId="{622C2367-F445-4AA8-9C17-188E3E8D8BB3}" srcId="{7288FC72-B480-4619-88D6-3F28125F7DBE}" destId="{E22E1D4D-E024-41EB-B422-51723E2B93FA}" srcOrd="2" destOrd="0" parTransId="{767289E7-433F-4E04-9761-EEEAB80807E6}" sibTransId="{7B6C6079-4676-4584-9744-E925E2EE0670}"/>
    <dgm:cxn modelId="{55250C45-6A91-447B-AD38-A4033A59C06B}" type="presOf" srcId="{3B54196F-5D23-4C93-9782-1503EC915079}" destId="{82517A4B-AF21-4C12-8CD8-921071AACDE1}" srcOrd="0" destOrd="0" presId="urn:microsoft.com/office/officeart/2005/8/layout/lProcess2"/>
    <dgm:cxn modelId="{30E914A7-201C-458A-9E68-414B2EF236C0}" type="presOf" srcId="{C4E6BF7E-F560-4487-9E8D-BC6AACECEDEB}" destId="{A236F87C-E6D2-4A02-BEEE-BB30CAA3A034}" srcOrd="0" destOrd="0" presId="urn:microsoft.com/office/officeart/2005/8/layout/lProcess2"/>
    <dgm:cxn modelId="{78ADBA19-ED2E-4FD0-8296-9174D65A540A}" type="presOf" srcId="{6C335BF3-FB72-40E3-A4E8-1A0DFB0D8CAC}" destId="{BE7BA83E-42EB-4C5E-9A2A-247626F09201}" srcOrd="0" destOrd="0" presId="urn:microsoft.com/office/officeart/2005/8/layout/lProcess2"/>
    <dgm:cxn modelId="{54F9D65E-9925-4538-8C5E-57AC19577622}" srcId="{7288FC72-B480-4619-88D6-3F28125F7DBE}" destId="{6C335BF3-FB72-40E3-A4E8-1A0DFB0D8CAC}" srcOrd="3" destOrd="0" parTransId="{AB95F8D5-70B8-4143-9D4D-F7BB04CC6D8B}" sibTransId="{42D50738-0668-422B-80F4-53DF626DDF4D}"/>
    <dgm:cxn modelId="{C6269C91-B155-43E2-AC0A-8FB226BC9D5C}" type="presOf" srcId="{7288FC72-B480-4619-88D6-3F28125F7DBE}" destId="{59089981-3067-480C-B4A6-A8B72815472C}" srcOrd="0" destOrd="0" presId="urn:microsoft.com/office/officeart/2005/8/layout/lProcess2"/>
    <dgm:cxn modelId="{6D224636-0F60-449D-9BDE-27CF40373B30}" srcId="{7288FC72-B480-4619-88D6-3F28125F7DBE}" destId="{B4D13A81-16D1-4A30-8734-A2A660D3D6D3}" srcOrd="0" destOrd="0" parTransId="{AF508CA2-C13F-47E2-A8FF-46AFAA72D8AB}" sibTransId="{A869E5DB-439C-4ECE-BF31-08BA880FF054}"/>
    <dgm:cxn modelId="{6FF6C421-59C5-4C13-93AC-CA67660C0A50}" srcId="{C4E6BF7E-F560-4487-9E8D-BC6AACECEDEB}" destId="{7288FC72-B480-4619-88D6-3F28125F7DBE}" srcOrd="0" destOrd="0" parTransId="{9977E00E-1887-4BB5-9C1E-BAE12AE88F98}" sibTransId="{357C21DA-B45A-4FF8-8FD0-0B9717EDACF6}"/>
    <dgm:cxn modelId="{96F41A98-F6D4-4A2D-9893-0B45312EE392}" type="presParOf" srcId="{A236F87C-E6D2-4A02-BEEE-BB30CAA3A034}" destId="{0C2A54BE-F9E2-4CCE-BE92-44712890691A}" srcOrd="0" destOrd="0" presId="urn:microsoft.com/office/officeart/2005/8/layout/lProcess2"/>
    <dgm:cxn modelId="{65CFE7D3-7E2D-492A-A662-1338A904E2E3}" type="presParOf" srcId="{0C2A54BE-F9E2-4CCE-BE92-44712890691A}" destId="{59089981-3067-480C-B4A6-A8B72815472C}" srcOrd="0" destOrd="0" presId="urn:microsoft.com/office/officeart/2005/8/layout/lProcess2"/>
    <dgm:cxn modelId="{54442707-0104-4218-A944-C5452042DE02}" type="presParOf" srcId="{0C2A54BE-F9E2-4CCE-BE92-44712890691A}" destId="{4BE04192-149A-4D76-ABF0-78AA88C283E7}" srcOrd="1" destOrd="0" presId="urn:microsoft.com/office/officeart/2005/8/layout/lProcess2"/>
    <dgm:cxn modelId="{C2E137DC-C07B-4D00-B3E5-2F97E1C3D130}" type="presParOf" srcId="{0C2A54BE-F9E2-4CCE-BE92-44712890691A}" destId="{69C1A350-A887-4724-B1DD-365D6440A237}" srcOrd="2" destOrd="0" presId="urn:microsoft.com/office/officeart/2005/8/layout/lProcess2"/>
    <dgm:cxn modelId="{A69631F5-2575-498D-AEED-43438C6E5CB9}" type="presParOf" srcId="{69C1A350-A887-4724-B1DD-365D6440A237}" destId="{31104F3B-D0B6-447B-9151-E9654117B835}" srcOrd="0" destOrd="0" presId="urn:microsoft.com/office/officeart/2005/8/layout/lProcess2"/>
    <dgm:cxn modelId="{A7D6339B-4DB6-46F3-8CDB-62E4DD73560A}" type="presParOf" srcId="{31104F3B-D0B6-447B-9151-E9654117B835}" destId="{3C3343EF-F052-47AA-BCC6-9AECB687DC1D}" srcOrd="0" destOrd="0" presId="urn:microsoft.com/office/officeart/2005/8/layout/lProcess2"/>
    <dgm:cxn modelId="{1872A721-3E7F-4C66-B7C7-5A3896496DDA}" type="presParOf" srcId="{31104F3B-D0B6-447B-9151-E9654117B835}" destId="{AF2A3673-F62F-4D79-BFB8-0D4A9D3EACDF}" srcOrd="1" destOrd="0" presId="urn:microsoft.com/office/officeart/2005/8/layout/lProcess2"/>
    <dgm:cxn modelId="{16D42303-016D-42E5-BB60-73D94A0DAC3A}" type="presParOf" srcId="{31104F3B-D0B6-447B-9151-E9654117B835}" destId="{F50E436C-2532-4C5B-B41A-FDE432422FA4}" srcOrd="2" destOrd="0" presId="urn:microsoft.com/office/officeart/2005/8/layout/lProcess2"/>
    <dgm:cxn modelId="{BF9B988B-ECD5-4301-87BE-0C56746821F5}" type="presParOf" srcId="{31104F3B-D0B6-447B-9151-E9654117B835}" destId="{38B1ACCB-A760-4DCC-89F1-8A0CC59A3DE4}" srcOrd="3" destOrd="0" presId="urn:microsoft.com/office/officeart/2005/8/layout/lProcess2"/>
    <dgm:cxn modelId="{4875166A-FEE0-49A6-AE87-0132BA075934}" type="presParOf" srcId="{31104F3B-D0B6-447B-9151-E9654117B835}" destId="{300CF002-45AA-4C3B-8A17-6670F14B6B1D}" srcOrd="4" destOrd="0" presId="urn:microsoft.com/office/officeart/2005/8/layout/lProcess2"/>
    <dgm:cxn modelId="{B27FA9EE-3FAB-43E4-8ED9-4AA48CB0BB27}" type="presParOf" srcId="{31104F3B-D0B6-447B-9151-E9654117B835}" destId="{1B585005-6F0B-461F-AE29-24915E457A91}" srcOrd="5" destOrd="0" presId="urn:microsoft.com/office/officeart/2005/8/layout/lProcess2"/>
    <dgm:cxn modelId="{CC9FC842-A4F0-4C1E-97E5-1FD8B7A9A1B3}" type="presParOf" srcId="{31104F3B-D0B6-447B-9151-E9654117B835}" destId="{BE7BA83E-42EB-4C5E-9A2A-247626F09201}" srcOrd="6" destOrd="0" presId="urn:microsoft.com/office/officeart/2005/8/layout/lProcess2"/>
    <dgm:cxn modelId="{CDF37CA3-6AC1-48D7-A09E-0D1926F3766D}" type="presParOf" srcId="{31104F3B-D0B6-447B-9151-E9654117B835}" destId="{32A8C181-7D89-418B-BC2C-B2AC455D3274}" srcOrd="7" destOrd="0" presId="urn:microsoft.com/office/officeart/2005/8/layout/lProcess2"/>
    <dgm:cxn modelId="{78CCE642-EC7E-4C4B-9B9D-2F4E4D4C8179}" type="presParOf" srcId="{31104F3B-D0B6-447B-9151-E9654117B835}" destId="{82517A4B-AF21-4C12-8CD8-921071AACDE1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578648-8E23-4028-8CFC-1320C6EB6AAE}" type="doc">
      <dgm:prSet loTypeId="urn:microsoft.com/office/officeart/2005/8/layout/radial4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s-VE"/>
        </a:p>
      </dgm:t>
    </dgm:pt>
    <dgm:pt modelId="{3763E635-9485-434B-AEB8-86C3B9950CF5}">
      <dgm:prSet phldrT="[Texto]"/>
      <dgm:spPr>
        <a:xfrm>
          <a:off x="2263616" y="2304674"/>
          <a:ext cx="1568767" cy="1568767"/>
        </a:xfrm>
        <a:prstGeom prst="ellipse">
          <a:avLst/>
        </a:prstGeom>
        <a:solidFill>
          <a:srgbClr val="1F497D"/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VE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Comité del Fondo de Contingencia.</a:t>
          </a:r>
          <a:endParaRPr lang="es-VE" b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9CA7B4DE-00AA-4DFA-8943-FAD15A473036}" type="parTrans" cxnId="{C080BAD4-7D16-484B-BF79-368CA6DF5D1D}">
      <dgm:prSet/>
      <dgm:spPr/>
      <dgm:t>
        <a:bodyPr/>
        <a:lstStyle/>
        <a:p>
          <a:endParaRPr lang="es-VE"/>
        </a:p>
      </dgm:t>
    </dgm:pt>
    <dgm:pt modelId="{280DE688-1E96-448A-B532-816DCED9287C}" type="sibTrans" cxnId="{C080BAD4-7D16-484B-BF79-368CA6DF5D1D}">
      <dgm:prSet/>
      <dgm:spPr/>
      <dgm:t>
        <a:bodyPr/>
        <a:lstStyle/>
        <a:p>
          <a:endParaRPr lang="es-VE"/>
        </a:p>
      </dgm:t>
    </dgm:pt>
    <dgm:pt modelId="{88379230-F07D-4C21-AC71-D7F1B779DA48}">
      <dgm:prSet phldrT="[Texto]"/>
      <dgm:spPr>
        <a:xfrm>
          <a:off x="466" y="249292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V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El Presidente del Banco de Comercio Exterior.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EC4DAB3-36F3-4886-BE5B-5962434E0DBF}" type="parTrans" cxnId="{4BC0AD8B-C92F-436B-A1CE-02AE5150AA92}">
      <dgm:prSet/>
      <dgm:spPr>
        <a:xfrm rot="10800000">
          <a:off x="745631" y="2937755"/>
          <a:ext cx="1434495" cy="302605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es-VE"/>
        </a:p>
      </dgm:t>
    </dgm:pt>
    <dgm:pt modelId="{47C69309-C239-4CAE-B04E-DCFB0C6E01AB}" type="sibTrans" cxnId="{4BC0AD8B-C92F-436B-A1CE-02AE5150AA92}">
      <dgm:prSet/>
      <dgm:spPr/>
      <dgm:t>
        <a:bodyPr/>
        <a:lstStyle/>
        <a:p>
          <a:endParaRPr lang="es-VE"/>
        </a:p>
      </dgm:t>
    </dgm:pt>
    <dgm:pt modelId="{3FB7A23E-E690-4543-B9CB-0E41C55BF02E}">
      <dgm:prSet phldrT="[Texto]"/>
      <dgm:spPr>
        <a:xfrm>
          <a:off x="674814" y="86490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VE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El Ministro (a) del Poder Popular para el Comercio o la persona que él designe.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B1B6BB1-8310-492E-97D3-EC4F8016FA48}" type="parTrans" cxnId="{122C51EC-BBA7-4B12-A517-A97CBEF27B1B}">
      <dgm:prSet/>
      <dgm:spPr>
        <a:xfrm rot="13500000">
          <a:off x="1209902" y="1844489"/>
          <a:ext cx="1434495" cy="247437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es-VE"/>
        </a:p>
      </dgm:t>
    </dgm:pt>
    <dgm:pt modelId="{265DF899-CBD9-4C77-BD8F-64411882CE00}" type="sibTrans" cxnId="{122C51EC-BBA7-4B12-A517-A97CBEF27B1B}">
      <dgm:prSet/>
      <dgm:spPr/>
      <dgm:t>
        <a:bodyPr/>
        <a:lstStyle/>
        <a:p>
          <a:endParaRPr lang="es-VE"/>
        </a:p>
      </dgm:t>
    </dgm:pt>
    <dgm:pt modelId="{63BF789F-C0CE-4FC9-8F16-47BC87254F57}">
      <dgm:prSet phldrT="[Texto]"/>
      <dgm:spPr>
        <a:xfrm>
          <a:off x="2302835" y="190557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V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El Ministro (a) del Poder Popular de Finanzas o la persona que él designe.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3DA6799-730C-4DD3-8E13-23D4573AC6F5}" type="parTrans" cxnId="{00B2D547-0F5E-46F4-B5EB-253731110DEE}">
      <dgm:prSet/>
      <dgm:spPr>
        <a:xfrm rot="16200000">
          <a:off x="2330752" y="1383582"/>
          <a:ext cx="1434495" cy="240709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es-VE"/>
        </a:p>
      </dgm:t>
    </dgm:pt>
    <dgm:pt modelId="{1B82AE3E-8DD6-4294-9EDB-08259C8980F6}" type="sibTrans" cxnId="{00B2D547-0F5E-46F4-B5EB-253731110DEE}">
      <dgm:prSet/>
      <dgm:spPr/>
      <dgm:t>
        <a:bodyPr/>
        <a:lstStyle/>
        <a:p>
          <a:endParaRPr lang="es-VE"/>
        </a:p>
      </dgm:t>
    </dgm:pt>
    <dgm:pt modelId="{6E029FDE-D60E-49C6-B6A5-BB4C0DD3C06A}">
      <dgm:prSet phldrT="[Texto]"/>
      <dgm:spPr/>
      <dgm:t>
        <a:bodyPr/>
        <a:lstStyle/>
        <a:p>
          <a:endParaRPr lang="es-VE" dirty="0"/>
        </a:p>
      </dgm:t>
    </dgm:pt>
    <dgm:pt modelId="{92910D80-F8A8-4057-9498-A6BC005C7DE8}" type="parTrans" cxnId="{A34ABA6C-4E04-47F5-8A00-C2283A5ED3BD}">
      <dgm:prSet/>
      <dgm:spPr/>
      <dgm:t>
        <a:bodyPr/>
        <a:lstStyle/>
        <a:p>
          <a:endParaRPr lang="es-VE"/>
        </a:p>
      </dgm:t>
    </dgm:pt>
    <dgm:pt modelId="{D2AAE2DC-C673-41DF-8A5A-C6D6DC9484AF}" type="sibTrans" cxnId="{A34ABA6C-4E04-47F5-8A00-C2283A5ED3BD}">
      <dgm:prSet/>
      <dgm:spPr/>
      <dgm:t>
        <a:bodyPr/>
        <a:lstStyle/>
        <a:p>
          <a:endParaRPr lang="es-VE"/>
        </a:p>
      </dgm:t>
    </dgm:pt>
    <dgm:pt modelId="{EB5A8D70-27E9-4369-ACF4-D6B8DADD6E76}">
      <dgm:prSet phldrT="[Texto]"/>
      <dgm:spPr>
        <a:xfrm>
          <a:off x="4605204" y="249292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V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Un representante de la Superintendencia de Seguros.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3D3C1CE-20ED-46BB-B0A4-D0BEA1900981}" type="parTrans" cxnId="{ED6433F7-4036-4404-869C-DFC86A7E2D69}">
      <dgm:prSet/>
      <dgm:spPr>
        <a:xfrm>
          <a:off x="3915872" y="2937755"/>
          <a:ext cx="1434495" cy="302605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es-VE"/>
        </a:p>
      </dgm:t>
    </dgm:pt>
    <dgm:pt modelId="{08C4E94E-FE4D-4C5C-B6F1-698642878E6F}" type="sibTrans" cxnId="{ED6433F7-4036-4404-869C-DFC86A7E2D69}">
      <dgm:prSet/>
      <dgm:spPr/>
      <dgm:t>
        <a:bodyPr/>
        <a:lstStyle/>
        <a:p>
          <a:endParaRPr lang="es-VE"/>
        </a:p>
      </dgm:t>
    </dgm:pt>
    <dgm:pt modelId="{1966FE0D-7FA1-4B88-96C6-9B77E5959828}">
      <dgm:prSet/>
      <dgm:spPr>
        <a:xfrm>
          <a:off x="3930855" y="86490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V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Un representante de la Cámara de Aseguradores que explote ese ramo.</a:t>
          </a:r>
          <a:endParaRPr lang="es-V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53CEDEF-5DAF-480F-A2F8-EFC764004F2D}" type="parTrans" cxnId="{A3623A85-0002-4A74-A4A5-A4CC57DE17A1}">
      <dgm:prSet/>
      <dgm:spPr>
        <a:xfrm rot="18900000">
          <a:off x="3451601" y="1827037"/>
          <a:ext cx="1434495" cy="282342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es-VE"/>
        </a:p>
      </dgm:t>
    </dgm:pt>
    <dgm:pt modelId="{23AF91B0-3E48-4F34-872B-B4BB50AB314F}" type="sibTrans" cxnId="{A3623A85-0002-4A74-A4A5-A4CC57DE17A1}">
      <dgm:prSet/>
      <dgm:spPr/>
      <dgm:t>
        <a:bodyPr/>
        <a:lstStyle/>
        <a:p>
          <a:endParaRPr lang="es-VE"/>
        </a:p>
      </dgm:t>
    </dgm:pt>
    <dgm:pt modelId="{D601ADF6-B63D-4F7C-A7C5-1EE23DDCE900}" type="pres">
      <dgm:prSet presAssocID="{0E578648-8E23-4028-8CFC-1320C6EB6AA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7D673374-56F0-4089-8CD7-7B8DF307956F}" type="pres">
      <dgm:prSet presAssocID="{3763E635-9485-434B-AEB8-86C3B9950CF5}" presName="centerShape" presStyleLbl="node0" presStyleIdx="0" presStyleCnt="1"/>
      <dgm:spPr/>
      <dgm:t>
        <a:bodyPr/>
        <a:lstStyle/>
        <a:p>
          <a:endParaRPr lang="es-VE"/>
        </a:p>
      </dgm:t>
    </dgm:pt>
    <dgm:pt modelId="{DFB2C735-7513-4B59-A91A-6763EA72D833}" type="pres">
      <dgm:prSet presAssocID="{8EC4DAB3-36F3-4886-BE5B-5962434E0DBF}" presName="parTrans" presStyleLbl="bgSibTrans2D1" presStyleIdx="0" presStyleCnt="5" custScaleY="67682"/>
      <dgm:spPr/>
      <dgm:t>
        <a:bodyPr/>
        <a:lstStyle/>
        <a:p>
          <a:endParaRPr lang="es-VE"/>
        </a:p>
      </dgm:t>
    </dgm:pt>
    <dgm:pt modelId="{90681280-6967-448D-BA6F-33B8776E260B}" type="pres">
      <dgm:prSet presAssocID="{88379230-F07D-4C21-AC71-D7F1B779DA4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BF4AB3A-B0A9-4B86-B27A-9A410C5DC718}" type="pres">
      <dgm:prSet presAssocID="{9B1B6BB1-8310-492E-97D3-EC4F8016FA48}" presName="parTrans" presStyleLbl="bgSibTrans2D1" presStyleIdx="1" presStyleCnt="5" custScaleY="55343"/>
      <dgm:spPr/>
      <dgm:t>
        <a:bodyPr/>
        <a:lstStyle/>
        <a:p>
          <a:endParaRPr lang="es-VE"/>
        </a:p>
      </dgm:t>
    </dgm:pt>
    <dgm:pt modelId="{AD26F37A-FA34-497E-B429-5C7C105AF394}" type="pres">
      <dgm:prSet presAssocID="{3FB7A23E-E690-4543-B9CB-0E41C55BF02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8E18B07B-9FA6-4673-A2B4-FDF87366C83A}" type="pres">
      <dgm:prSet presAssocID="{73DA6799-730C-4DD3-8E13-23D4573AC6F5}" presName="parTrans" presStyleLbl="bgSibTrans2D1" presStyleIdx="2" presStyleCnt="5" custScaleY="53838"/>
      <dgm:spPr/>
      <dgm:t>
        <a:bodyPr/>
        <a:lstStyle/>
        <a:p>
          <a:endParaRPr lang="es-VE"/>
        </a:p>
      </dgm:t>
    </dgm:pt>
    <dgm:pt modelId="{9DD2E235-238D-475B-9379-10D4DEA3DA3B}" type="pres">
      <dgm:prSet presAssocID="{63BF789F-C0CE-4FC9-8F16-47BC87254F5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7850E06-0A5D-4006-9474-63B65579FF80}" type="pres">
      <dgm:prSet presAssocID="{953CEDEF-5DAF-480F-A2F8-EFC764004F2D}" presName="parTrans" presStyleLbl="bgSibTrans2D1" presStyleIdx="3" presStyleCnt="5" custScaleY="63150"/>
      <dgm:spPr/>
      <dgm:t>
        <a:bodyPr/>
        <a:lstStyle/>
        <a:p>
          <a:endParaRPr lang="es-VE"/>
        </a:p>
      </dgm:t>
    </dgm:pt>
    <dgm:pt modelId="{A1A7A9DF-49BB-44D5-8DB7-DEC0AA027BD5}" type="pres">
      <dgm:prSet presAssocID="{1966FE0D-7FA1-4B88-96C6-9B77E595982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47BED74-62D5-426E-B214-82FA56757CFE}" type="pres">
      <dgm:prSet presAssocID="{F3D3C1CE-20ED-46BB-B0A4-D0BEA1900981}" presName="parTrans" presStyleLbl="bgSibTrans2D1" presStyleIdx="4" presStyleCnt="5" custScaleY="67682"/>
      <dgm:spPr/>
      <dgm:t>
        <a:bodyPr/>
        <a:lstStyle/>
        <a:p>
          <a:endParaRPr lang="es-VE"/>
        </a:p>
      </dgm:t>
    </dgm:pt>
    <dgm:pt modelId="{0FD540D8-239E-4A47-A9E2-C4CFF5DAC532}" type="pres">
      <dgm:prSet presAssocID="{EB5A8D70-27E9-4369-ACF4-D6B8DADD6E7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4A8D050C-AF32-41A7-890F-9A53BC940AD7}" type="presOf" srcId="{953CEDEF-5DAF-480F-A2F8-EFC764004F2D}" destId="{47850E06-0A5D-4006-9474-63B65579FF80}" srcOrd="0" destOrd="0" presId="urn:microsoft.com/office/officeart/2005/8/layout/radial4"/>
    <dgm:cxn modelId="{ACB0E139-76DF-452E-87CC-117F53B37AF0}" type="presOf" srcId="{88379230-F07D-4C21-AC71-D7F1B779DA48}" destId="{90681280-6967-448D-BA6F-33B8776E260B}" srcOrd="0" destOrd="0" presId="urn:microsoft.com/office/officeart/2005/8/layout/radial4"/>
    <dgm:cxn modelId="{4BC0AD8B-C92F-436B-A1CE-02AE5150AA92}" srcId="{3763E635-9485-434B-AEB8-86C3B9950CF5}" destId="{88379230-F07D-4C21-AC71-D7F1B779DA48}" srcOrd="0" destOrd="0" parTransId="{8EC4DAB3-36F3-4886-BE5B-5962434E0DBF}" sibTransId="{47C69309-C239-4CAE-B04E-DCFB0C6E01AB}"/>
    <dgm:cxn modelId="{15EDA20D-35B2-47E0-A4D7-695C9173791F}" type="presOf" srcId="{3763E635-9485-434B-AEB8-86C3B9950CF5}" destId="{7D673374-56F0-4089-8CD7-7B8DF307956F}" srcOrd="0" destOrd="0" presId="urn:microsoft.com/office/officeart/2005/8/layout/radial4"/>
    <dgm:cxn modelId="{C080BAD4-7D16-484B-BF79-368CA6DF5D1D}" srcId="{0E578648-8E23-4028-8CFC-1320C6EB6AAE}" destId="{3763E635-9485-434B-AEB8-86C3B9950CF5}" srcOrd="0" destOrd="0" parTransId="{9CA7B4DE-00AA-4DFA-8943-FAD15A473036}" sibTransId="{280DE688-1E96-448A-B532-816DCED9287C}"/>
    <dgm:cxn modelId="{00B2D547-0F5E-46F4-B5EB-253731110DEE}" srcId="{3763E635-9485-434B-AEB8-86C3B9950CF5}" destId="{63BF789F-C0CE-4FC9-8F16-47BC87254F57}" srcOrd="2" destOrd="0" parTransId="{73DA6799-730C-4DD3-8E13-23D4573AC6F5}" sibTransId="{1B82AE3E-8DD6-4294-9EDB-08259C8980F6}"/>
    <dgm:cxn modelId="{122C51EC-BBA7-4B12-A517-A97CBEF27B1B}" srcId="{3763E635-9485-434B-AEB8-86C3B9950CF5}" destId="{3FB7A23E-E690-4543-B9CB-0E41C55BF02E}" srcOrd="1" destOrd="0" parTransId="{9B1B6BB1-8310-492E-97D3-EC4F8016FA48}" sibTransId="{265DF899-CBD9-4C77-BD8F-64411882CE00}"/>
    <dgm:cxn modelId="{76398354-D445-4258-98B5-AE6856EF7A2F}" type="presOf" srcId="{0E578648-8E23-4028-8CFC-1320C6EB6AAE}" destId="{D601ADF6-B63D-4F7C-A7C5-1EE23DDCE900}" srcOrd="0" destOrd="0" presId="urn:microsoft.com/office/officeart/2005/8/layout/radial4"/>
    <dgm:cxn modelId="{A3623A85-0002-4A74-A4A5-A4CC57DE17A1}" srcId="{3763E635-9485-434B-AEB8-86C3B9950CF5}" destId="{1966FE0D-7FA1-4B88-96C6-9B77E5959828}" srcOrd="3" destOrd="0" parTransId="{953CEDEF-5DAF-480F-A2F8-EFC764004F2D}" sibTransId="{23AF91B0-3E48-4F34-872B-B4BB50AB314F}"/>
    <dgm:cxn modelId="{2C77E41A-F955-4183-9D80-401D045A537B}" type="presOf" srcId="{63BF789F-C0CE-4FC9-8F16-47BC87254F57}" destId="{9DD2E235-238D-475B-9379-10D4DEA3DA3B}" srcOrd="0" destOrd="0" presId="urn:microsoft.com/office/officeart/2005/8/layout/radial4"/>
    <dgm:cxn modelId="{107B1B3D-B588-4197-B00D-6DCA82FFEAEF}" type="presOf" srcId="{1966FE0D-7FA1-4B88-96C6-9B77E5959828}" destId="{A1A7A9DF-49BB-44D5-8DB7-DEC0AA027BD5}" srcOrd="0" destOrd="0" presId="urn:microsoft.com/office/officeart/2005/8/layout/radial4"/>
    <dgm:cxn modelId="{45FE6162-6E4B-4B42-BB0B-FA840769CBF6}" type="presOf" srcId="{9B1B6BB1-8310-492E-97D3-EC4F8016FA48}" destId="{FBF4AB3A-B0A9-4B86-B27A-9A410C5DC718}" srcOrd="0" destOrd="0" presId="urn:microsoft.com/office/officeart/2005/8/layout/radial4"/>
    <dgm:cxn modelId="{A34ABA6C-4E04-47F5-8A00-C2283A5ED3BD}" srcId="{0E578648-8E23-4028-8CFC-1320C6EB6AAE}" destId="{6E029FDE-D60E-49C6-B6A5-BB4C0DD3C06A}" srcOrd="1" destOrd="0" parTransId="{92910D80-F8A8-4057-9498-A6BC005C7DE8}" sibTransId="{D2AAE2DC-C673-41DF-8A5A-C6D6DC9484AF}"/>
    <dgm:cxn modelId="{DF887D18-5832-45B3-95C7-129E5C4721F6}" type="presOf" srcId="{8EC4DAB3-36F3-4886-BE5B-5962434E0DBF}" destId="{DFB2C735-7513-4B59-A91A-6763EA72D833}" srcOrd="0" destOrd="0" presId="urn:microsoft.com/office/officeart/2005/8/layout/radial4"/>
    <dgm:cxn modelId="{A0DC0DF3-4F71-4A9B-B47E-14D73D6B7CA6}" type="presOf" srcId="{73DA6799-730C-4DD3-8E13-23D4573AC6F5}" destId="{8E18B07B-9FA6-4673-A2B4-FDF87366C83A}" srcOrd="0" destOrd="0" presId="urn:microsoft.com/office/officeart/2005/8/layout/radial4"/>
    <dgm:cxn modelId="{13D0067D-B2B7-4115-9738-E79732E9D0CC}" type="presOf" srcId="{EB5A8D70-27E9-4369-ACF4-D6B8DADD6E76}" destId="{0FD540D8-239E-4A47-A9E2-C4CFF5DAC532}" srcOrd="0" destOrd="0" presId="urn:microsoft.com/office/officeart/2005/8/layout/radial4"/>
    <dgm:cxn modelId="{391F5886-474C-44F4-940B-70F2E16646CE}" type="presOf" srcId="{3FB7A23E-E690-4543-B9CB-0E41C55BF02E}" destId="{AD26F37A-FA34-497E-B429-5C7C105AF394}" srcOrd="0" destOrd="0" presId="urn:microsoft.com/office/officeart/2005/8/layout/radial4"/>
    <dgm:cxn modelId="{DA6A2E45-65C3-439B-939D-D95109113F5A}" type="presOf" srcId="{F3D3C1CE-20ED-46BB-B0A4-D0BEA1900981}" destId="{947BED74-62D5-426E-B214-82FA56757CFE}" srcOrd="0" destOrd="0" presId="urn:microsoft.com/office/officeart/2005/8/layout/radial4"/>
    <dgm:cxn modelId="{ED6433F7-4036-4404-869C-DFC86A7E2D69}" srcId="{3763E635-9485-434B-AEB8-86C3B9950CF5}" destId="{EB5A8D70-27E9-4369-ACF4-D6B8DADD6E76}" srcOrd="4" destOrd="0" parTransId="{F3D3C1CE-20ED-46BB-B0A4-D0BEA1900981}" sibTransId="{08C4E94E-FE4D-4C5C-B6F1-698642878E6F}"/>
    <dgm:cxn modelId="{1AC1AFCD-26ED-4E91-B887-DA1CDF522A35}" type="presParOf" srcId="{D601ADF6-B63D-4F7C-A7C5-1EE23DDCE900}" destId="{7D673374-56F0-4089-8CD7-7B8DF307956F}" srcOrd="0" destOrd="0" presId="urn:microsoft.com/office/officeart/2005/8/layout/radial4"/>
    <dgm:cxn modelId="{84C50076-9EF7-4534-AD1E-04976CBC9655}" type="presParOf" srcId="{D601ADF6-B63D-4F7C-A7C5-1EE23DDCE900}" destId="{DFB2C735-7513-4B59-A91A-6763EA72D833}" srcOrd="1" destOrd="0" presId="urn:microsoft.com/office/officeart/2005/8/layout/radial4"/>
    <dgm:cxn modelId="{DC50E3F9-A920-4A62-989B-99F4FD78BDF2}" type="presParOf" srcId="{D601ADF6-B63D-4F7C-A7C5-1EE23DDCE900}" destId="{90681280-6967-448D-BA6F-33B8776E260B}" srcOrd="2" destOrd="0" presId="urn:microsoft.com/office/officeart/2005/8/layout/radial4"/>
    <dgm:cxn modelId="{142B601D-7015-4694-BBCE-8A53B0811500}" type="presParOf" srcId="{D601ADF6-B63D-4F7C-A7C5-1EE23DDCE900}" destId="{FBF4AB3A-B0A9-4B86-B27A-9A410C5DC718}" srcOrd="3" destOrd="0" presId="urn:microsoft.com/office/officeart/2005/8/layout/radial4"/>
    <dgm:cxn modelId="{FCA74D42-FF0A-46E3-8A44-7690A2C5DC95}" type="presParOf" srcId="{D601ADF6-B63D-4F7C-A7C5-1EE23DDCE900}" destId="{AD26F37A-FA34-497E-B429-5C7C105AF394}" srcOrd="4" destOrd="0" presId="urn:microsoft.com/office/officeart/2005/8/layout/radial4"/>
    <dgm:cxn modelId="{2DABFA04-8655-4B04-880D-8DAAFFC7092B}" type="presParOf" srcId="{D601ADF6-B63D-4F7C-A7C5-1EE23DDCE900}" destId="{8E18B07B-9FA6-4673-A2B4-FDF87366C83A}" srcOrd="5" destOrd="0" presId="urn:microsoft.com/office/officeart/2005/8/layout/radial4"/>
    <dgm:cxn modelId="{2B071B9F-D6C7-43BD-8356-C77B7289377F}" type="presParOf" srcId="{D601ADF6-B63D-4F7C-A7C5-1EE23DDCE900}" destId="{9DD2E235-238D-475B-9379-10D4DEA3DA3B}" srcOrd="6" destOrd="0" presId="urn:microsoft.com/office/officeart/2005/8/layout/radial4"/>
    <dgm:cxn modelId="{BEB0297C-944C-4A58-ACA9-F43056F0F771}" type="presParOf" srcId="{D601ADF6-B63D-4F7C-A7C5-1EE23DDCE900}" destId="{47850E06-0A5D-4006-9474-63B65579FF80}" srcOrd="7" destOrd="0" presId="urn:microsoft.com/office/officeart/2005/8/layout/radial4"/>
    <dgm:cxn modelId="{F99EA8CF-CEA9-4959-8EF5-F698CEA8550A}" type="presParOf" srcId="{D601ADF6-B63D-4F7C-A7C5-1EE23DDCE900}" destId="{A1A7A9DF-49BB-44D5-8DB7-DEC0AA027BD5}" srcOrd="8" destOrd="0" presId="urn:microsoft.com/office/officeart/2005/8/layout/radial4"/>
    <dgm:cxn modelId="{FD73F616-5D4C-425C-B68A-572EE1914A46}" type="presParOf" srcId="{D601ADF6-B63D-4F7C-A7C5-1EE23DDCE900}" destId="{947BED74-62D5-426E-B214-82FA56757CFE}" srcOrd="9" destOrd="0" presId="urn:microsoft.com/office/officeart/2005/8/layout/radial4"/>
    <dgm:cxn modelId="{05704CF0-64BA-4E8A-9C95-D08EF2B1B665}" type="presParOf" srcId="{D601ADF6-B63D-4F7C-A7C5-1EE23DDCE900}" destId="{0FD540D8-239E-4A47-A9E2-C4CFF5DAC532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0EBF0-A7C4-43A2-8876-C096AD57FBBB}">
      <dsp:nvSpPr>
        <dsp:cNvPr id="0" name=""/>
        <dsp:cNvSpPr/>
      </dsp:nvSpPr>
      <dsp:spPr>
        <a:xfrm rot="5400000">
          <a:off x="5054975" y="-1929795"/>
          <a:ext cx="1152099" cy="529978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57150" marR="0" lvl="1" indent="0" algn="just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Declarada o de hecho, ocupación del país de residencia o domicilio del comprador-importador por otro país; insurrección, motines, paros, disturbios u otros eventos similares ocurridos en el país de residencia o domicilio del comprador-importador.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2981131" y="200290"/>
        <a:ext cx="5243547" cy="1039617"/>
      </dsp:txXfrm>
    </dsp:sp>
    <dsp:sp modelId="{E0AF83A9-71D0-4101-8E40-CC93E5FD1E00}">
      <dsp:nvSpPr>
        <dsp:cNvPr id="0" name=""/>
        <dsp:cNvSpPr/>
      </dsp:nvSpPr>
      <dsp:spPr>
        <a:xfrm>
          <a:off x="0" y="36"/>
          <a:ext cx="2981131" cy="1440124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2200" b="0" i="0" u="none" strike="noStrike" kern="1200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Guerra civil o exterior</a:t>
          </a:r>
          <a:endParaRPr lang="es-VE" sz="2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0301" y="70337"/>
        <a:ext cx="2840529" cy="1299522"/>
      </dsp:txXfrm>
    </dsp:sp>
    <dsp:sp modelId="{48C867C6-938D-4CCA-84A8-41CEADF9C7D5}">
      <dsp:nvSpPr>
        <dsp:cNvPr id="0" name=""/>
        <dsp:cNvSpPr/>
      </dsp:nvSpPr>
      <dsp:spPr>
        <a:xfrm rot="5400000">
          <a:off x="5054975" y="-407825"/>
          <a:ext cx="1152099" cy="5299788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Declarados como tales por parte del gobierno del país del comprador-importador, como ciclones, inundaciones, maremotos, terremotos, temblores de tierra, erupciones volcánicas, explosiones atómicas, contaminación radioactiva y otros eventos similares.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2981131" y="1722260"/>
        <a:ext cx="5243547" cy="1039617"/>
      </dsp:txXfrm>
    </dsp:sp>
    <dsp:sp modelId="{3A3D8D55-3CB3-45D9-972A-B6EEC1D3CB4E}">
      <dsp:nvSpPr>
        <dsp:cNvPr id="0" name=""/>
        <dsp:cNvSpPr/>
      </dsp:nvSpPr>
      <dsp:spPr>
        <a:xfrm>
          <a:off x="0" y="1512167"/>
          <a:ext cx="2981131" cy="1440124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2200" b="0" i="0" u="none" strike="noStrike" kern="1200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Eventos de carácter catastrófico</a:t>
          </a:r>
          <a:endParaRPr lang="es-VE" sz="2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0301" y="1582468"/>
        <a:ext cx="2840529" cy="1299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0EBF0-A7C4-43A2-8876-C096AD57FBBB}">
      <dsp:nvSpPr>
        <dsp:cNvPr id="0" name=""/>
        <dsp:cNvSpPr/>
      </dsp:nvSpPr>
      <dsp:spPr>
        <a:xfrm rot="5400000">
          <a:off x="4341211" y="-2396894"/>
          <a:ext cx="1457704" cy="6254494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marR="0" lvl="1" indent="0" algn="just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Por las autoridades de derecho o de hecho del país de residencia o de domicilio del comprador-importador o del sujeto del financiamiento al desarrollo para la exportación , tales como moratoria general de pagos, restricciones a las transferencias de fondos, </a:t>
          </a:r>
          <a:r>
            <a:rPr kumimoji="0" lang="es-VE" sz="1400" b="0" i="0" u="none" strike="noStrike" kern="1200" cap="none" normalizeH="0" baseline="0" dirty="0" err="1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inconvertibilidad</a:t>
          </a: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 de las monedas, confiscación y otras similares.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42817" y="72659"/>
        <a:ext cx="6183335" cy="1315386"/>
      </dsp:txXfrm>
    </dsp:sp>
    <dsp:sp modelId="{E0AF83A9-71D0-4101-8E40-CC93E5FD1E00}">
      <dsp:nvSpPr>
        <dsp:cNvPr id="0" name=""/>
        <dsp:cNvSpPr/>
      </dsp:nvSpPr>
      <dsp:spPr>
        <a:xfrm>
          <a:off x="888" y="28367"/>
          <a:ext cx="1941928" cy="1403971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1900" b="0" i="0" u="none" strike="noStrike" kern="1200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Medidas tomadas </a:t>
          </a:r>
          <a:endParaRPr lang="es-VE" sz="19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9424" y="96903"/>
        <a:ext cx="1804856" cy="1266899"/>
      </dsp:txXfrm>
    </dsp:sp>
    <dsp:sp modelId="{48C867C6-938D-4CCA-84A8-41CEADF9C7D5}">
      <dsp:nvSpPr>
        <dsp:cNvPr id="0" name=""/>
        <dsp:cNvSpPr/>
      </dsp:nvSpPr>
      <dsp:spPr>
        <a:xfrm rot="5400000">
          <a:off x="4141323" y="-637328"/>
          <a:ext cx="1865733" cy="626766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Por disposición expresa de una autoridad de derecho o de hecho del país de residencia o de domicilio del comprador-importador o del sujeto del financiamiento al desarrollo para la exportación.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Cuando el comprador-importador sea un gobierno o una entidad pública, o se trate de compradores-importadores privados con la garantía de cualquier entidad gubernamental, siempre que dicha garantía no sea pagada por esa entidad gubernamental por alguna de las causas previstas.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40356" y="1654717"/>
        <a:ext cx="6176589" cy="1683577"/>
      </dsp:txXfrm>
    </dsp:sp>
    <dsp:sp modelId="{3A3D8D55-3CB3-45D9-972A-B6EEC1D3CB4E}">
      <dsp:nvSpPr>
        <dsp:cNvPr id="0" name=""/>
        <dsp:cNvSpPr/>
      </dsp:nvSpPr>
      <dsp:spPr>
        <a:xfrm>
          <a:off x="888" y="1520645"/>
          <a:ext cx="1939468" cy="1951719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1900" b="0" i="0" u="none" strike="noStrike" kern="1200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Incumplimiento de pago del crédito</a:t>
          </a:r>
          <a:endParaRPr lang="es-VE" sz="19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95565" y="1615322"/>
        <a:ext cx="1750114" cy="1762365"/>
      </dsp:txXfrm>
    </dsp:sp>
    <dsp:sp modelId="{E1242DD5-C550-439B-B420-DE996597A271}">
      <dsp:nvSpPr>
        <dsp:cNvPr id="0" name=""/>
        <dsp:cNvSpPr/>
      </dsp:nvSpPr>
      <dsp:spPr>
        <a:xfrm rot="5400000">
          <a:off x="4357566" y="1116593"/>
          <a:ext cx="1433246" cy="626766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VE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pitchFamily="34" charset="0"/>
            </a:rPr>
            <a:t>Cuando las autoridades venezolanas, debido a circunstancias políticas o económicas ocurridas en el país de destino de las mercancías, consideren conveniente instruir al exportador para que no despache sus mercancías o cuando habiéndolas despachado, para que las recupere y como consecuencia de ello, éste sufra una pérdida.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40356" y="3603769"/>
        <a:ext cx="6197702" cy="1293316"/>
      </dsp:txXfrm>
    </dsp:sp>
    <dsp:sp modelId="{D725633C-E05A-4AE9-93A4-408378217AD0}">
      <dsp:nvSpPr>
        <dsp:cNvPr id="0" name=""/>
        <dsp:cNvSpPr/>
      </dsp:nvSpPr>
      <dsp:spPr>
        <a:xfrm>
          <a:off x="888" y="3572876"/>
          <a:ext cx="1939468" cy="1355102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900" kern="1200" dirty="0" smtClean="0">
              <a:solidFill>
                <a:sysClr val="window" lastClr="FFFFFF"/>
              </a:solidFill>
              <a:latin typeface="Calibri"/>
              <a:ea typeface="+mn-ea"/>
              <a:cs typeface="Arial" pitchFamily="34" charset="0"/>
            </a:rPr>
            <a:t>Circunstancias políticas o económicas</a:t>
          </a:r>
          <a:endParaRPr lang="es-VE" sz="19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7039" y="3639027"/>
        <a:ext cx="1807166" cy="1222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0EBF0-A7C4-43A2-8876-C096AD57FBBB}">
      <dsp:nvSpPr>
        <dsp:cNvPr id="0" name=""/>
        <dsp:cNvSpPr/>
      </dsp:nvSpPr>
      <dsp:spPr>
        <a:xfrm rot="5400000">
          <a:off x="4754203" y="-2568147"/>
          <a:ext cx="1042574" cy="6437874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marR="0" lvl="1" indent="0" algn="l" defTabSz="4445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Que el Comité del Fondo para el Apoyo de Contingencias Políticas y Extraordinarias de las Exportaciones determine. 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2056553" y="180397"/>
        <a:ext cx="6386980" cy="940786"/>
      </dsp:txXfrm>
    </dsp:sp>
    <dsp:sp modelId="{E0AF83A9-71D0-4101-8E40-CC93E5FD1E00}">
      <dsp:nvSpPr>
        <dsp:cNvPr id="0" name=""/>
        <dsp:cNvSpPr/>
      </dsp:nvSpPr>
      <dsp:spPr>
        <a:xfrm>
          <a:off x="74524" y="643"/>
          <a:ext cx="1982029" cy="1300292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2200" b="0" i="0" u="none" strike="noStrike" kern="1200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Otras</a:t>
          </a:r>
          <a:endParaRPr lang="es-VE" sz="2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37999" y="64118"/>
        <a:ext cx="1855079" cy="1173342"/>
      </dsp:txXfrm>
    </dsp:sp>
    <dsp:sp modelId="{48C867C6-938D-4CCA-84A8-41CEADF9C7D5}">
      <dsp:nvSpPr>
        <dsp:cNvPr id="0" name=""/>
        <dsp:cNvSpPr/>
      </dsp:nvSpPr>
      <dsp:spPr>
        <a:xfrm rot="5400000">
          <a:off x="4548910" y="-1056975"/>
          <a:ext cx="1443002" cy="643158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s-VE" sz="1400" b="0" i="0" u="none" strike="noStrike" kern="1200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Calibri"/>
              <a:ea typeface="+mn-ea"/>
              <a:cs typeface="Arial" pitchFamily="34" charset="0"/>
            </a:rPr>
            <a:t>De una deuda, no puede imputarse a una Contingencias Políticas o Extraordinarias, a menos que cualquiera de los acontecimientos indicados en este artículo, se haya producido durante la vigencia regular o debidamente prorrogada del crédito o a más tardar, dentro de los treinta (30) días siguientes a su vencimiento. Esto incluye la no transferencia del pago de la deuda, por parte del banco del exterior al vendedor-exportador o al sujeto del financiamiento al desarrollo para la exportación.</a:t>
          </a:r>
          <a:endParaRPr lang="es-V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2054618" y="1507759"/>
        <a:ext cx="6361145" cy="1302118"/>
      </dsp:txXfrm>
    </dsp:sp>
    <dsp:sp modelId="{3A3D8D55-3CB3-45D9-972A-B6EEC1D3CB4E}">
      <dsp:nvSpPr>
        <dsp:cNvPr id="0" name=""/>
        <dsp:cNvSpPr/>
      </dsp:nvSpPr>
      <dsp:spPr>
        <a:xfrm>
          <a:off x="74524" y="1365951"/>
          <a:ext cx="1980093" cy="1585733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VE" sz="2200" b="0" i="0" u="none" strike="noStrike" kern="1200" cap="none" normalizeH="0" baseline="0" dirty="0" smtClean="0">
              <a:ln>
                <a:noFill/>
              </a:ln>
              <a:solidFill>
                <a:sysClr val="window" lastClr="FFFFFF"/>
              </a:solidFill>
              <a:effectLst/>
              <a:latin typeface="Calibri"/>
              <a:ea typeface="+mn-ea"/>
              <a:cs typeface="Arial" pitchFamily="34" charset="0"/>
            </a:rPr>
            <a:t>Falta de pago</a:t>
          </a:r>
          <a:endParaRPr lang="es-VE" sz="2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51933" y="1443360"/>
        <a:ext cx="1825275" cy="14309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89981-3067-480C-B4A6-A8B72815472C}">
      <dsp:nvSpPr>
        <dsp:cNvPr id="0" name=""/>
        <dsp:cNvSpPr/>
      </dsp:nvSpPr>
      <dsp:spPr>
        <a:xfrm>
          <a:off x="0" y="0"/>
          <a:ext cx="7920879" cy="496855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3900" kern="1200" dirty="0" smtClean="0">
              <a:solidFill>
                <a:prstClr val="black"/>
              </a:solidFill>
              <a:latin typeface="Calibri"/>
              <a:ea typeface="+mn-ea"/>
              <a:cs typeface="Arial" charset="0"/>
            </a:rPr>
            <a:t>Los recursos del Fondo están constituidos por:</a:t>
          </a:r>
          <a:endParaRPr lang="es-VE" sz="3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3657" y="43657"/>
        <a:ext cx="7833565" cy="1403251"/>
      </dsp:txXfrm>
    </dsp:sp>
    <dsp:sp modelId="{3C3343EF-F052-47AA-BCC6-9AECB687DC1D}">
      <dsp:nvSpPr>
        <dsp:cNvPr id="0" name=""/>
        <dsp:cNvSpPr/>
      </dsp:nvSpPr>
      <dsp:spPr>
        <a:xfrm>
          <a:off x="792087" y="1491505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Aportes del Ejecutivo.</a:t>
          </a:r>
          <a:endParaRPr lang="es-V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08922" y="1508340"/>
        <a:ext cx="6303034" cy="541122"/>
      </dsp:txXfrm>
    </dsp:sp>
    <dsp:sp modelId="{F50E436C-2532-4C5B-B41A-FDE432422FA4}">
      <dsp:nvSpPr>
        <dsp:cNvPr id="0" name=""/>
        <dsp:cNvSpPr/>
      </dsp:nvSpPr>
      <dsp:spPr>
        <a:xfrm>
          <a:off x="792087" y="2154727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Donaciones, legados, créditos o cualesquiera otras transferencias.</a:t>
          </a:r>
          <a:endParaRPr lang="es-V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08922" y="2171562"/>
        <a:ext cx="6303034" cy="541122"/>
      </dsp:txXfrm>
    </dsp:sp>
    <dsp:sp modelId="{300CF002-45AA-4C3B-8A17-6670F14B6B1D}">
      <dsp:nvSpPr>
        <dsp:cNvPr id="0" name=""/>
        <dsp:cNvSpPr/>
      </dsp:nvSpPr>
      <dsp:spPr>
        <a:xfrm>
          <a:off x="792087" y="2817948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Porciones de primas  de las empresas de seguros y reaseguros.</a:t>
          </a:r>
          <a:endParaRPr lang="es-V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08922" y="2834783"/>
        <a:ext cx="6303034" cy="541122"/>
      </dsp:txXfrm>
    </dsp:sp>
    <dsp:sp modelId="{BE7BA83E-42EB-4C5E-9A2A-247626F09201}">
      <dsp:nvSpPr>
        <dsp:cNvPr id="0" name=""/>
        <dsp:cNvSpPr/>
      </dsp:nvSpPr>
      <dsp:spPr>
        <a:xfrm>
          <a:off x="792087" y="3481170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Utilidades y otros ingresos de inversiones.</a:t>
          </a:r>
          <a:endParaRPr lang="es-V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08922" y="3498005"/>
        <a:ext cx="6303034" cy="541122"/>
      </dsp:txXfrm>
    </dsp:sp>
    <dsp:sp modelId="{82517A4B-AF21-4C12-8CD8-921071AACDE1}">
      <dsp:nvSpPr>
        <dsp:cNvPr id="0" name=""/>
        <dsp:cNvSpPr/>
      </dsp:nvSpPr>
      <dsp:spPr>
        <a:xfrm>
          <a:off x="792087" y="4144392"/>
          <a:ext cx="6336704" cy="574792"/>
        </a:xfrm>
        <a:prstGeom prst="roundRect">
          <a:avLst>
            <a:gd name="adj" fmla="val 1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shade val="51000"/>
                <a:satMod val="130000"/>
              </a:sysClr>
            </a:gs>
            <a:gs pos="80000">
              <a:sysClr val="window" lastClr="FFFFFF">
                <a:hueOff val="0"/>
                <a:satOff val="0"/>
                <a:lumOff val="0"/>
                <a:alphaOff val="0"/>
                <a:shade val="93000"/>
                <a:satMod val="13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shade val="94000"/>
                <a:satMod val="135000"/>
              </a:sys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Otros bienes.</a:t>
          </a:r>
          <a:endParaRPr lang="es-VE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08922" y="4161227"/>
        <a:ext cx="6303034" cy="5411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73374-56F0-4089-8CD7-7B8DF307956F}">
      <dsp:nvSpPr>
        <dsp:cNvPr id="0" name=""/>
        <dsp:cNvSpPr/>
      </dsp:nvSpPr>
      <dsp:spPr>
        <a:xfrm>
          <a:off x="2263616" y="2304674"/>
          <a:ext cx="1568767" cy="1568767"/>
        </a:xfrm>
        <a:prstGeom prst="ellipse">
          <a:avLst/>
        </a:prstGeom>
        <a:solidFill>
          <a:srgbClr val="1F497D"/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Comité del Fondo de Contingencia.</a:t>
          </a:r>
          <a:endParaRPr lang="es-VE" sz="1500" b="1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2493357" y="2534415"/>
        <a:ext cx="1109285" cy="1109285"/>
      </dsp:txXfrm>
    </dsp:sp>
    <dsp:sp modelId="{DFB2C735-7513-4B59-A91A-6763EA72D833}">
      <dsp:nvSpPr>
        <dsp:cNvPr id="0" name=""/>
        <dsp:cNvSpPr/>
      </dsp:nvSpPr>
      <dsp:spPr>
        <a:xfrm rot="10800000">
          <a:off x="745631" y="2937755"/>
          <a:ext cx="1434495" cy="302605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681280-6967-448D-BA6F-33B8776E260B}">
      <dsp:nvSpPr>
        <dsp:cNvPr id="0" name=""/>
        <dsp:cNvSpPr/>
      </dsp:nvSpPr>
      <dsp:spPr>
        <a:xfrm>
          <a:off x="466" y="249292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El Presidente del Banco de Comercio Exterior.</a:t>
          </a:r>
          <a:endParaRPr lang="es-VE" sz="1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5386" y="2527846"/>
        <a:ext cx="1420489" cy="1122423"/>
      </dsp:txXfrm>
    </dsp:sp>
    <dsp:sp modelId="{FBF4AB3A-B0A9-4B86-B27A-9A410C5DC718}">
      <dsp:nvSpPr>
        <dsp:cNvPr id="0" name=""/>
        <dsp:cNvSpPr/>
      </dsp:nvSpPr>
      <dsp:spPr>
        <a:xfrm rot="13500000">
          <a:off x="1209902" y="1844489"/>
          <a:ext cx="1434495" cy="247437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D26F37A-FA34-497E-B429-5C7C105AF394}">
      <dsp:nvSpPr>
        <dsp:cNvPr id="0" name=""/>
        <dsp:cNvSpPr/>
      </dsp:nvSpPr>
      <dsp:spPr>
        <a:xfrm>
          <a:off x="674814" y="86490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El Ministro (a) del Poder Popular para el Comercio o la persona que él designe.</a:t>
          </a:r>
          <a:endParaRPr lang="es-VE" sz="1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09734" y="899826"/>
        <a:ext cx="1420489" cy="1122423"/>
      </dsp:txXfrm>
    </dsp:sp>
    <dsp:sp modelId="{8E18B07B-9FA6-4673-A2B4-FDF87366C83A}">
      <dsp:nvSpPr>
        <dsp:cNvPr id="0" name=""/>
        <dsp:cNvSpPr/>
      </dsp:nvSpPr>
      <dsp:spPr>
        <a:xfrm rot="16200000">
          <a:off x="2330752" y="1383582"/>
          <a:ext cx="1434495" cy="240709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D2E235-238D-475B-9379-10D4DEA3DA3B}">
      <dsp:nvSpPr>
        <dsp:cNvPr id="0" name=""/>
        <dsp:cNvSpPr/>
      </dsp:nvSpPr>
      <dsp:spPr>
        <a:xfrm>
          <a:off x="2302835" y="190557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El Ministro (a) del Poder Popular de Finanzas o la persona que él designe.</a:t>
          </a:r>
          <a:endParaRPr lang="es-VE" sz="1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337755" y="225477"/>
        <a:ext cx="1420489" cy="1122423"/>
      </dsp:txXfrm>
    </dsp:sp>
    <dsp:sp modelId="{47850E06-0A5D-4006-9474-63B65579FF80}">
      <dsp:nvSpPr>
        <dsp:cNvPr id="0" name=""/>
        <dsp:cNvSpPr/>
      </dsp:nvSpPr>
      <dsp:spPr>
        <a:xfrm rot="18900000">
          <a:off x="3451601" y="1827037"/>
          <a:ext cx="1434495" cy="282342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A7A9DF-49BB-44D5-8DB7-DEC0AA027BD5}">
      <dsp:nvSpPr>
        <dsp:cNvPr id="0" name=""/>
        <dsp:cNvSpPr/>
      </dsp:nvSpPr>
      <dsp:spPr>
        <a:xfrm>
          <a:off x="3930855" y="86490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Un representante de la Cámara de Aseguradores que explote ese ramo.</a:t>
          </a:r>
          <a:endParaRPr lang="es-VE" sz="1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965775" y="899826"/>
        <a:ext cx="1420489" cy="1122423"/>
      </dsp:txXfrm>
    </dsp:sp>
    <dsp:sp modelId="{947BED74-62D5-426E-B214-82FA56757CFE}">
      <dsp:nvSpPr>
        <dsp:cNvPr id="0" name=""/>
        <dsp:cNvSpPr/>
      </dsp:nvSpPr>
      <dsp:spPr>
        <a:xfrm>
          <a:off x="3915872" y="2937755"/>
          <a:ext cx="1434495" cy="302605"/>
        </a:xfrm>
        <a:prstGeom prst="lef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6350" cmpd="sng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D540D8-239E-4A47-A9E2-C4CFF5DAC532}">
      <dsp:nvSpPr>
        <dsp:cNvPr id="0" name=""/>
        <dsp:cNvSpPr/>
      </dsp:nvSpPr>
      <dsp:spPr>
        <a:xfrm>
          <a:off x="4605204" y="2492926"/>
          <a:ext cx="1490329" cy="119226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5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 charset="0"/>
            </a:rPr>
            <a:t>Un representante de la Superintendencia de Seguros.</a:t>
          </a:r>
          <a:endParaRPr lang="es-VE" sz="1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640124" y="2527846"/>
        <a:ext cx="1420489" cy="1122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254B8-E2B9-4341-8267-4316A50E2A82}" type="datetimeFigureOut">
              <a:rPr lang="es-VE" smtClean="0"/>
              <a:t>31/03/2016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A0ACD-A023-475C-B755-92ECD155601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6829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 userDrawn="1"/>
        </p:nvSpPr>
        <p:spPr>
          <a:xfrm>
            <a:off x="2" y="1"/>
            <a:ext cx="179510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1" name="10 Rectángulo"/>
          <p:cNvSpPr/>
          <p:nvPr userDrawn="1"/>
        </p:nvSpPr>
        <p:spPr>
          <a:xfrm>
            <a:off x="8964488" y="0"/>
            <a:ext cx="179512" cy="68579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rgbClr val="00206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grpSp>
        <p:nvGrpSpPr>
          <p:cNvPr id="4" name="3 Grupo"/>
          <p:cNvGrpSpPr/>
          <p:nvPr userDrawn="1"/>
        </p:nvGrpSpPr>
        <p:grpSpPr>
          <a:xfrm>
            <a:off x="282563" y="6453336"/>
            <a:ext cx="2520280" cy="267024"/>
            <a:chOff x="3275856" y="3161976"/>
            <a:chExt cx="2520280" cy="267024"/>
          </a:xfrm>
        </p:grpSpPr>
        <p:pic>
          <p:nvPicPr>
            <p:cNvPr id="8" name="Picture 4"/>
            <p:cNvPicPr>
              <a:picLocks noChangeAspect="1" noChangeArrowheads="1"/>
            </p:cNvPicPr>
            <p:nvPr userDrawn="1"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275856" y="3161976"/>
              <a:ext cx="1280708" cy="2670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5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20"/>
            <a:stretch/>
          </p:blipFill>
          <p:spPr bwMode="auto">
            <a:xfrm>
              <a:off x="4572001" y="3249157"/>
              <a:ext cx="1224135" cy="17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1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03" y="188640"/>
            <a:ext cx="1507195" cy="1053662"/>
          </a:xfrm>
          <a:prstGeom prst="rect">
            <a:avLst/>
          </a:prstGeom>
        </p:spPr>
      </p:pic>
      <p:pic>
        <p:nvPicPr>
          <p:cNvPr id="9" name="Picture 6" descr="http://www.mppi.gob.ve/website/sites/default/files/styles/mppi-home-slider/public/mppi-home-slider/Banner%20WEB%20MPPIC-2016-2.jpg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79" r="78844" b="13864"/>
          <a:stretch/>
        </p:blipFill>
        <p:spPr bwMode="auto">
          <a:xfrm>
            <a:off x="194026" y="153859"/>
            <a:ext cx="1512167" cy="112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201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9371E-9D81-41AC-9E65-1FCEB4ADE0F3}" type="datetimeFigureOut">
              <a:rPr lang="es-VE" smtClean="0"/>
              <a:pPr/>
              <a:t>31/03/2016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67FBC-CDED-427B-9992-5C6E6023CB5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4898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2492896"/>
            <a:ext cx="698477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VE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Fondo para el Pago de Contingencias Políticas y Extraordinarias de las Exportaciones</a:t>
            </a:r>
          </a:p>
        </p:txBody>
      </p:sp>
    </p:spTree>
    <p:extLst>
      <p:ext uri="{BB962C8B-B14F-4D97-AF65-F5344CB8AC3E}">
        <p14:creationId xmlns:p14="http://schemas.microsoft.com/office/powerpoint/2010/main" val="292686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79512" y="1255549"/>
            <a:ext cx="8496944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Ley del Banco De Comercio Exterior (BANCOEX), </a:t>
            </a:r>
            <a:r>
              <a:rPr kumimoji="0" lang="es-VE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publicada </a:t>
            </a:r>
            <a:r>
              <a:rPr kumimoji="0" lang="es-VE" sz="19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Gaceta Oficial N° 37.330 de fecha 22 de noviembre de 2001.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7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TITULO III</a:t>
            </a:r>
            <a:endParaRPr kumimoji="0" lang="es-VE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7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 SEGURO DE CRÉDITO A LAS EXPORTACIONES</a:t>
            </a:r>
            <a:endParaRPr kumimoji="0" lang="es-VE" sz="1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VE" sz="17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7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Artículo 32</a:t>
            </a:r>
            <a:r>
              <a:rPr kumimoji="0" lang="es-VE" sz="17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es-VE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República Bolivariana de Venezuela será responsable del pago de las indemnizaciones de los siniestros que ocurran en relación al aseguramiento de las exportaciones de bienes y servicios de origen nacional, contra riesgos políticos y extraordinarios, a cuyos efectos se crea un </a:t>
            </a:r>
            <a:r>
              <a:rPr kumimoji="0" lang="es-VE" sz="17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Fondo para el apoyo de Contingencias Políticas y Extraordinarias de las Exportaciones</a:t>
            </a:r>
            <a:r>
              <a:rPr kumimoji="0" lang="es-VE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como fondo autónomo sin personalidad jurídica, adscrito y administrado por el Banco de Comercio Exterior.</a:t>
            </a:r>
            <a:endParaRPr kumimoji="0" lang="es-VE" sz="17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4653136"/>
            <a:ext cx="849694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“Indemnizar, mediante mecanismos directos o indirectos, a las actividades de exportación y de financiamiento a la exportación, por contingencias políticas y extraordinarias que ocasionen el incumplimiento o mora prolongada en el cumplimiento de las obligaciones contraídas por los exportadores o sus clientes”.</a:t>
            </a:r>
          </a:p>
        </p:txBody>
      </p:sp>
      <p:sp>
        <p:nvSpPr>
          <p:cNvPr id="5" name="5 Rectángulo"/>
          <p:cNvSpPr/>
          <p:nvPr/>
        </p:nvSpPr>
        <p:spPr>
          <a:xfrm>
            <a:off x="179512" y="4314582"/>
            <a:ext cx="1081835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OBJETO</a:t>
            </a:r>
            <a:r>
              <a:rPr kumimoji="0" lang="es-V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endParaRPr kumimoji="0" lang="es-VE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4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8 CuadroTexto"/>
          <p:cNvSpPr txBox="1">
            <a:spLocks noChangeArrowheads="1"/>
          </p:cNvSpPr>
          <p:nvPr/>
        </p:nvSpPr>
        <p:spPr bwMode="auto">
          <a:xfrm>
            <a:off x="3635896" y="0"/>
            <a:ext cx="53285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CONDICIONES Y EL PROCEDIMIENTO PARA EL PAGO DE LAS INDEMNIZACIONES QUE CORRESPONDEN AL FONDO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9552" y="1340768"/>
            <a:ext cx="820891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  <a:defRPr/>
            </a:pPr>
            <a:r>
              <a:rPr kumimoji="0" lang="es-VE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Arial" pitchFamily="34" charset="0"/>
              </a:rPr>
              <a:t>Se definen como Contingencias Políticas y Extraordinarias aquellas que generan la imposibilidad, por parte del </a:t>
            </a:r>
            <a:r>
              <a:rPr kumimoji="0" lang="es-VE" sz="17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Arial" pitchFamily="34" charset="0"/>
              </a:rPr>
              <a:t>importador-comprador</a:t>
            </a:r>
            <a:r>
              <a:rPr kumimoji="0" lang="es-VE" sz="17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Times New Roman" pitchFamily="18" charset="0"/>
                <a:cs typeface="Arial" pitchFamily="34" charset="0"/>
              </a:rPr>
              <a:t> o del sujeto del financiamiento al desarrollo para la exportación, de pagar total o parcialmente el crédito otorgado por el exportador-vendedor o el financiamiento otorgado por el Banco de Comercio Exterior, según corresponda, cuando tal imposibilidad obedezca a causas que no les son imputables, tales como: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60960851"/>
              </p:ext>
            </p:extLst>
          </p:nvPr>
        </p:nvGraphicFramePr>
        <p:xfrm>
          <a:off x="467544" y="3140968"/>
          <a:ext cx="828092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1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350566911"/>
              </p:ext>
            </p:extLst>
          </p:nvPr>
        </p:nvGraphicFramePr>
        <p:xfrm>
          <a:off x="467544" y="1340768"/>
          <a:ext cx="820891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8 CuadroTexto"/>
          <p:cNvSpPr txBox="1">
            <a:spLocks noChangeArrowheads="1"/>
          </p:cNvSpPr>
          <p:nvPr/>
        </p:nvSpPr>
        <p:spPr bwMode="auto">
          <a:xfrm>
            <a:off x="3563888" y="116632"/>
            <a:ext cx="53285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CONDICIONES Y EL PROCEDIMIENTO PARA EL PAGO DE LAS INDEMNIZACIONES QUE CORRESPONDEN AL FONDO </a:t>
            </a:r>
          </a:p>
        </p:txBody>
      </p:sp>
    </p:spTree>
    <p:extLst>
      <p:ext uri="{BB962C8B-B14F-4D97-AF65-F5344CB8AC3E}">
        <p14:creationId xmlns:p14="http://schemas.microsoft.com/office/powerpoint/2010/main" val="12819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025218614"/>
              </p:ext>
            </p:extLst>
          </p:nvPr>
        </p:nvGraphicFramePr>
        <p:xfrm>
          <a:off x="251520" y="1412776"/>
          <a:ext cx="856895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8 CuadroTexto"/>
          <p:cNvSpPr txBox="1">
            <a:spLocks noChangeArrowheads="1"/>
          </p:cNvSpPr>
          <p:nvPr/>
        </p:nvSpPr>
        <p:spPr bwMode="auto">
          <a:xfrm>
            <a:off x="3491880" y="116632"/>
            <a:ext cx="53285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CONDICIONES Y EL PROCEDIMIENTO PARA EL PAGO DE LAS INDEMNIZACIONES QUE CORRESPONDEN AL FONDO </a:t>
            </a:r>
          </a:p>
        </p:txBody>
      </p:sp>
      <p:sp>
        <p:nvSpPr>
          <p:cNvPr id="4" name="2 Rectángulo"/>
          <p:cNvSpPr/>
          <p:nvPr/>
        </p:nvSpPr>
        <p:spPr>
          <a:xfrm>
            <a:off x="413492" y="4797152"/>
            <a:ext cx="8280920" cy="1138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lvl="0" algn="just" eaLnBrk="0" hangingPunct="0">
              <a:tabLst>
                <a:tab pos="900113" algn="l"/>
              </a:tabLst>
            </a:pPr>
            <a:r>
              <a:rPr lang="es-VE" sz="1700" dirty="0" smtClean="0">
                <a:latin typeface="+mj-lt"/>
                <a:ea typeface="Times New Roman" pitchFamily="18" charset="0"/>
                <a:cs typeface="Arial" pitchFamily="34" charset="0"/>
              </a:rPr>
              <a:t>Para que un solicitante de indemnización por Contingencias Políticas y Extraordinarias, pueda formular su reclamación, además de evidenciar la existencia del siniestro, deberá acreditar el cumplimiento de sus obligaciones de carácter fiscal y administrativa ante las autoridades tributarias nacionales y regionales.</a:t>
            </a:r>
            <a:endParaRPr lang="es-VE" sz="1700" dirty="0" smtClean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3203848" y="24208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VE" dirty="0" smtClean="0">
                <a:solidFill>
                  <a:prstClr val="white"/>
                </a:solidFill>
                <a:latin typeface="Arial" pitchFamily="34" charset="0"/>
              </a:rPr>
              <a:t>Bancoex</a:t>
            </a:r>
            <a:endParaRPr lang="es-VE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499992" y="4221088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VE" sz="1400" dirty="0" smtClean="0">
                <a:solidFill>
                  <a:prstClr val="white"/>
                </a:solidFill>
                <a:latin typeface="Arial" pitchFamily="34" charset="0"/>
              </a:rPr>
              <a:t>Al financiamiento al desarrollo para la exportación</a:t>
            </a:r>
            <a:endParaRPr lang="es-VE" sz="1400" dirty="0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827584" y="1377936"/>
            <a:ext cx="7992888" cy="3456384"/>
            <a:chOff x="1043608" y="1556792"/>
            <a:chExt cx="7992888" cy="3456384"/>
          </a:xfrm>
        </p:grpSpPr>
        <p:sp>
          <p:nvSpPr>
            <p:cNvPr id="21" name="20 Menos"/>
            <p:cNvSpPr/>
            <p:nvPr/>
          </p:nvSpPr>
          <p:spPr>
            <a:xfrm rot="5400000">
              <a:off x="5796136" y="3717032"/>
              <a:ext cx="1944216" cy="360040"/>
            </a:xfrm>
            <a:prstGeom prst="mathMinus">
              <a:avLst/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</p:sp>
        <p:sp>
          <p:nvSpPr>
            <p:cNvPr id="22" name="21 Flecha circular"/>
            <p:cNvSpPr/>
            <p:nvPr/>
          </p:nvSpPr>
          <p:spPr>
            <a:xfrm>
              <a:off x="1907704" y="1556792"/>
              <a:ext cx="1984448" cy="1984448"/>
            </a:xfrm>
            <a:prstGeom prst="circularArrow">
              <a:avLst>
                <a:gd name="adj1" fmla="val 2271"/>
                <a:gd name="adj2" fmla="val 273786"/>
                <a:gd name="adj3" fmla="val 19550703"/>
                <a:gd name="adj4" fmla="val 12575511"/>
                <a:gd name="adj5" fmla="val 2650"/>
              </a:avLst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</p:sp>
        <p:sp>
          <p:nvSpPr>
            <p:cNvPr id="23" name="22 Rectángulo redondeado"/>
            <p:cNvSpPr/>
            <p:nvPr/>
          </p:nvSpPr>
          <p:spPr>
            <a:xfrm>
              <a:off x="1043608" y="2204864"/>
              <a:ext cx="1656184" cy="864096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V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23 Rectángulo redondeado"/>
            <p:cNvSpPr/>
            <p:nvPr/>
          </p:nvSpPr>
          <p:spPr>
            <a:xfrm>
              <a:off x="3203848" y="2204864"/>
              <a:ext cx="1656184" cy="864096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V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24 Rectángulo redondeado"/>
            <p:cNvSpPr/>
            <p:nvPr/>
          </p:nvSpPr>
          <p:spPr>
            <a:xfrm>
              <a:off x="5940152" y="2204864"/>
              <a:ext cx="1656184" cy="1008112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V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25 Rectángulo redondeado"/>
            <p:cNvSpPr/>
            <p:nvPr/>
          </p:nvSpPr>
          <p:spPr>
            <a:xfrm>
              <a:off x="4572000" y="4149080"/>
              <a:ext cx="1656184" cy="864096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V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26 Rectángulo redondeado"/>
            <p:cNvSpPr/>
            <p:nvPr/>
          </p:nvSpPr>
          <p:spPr>
            <a:xfrm>
              <a:off x="7380312" y="4149080"/>
              <a:ext cx="1656184" cy="864096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V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1043608" y="2276872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Comité de Contingencia</a:t>
              </a: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3203848" y="2420888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Bancoex</a:t>
              </a: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5940152" y="2204864"/>
              <a:ext cx="1656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Empresas de Seguros y Reaseguros</a:t>
              </a: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2195736" y="1772816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</a:rPr>
                <a:t>Autoriza</a:t>
              </a:r>
            </a:p>
          </p:txBody>
        </p:sp>
        <p:sp>
          <p:nvSpPr>
            <p:cNvPr id="32" name="31 Flecha circular"/>
            <p:cNvSpPr/>
            <p:nvPr/>
          </p:nvSpPr>
          <p:spPr>
            <a:xfrm>
              <a:off x="4283968" y="1556792"/>
              <a:ext cx="2448272" cy="2272480"/>
            </a:xfrm>
            <a:prstGeom prst="circularArrow">
              <a:avLst>
                <a:gd name="adj1" fmla="val 2271"/>
                <a:gd name="adj2" fmla="val 273786"/>
                <a:gd name="adj3" fmla="val 19550703"/>
                <a:gd name="adj4" fmla="val 12575511"/>
                <a:gd name="adj5" fmla="val 2650"/>
              </a:avLst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</p:sp>
        <p:sp>
          <p:nvSpPr>
            <p:cNvPr id="33" name="32 CuadroTexto"/>
            <p:cNvSpPr txBox="1"/>
            <p:nvPr/>
          </p:nvSpPr>
          <p:spPr>
            <a:xfrm>
              <a:off x="4644008" y="1844824"/>
              <a:ext cx="1800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</a:rPr>
                <a:t>Hacer convenios</a:t>
              </a:r>
            </a:p>
          </p:txBody>
        </p:sp>
        <p:sp>
          <p:nvSpPr>
            <p:cNvPr id="34" name="33 Flecha izquierda y derecha"/>
            <p:cNvSpPr/>
            <p:nvPr/>
          </p:nvSpPr>
          <p:spPr>
            <a:xfrm>
              <a:off x="6228184" y="4509120"/>
              <a:ext cx="1152128" cy="216024"/>
            </a:xfrm>
            <a:prstGeom prst="leftRightArrow">
              <a:avLst/>
            </a:prstGeom>
            <a:solidFill>
              <a:srgbClr val="4F81BD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</p:sp>
        <p:sp>
          <p:nvSpPr>
            <p:cNvPr id="35" name="34 CuadroTexto"/>
            <p:cNvSpPr txBox="1"/>
            <p:nvPr/>
          </p:nvSpPr>
          <p:spPr>
            <a:xfrm>
              <a:off x="4499992" y="4221088"/>
              <a:ext cx="1800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Al financiamiento al desarrollo para la exportación</a:t>
              </a: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7452320" y="4293096"/>
              <a:ext cx="15121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</a:rPr>
                <a:t>Globales a la exportación</a:t>
              </a: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6876256" y="3356992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V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</a:rPr>
                <a:t>Ofrecen  pólizas de seguro</a:t>
              </a:r>
            </a:p>
          </p:txBody>
        </p:sp>
      </p:grpSp>
      <p:sp>
        <p:nvSpPr>
          <p:cNvPr id="38" name="37 Rectángulo"/>
          <p:cNvSpPr/>
          <p:nvPr/>
        </p:nvSpPr>
        <p:spPr>
          <a:xfrm>
            <a:off x="353792" y="3856616"/>
            <a:ext cx="396044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Las empresas de seguros deben: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VE" dirty="0" smtClean="0">
              <a:solidFill>
                <a:prstClr val="black"/>
              </a:solidFill>
              <a:latin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VE" sz="1600" dirty="0" smtClean="0">
                <a:solidFill>
                  <a:prstClr val="black"/>
                </a:solidFill>
                <a:latin typeface="Arial" pitchFamily="34" charset="0"/>
              </a:rPr>
              <a:t>Estar legalmente establecidas en el país. 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VE" sz="1600" dirty="0" smtClean="0">
                <a:solidFill>
                  <a:prstClr val="black"/>
                </a:solidFill>
                <a:latin typeface="Arial" pitchFamily="34" charset="0"/>
              </a:rPr>
              <a:t>Contar con la autorización necesaria para operar en ese ramo de seguros. 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VE" sz="1600" dirty="0" smtClean="0">
                <a:solidFill>
                  <a:prstClr val="black"/>
                </a:solidFill>
                <a:latin typeface="Arial" pitchFamily="34" charset="0"/>
              </a:rPr>
              <a:t>Deben tener el capital, la organización y los medios técnicos para manejarlo.</a:t>
            </a:r>
            <a:endParaRPr lang="es-VE" sz="16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9" name="28 CuadroTexto"/>
          <p:cNvSpPr txBox="1">
            <a:spLocks noChangeArrowheads="1"/>
          </p:cNvSpPr>
          <p:nvPr/>
        </p:nvSpPr>
        <p:spPr bwMode="auto">
          <a:xfrm>
            <a:off x="3466440" y="158978"/>
            <a:ext cx="53285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CONDICIONES Y PROCEDIMIENTOS </a:t>
            </a:r>
            <a:br>
              <a:rPr kumimoji="0" lang="es-VE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</a:br>
            <a:r>
              <a:rPr kumimoji="0" lang="es-VE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PARA LA CONTRATACIÓN DE LA ADMINISTRACIÓN DEL SERVICIO</a:t>
            </a:r>
          </a:p>
        </p:txBody>
      </p:sp>
    </p:spTree>
    <p:extLst>
      <p:ext uri="{BB962C8B-B14F-4D97-AF65-F5344CB8AC3E}">
        <p14:creationId xmlns:p14="http://schemas.microsoft.com/office/powerpoint/2010/main" val="31300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092398595"/>
              </p:ext>
            </p:extLst>
          </p:nvPr>
        </p:nvGraphicFramePr>
        <p:xfrm>
          <a:off x="719064" y="1196752"/>
          <a:ext cx="79208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8 CuadroTexto"/>
          <p:cNvSpPr txBox="1">
            <a:spLocks noChangeArrowheads="1"/>
          </p:cNvSpPr>
          <p:nvPr/>
        </p:nvSpPr>
        <p:spPr bwMode="auto">
          <a:xfrm>
            <a:off x="6732240" y="188640"/>
            <a:ext cx="19077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RECURSOS 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08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23528" y="1268760"/>
            <a:ext cx="849694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VE" sz="1600" dirty="0" smtClean="0">
                <a:solidFill>
                  <a:prstClr val="black"/>
                </a:solidFill>
                <a:latin typeface="+mj-lt"/>
                <a:cs typeface="Arial" charset="0"/>
              </a:rPr>
              <a:t>Los recursos del Fondo serán depositados en el Banco de Comercio Exterior, el cual los administrará e invertirá en base a los criterios y condiciones de mercado, en inversiones seguras, rentables y de fácil realización.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VE" sz="1600" dirty="0" smtClean="0">
                <a:solidFill>
                  <a:prstClr val="black"/>
                </a:solidFill>
                <a:latin typeface="+mj-lt"/>
                <a:cs typeface="Arial" charset="0"/>
              </a:rPr>
              <a:t>Los límites y condiciones para que proceda el pago de las indemnizaciones, estarán establecidos en los lineamientos contractuales aprobados por el Comité del Fondo para Contingencias Políticas y Extraordinarias.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VE" sz="1600" dirty="0" smtClean="0">
                <a:solidFill>
                  <a:prstClr val="black"/>
                </a:solidFill>
                <a:latin typeface="+mj-lt"/>
                <a:cs typeface="Arial" charset="0"/>
              </a:rPr>
              <a:t>Las exportaciones que financie el Banco de Comercio Exterior deberán estar amparadas por seguros de crédito a la exportación o por las garantías que resulten procedentes a juicio de la Junta Directiva o del comité del Banco en que ésta delegue tal atribución.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VE" sz="1600" dirty="0" smtClean="0">
                <a:solidFill>
                  <a:prstClr val="black"/>
                </a:solidFill>
                <a:latin typeface="+mj-lt"/>
                <a:cs typeface="Arial" charset="0"/>
              </a:rPr>
              <a:t>Las condiciones, modalidades y procedimientos del seguro de crédito a la exportación y del Fondo para la cobertura del riesgo político y extraordinario, no previstos en el Decreto Ley, serán establecidos en su Reglamento, sin perjuicio de la aplicación, en cuanto fuere procedente, de la Ley de Empresas de Seguros y Reaseguros.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VE" sz="1600" dirty="0" smtClean="0">
                <a:solidFill>
                  <a:prstClr val="black"/>
                </a:solidFill>
                <a:latin typeface="+mj-lt"/>
                <a:cs typeface="Arial" charset="0"/>
              </a:rPr>
              <a:t>El Fondo de Contingencia cuenta con un comité, presidido por Presidente del Banco de Comercio Exterior, y las decisiones se tomarán por la mayoría de votos. </a:t>
            </a:r>
          </a:p>
        </p:txBody>
      </p:sp>
      <p:sp>
        <p:nvSpPr>
          <p:cNvPr id="3" name="28 CuadroTexto"/>
          <p:cNvSpPr txBox="1">
            <a:spLocks noChangeArrowheads="1"/>
          </p:cNvSpPr>
          <p:nvPr/>
        </p:nvSpPr>
        <p:spPr bwMode="auto">
          <a:xfrm>
            <a:off x="4932040" y="116632"/>
            <a:ext cx="38884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CARACTERÍSTICAS GENERALES DEL FONDO DE CONTINGENCIA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37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96182268"/>
              </p:ext>
            </p:extLst>
          </p:nvPr>
        </p:nvGraphicFramePr>
        <p:xfrm>
          <a:off x="1691680" y="7647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8 CuadroTexto"/>
          <p:cNvSpPr txBox="1">
            <a:spLocks noChangeArrowheads="1"/>
          </p:cNvSpPr>
          <p:nvPr/>
        </p:nvSpPr>
        <p:spPr bwMode="auto">
          <a:xfrm>
            <a:off x="5076056" y="116632"/>
            <a:ext cx="38164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COMITÉ DEL FONDO DE CONTINGENCIA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5 Rectángulo"/>
          <p:cNvSpPr/>
          <p:nvPr/>
        </p:nvSpPr>
        <p:spPr>
          <a:xfrm>
            <a:off x="217592" y="479715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V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VE" sz="1600" dirty="0" smtClean="0">
                <a:solidFill>
                  <a:prstClr val="black"/>
                </a:solidFill>
                <a:cs typeface="Arial" charset="0"/>
              </a:rPr>
              <a:t>La elección de los miembros del Comité se realizará conforme los mecanismos que al efecto rijan para cada organismo representado en el mismo.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s-VE" sz="1600" dirty="0" smtClean="0">
                <a:solidFill>
                  <a:prstClr val="black"/>
                </a:solidFill>
                <a:cs typeface="Arial" charset="0"/>
              </a:rPr>
              <a:t>El Comité presentará al Ejecutivo Nacional, la estimación del monto de los recursos que pudieren ser destinados a dicho Fondo, con base a las indemnizaciones que fuere necesario cubrir con recursos del mismo.</a:t>
            </a:r>
            <a:endParaRPr lang="es-VE" sz="16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10832</TotalTime>
  <Words>1068</Words>
  <Application>Microsoft Office PowerPoint</Application>
  <PresentationFormat>Presentación en pantalla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Ramon Gordils</dc:creator>
  <cp:lastModifiedBy>presentacion</cp:lastModifiedBy>
  <cp:revision>278</cp:revision>
  <cp:lastPrinted>2016-01-22T03:38:56Z</cp:lastPrinted>
  <dcterms:created xsi:type="dcterms:W3CDTF">2014-11-16T17:42:32Z</dcterms:created>
  <dcterms:modified xsi:type="dcterms:W3CDTF">2016-03-31T22:03:57Z</dcterms:modified>
</cp:coreProperties>
</file>