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2"/>
  </p:handoutMasterIdLst>
  <p:sldIdLst>
    <p:sldId id="256" r:id="rId2"/>
    <p:sldId id="257" r:id="rId3"/>
    <p:sldId id="264" r:id="rId4"/>
    <p:sldId id="265" r:id="rId5"/>
    <p:sldId id="266" r:id="rId6"/>
    <p:sldId id="268" r:id="rId7"/>
    <p:sldId id="267" r:id="rId8"/>
    <p:sldId id="269" r:id="rId9"/>
    <p:sldId id="270" r:id="rId10"/>
    <p:sldId id="273" r:id="rId11"/>
  </p:sldIdLst>
  <p:sldSz cx="9144000" cy="6858000" type="screen4x3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70" d="100"/>
          <a:sy n="70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512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1248" y="0"/>
            <a:ext cx="3037512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A3DA9-7320-4179-AF41-76F90E49C94F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573"/>
            <a:ext cx="3037512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1248" y="8829573"/>
            <a:ext cx="3037512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8F5A2-EE40-42B1-8C03-680C31ECC48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2652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759F35-712C-470C-8802-8FFAD9E22B08}" type="datetimeFigureOut">
              <a:rPr lang="es-AR" smtClean="0"/>
              <a:pPr/>
              <a:t>30/03/2014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54C863-773A-40ED-AC45-AC19A8D31B82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496944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ESTRATEGIA REGIONAL DE PROMOCION DE EXPORTACIONES E INVERSION EXTRANJERA DIRECTA</a:t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sz="4400" dirty="0" smtClean="0"/>
              <a:t>ATN/OC – 11820 - RG</a:t>
            </a:r>
            <a:endParaRPr lang="es-AR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400800" cy="1032520"/>
          </a:xfrm>
        </p:spPr>
        <p:txBody>
          <a:bodyPr>
            <a:normAutofit fontScale="92500" lnSpcReduction="10000"/>
          </a:bodyPr>
          <a:lstStyle/>
          <a:p>
            <a:r>
              <a:rPr lang="es-AR" sz="3900" b="1" i="1" dirty="0" smtClean="0"/>
              <a:t>Evolución Financiera</a:t>
            </a:r>
          </a:p>
          <a:p>
            <a:r>
              <a:rPr lang="es-AR" b="1" i="1" dirty="0" smtClean="0"/>
              <a:t>01/09/11 al 01/03/14</a:t>
            </a:r>
            <a:endParaRPr lang="es-A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476672"/>
            <a:ext cx="7416824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Para tener en cuenta</a:t>
            </a:r>
          </a:p>
          <a:p>
            <a:pPr algn="ctr"/>
            <a:endParaRPr lang="es-AR" sz="3200" dirty="0" smtClean="0"/>
          </a:p>
          <a:p>
            <a:pPr algn="ctr"/>
            <a:endParaRPr lang="es-AR" sz="3200" b="1" dirty="0" smtClean="0"/>
          </a:p>
          <a:p>
            <a:pPr algn="ctr"/>
            <a:r>
              <a:rPr lang="es-AR" sz="3200" b="1" dirty="0" smtClean="0"/>
              <a:t>Enviar escaneados los </a:t>
            </a:r>
            <a:r>
              <a:rPr lang="es-AR" sz="3200" b="1" dirty="0" err="1" smtClean="0"/>
              <a:t>boarding</a:t>
            </a:r>
            <a:r>
              <a:rPr lang="es-AR" sz="3200" b="1" dirty="0" smtClean="0"/>
              <a:t> </a:t>
            </a:r>
            <a:r>
              <a:rPr lang="es-AR" sz="3200" b="1" dirty="0" err="1" smtClean="0"/>
              <a:t>pass</a:t>
            </a:r>
            <a:r>
              <a:rPr lang="es-AR" sz="3200" b="1" dirty="0" smtClean="0"/>
              <a:t> para computar este viaje como aporte local de cada país.</a:t>
            </a:r>
          </a:p>
          <a:p>
            <a:pPr algn="ctr"/>
            <a:endParaRPr lang="es-AR" sz="3200" b="1" dirty="0" smtClean="0"/>
          </a:p>
          <a:p>
            <a:pPr algn="ctr"/>
            <a:r>
              <a:rPr lang="es-AR" sz="3200" dirty="0" smtClean="0"/>
              <a:t>gmarangon@exportar.org.ar</a:t>
            </a:r>
          </a:p>
          <a:p>
            <a:pPr algn="ctr"/>
            <a:endParaRPr lang="es-AR" sz="3200" dirty="0" smtClean="0"/>
          </a:p>
          <a:p>
            <a:pPr algn="ctr"/>
            <a:r>
              <a:rPr lang="es-AR" sz="3200" dirty="0" smtClean="0"/>
              <a:t>¡Gracias!</a:t>
            </a:r>
          </a:p>
          <a:p>
            <a:pPr algn="ctr"/>
            <a:endParaRPr lang="es-AR" sz="3200" dirty="0" smtClean="0"/>
          </a:p>
          <a:p>
            <a:pPr algn="ctr"/>
            <a:endParaRPr lang="es-AR" sz="3200" dirty="0" smtClean="0"/>
          </a:p>
          <a:p>
            <a:endParaRPr lang="es-AR" sz="2400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260649"/>
            <a:ext cx="76328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1: </a:t>
            </a:r>
          </a:p>
          <a:p>
            <a:pPr algn="ctr"/>
            <a:r>
              <a:rPr lang="es-AR" sz="3200" dirty="0" smtClean="0"/>
              <a:t> </a:t>
            </a:r>
            <a:r>
              <a:rPr lang="es-AR" sz="3200" i="1" dirty="0" smtClean="0"/>
              <a:t>Imagen región</a:t>
            </a:r>
          </a:p>
          <a:p>
            <a:endParaRPr lang="es-AR" dirty="0"/>
          </a:p>
          <a:p>
            <a:r>
              <a:rPr lang="es-AR" sz="2400" dirty="0" smtClean="0"/>
              <a:t>Consultor: Jeremy Hildreth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116.250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63.268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85.600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(solo Argentina)</a:t>
            </a:r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7.431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54%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260649"/>
            <a:ext cx="76328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2</a:t>
            </a:r>
          </a:p>
          <a:p>
            <a:pPr algn="ctr"/>
            <a:r>
              <a:rPr lang="es-AR" sz="3200" dirty="0" smtClean="0"/>
              <a:t>  </a:t>
            </a:r>
            <a:r>
              <a:rPr lang="es-AR" sz="3200" i="1" dirty="0"/>
              <a:t>Encadenamientos productivos </a:t>
            </a:r>
            <a:r>
              <a:rPr lang="es-AR" sz="3200" i="1" dirty="0" smtClean="0"/>
              <a:t>regionales</a:t>
            </a:r>
            <a:endParaRPr lang="es-AR" sz="3200" i="1" dirty="0"/>
          </a:p>
          <a:p>
            <a:endParaRPr lang="es-AR" sz="1400" dirty="0"/>
          </a:p>
          <a:p>
            <a:r>
              <a:rPr lang="es-AR" sz="2400" dirty="0" smtClean="0"/>
              <a:t>Consultor: Francisco Fernández Castillo y </a:t>
            </a:r>
            <a:r>
              <a:rPr lang="es-AR" sz="2400" dirty="0" smtClean="0"/>
              <a:t>Garcés – Mariano Luna</a:t>
            </a:r>
            <a:endParaRPr lang="es-AR" sz="2400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128.775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64183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76.400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(solo Argentina)</a:t>
            </a:r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1.261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50%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260649"/>
            <a:ext cx="76328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3</a:t>
            </a:r>
          </a:p>
          <a:p>
            <a:pPr algn="ctr"/>
            <a:r>
              <a:rPr lang="es-AR" sz="3200" dirty="0" smtClean="0"/>
              <a:t> </a:t>
            </a:r>
            <a:r>
              <a:rPr lang="es-AR" sz="3200" i="1" dirty="0" smtClean="0"/>
              <a:t>Servicios de exportación</a:t>
            </a:r>
          </a:p>
          <a:p>
            <a:endParaRPr lang="es-AR" dirty="0"/>
          </a:p>
          <a:p>
            <a:r>
              <a:rPr lang="es-AR" sz="2400" dirty="0" smtClean="0"/>
              <a:t>Consultor: Andrés López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137.950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59.874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65.800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(solo Argentina)</a:t>
            </a:r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2.130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43%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9"/>
            <a:ext cx="84969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4</a:t>
            </a:r>
          </a:p>
          <a:p>
            <a:pPr algn="ctr"/>
            <a:r>
              <a:rPr lang="es-AR" sz="3000" i="1" dirty="0" smtClean="0"/>
              <a:t>Estrategia regional de promoción de exportaciones</a:t>
            </a:r>
            <a:endParaRPr lang="es-AR" sz="3000" i="1" dirty="0"/>
          </a:p>
          <a:p>
            <a:endParaRPr lang="es-AR" sz="2400" dirty="0" smtClean="0"/>
          </a:p>
          <a:p>
            <a:r>
              <a:rPr lang="es-AR" sz="2400" dirty="0" smtClean="0"/>
              <a:t>No ejecutado aún.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178.362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86.200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260649"/>
            <a:ext cx="76328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5</a:t>
            </a:r>
          </a:p>
          <a:p>
            <a:pPr algn="ctr"/>
            <a:r>
              <a:rPr lang="es-AR" sz="3200" dirty="0" smtClean="0"/>
              <a:t> </a:t>
            </a:r>
            <a:r>
              <a:rPr lang="es-AR" sz="3200" i="1" dirty="0" smtClean="0"/>
              <a:t>Administración del proyecto</a:t>
            </a:r>
          </a:p>
          <a:p>
            <a:endParaRPr lang="es-AR" sz="1000" dirty="0"/>
          </a:p>
          <a:p>
            <a:r>
              <a:rPr lang="es-AR" sz="2400" dirty="0" smtClean="0"/>
              <a:t>Consultores: Claudia Enrico – Fernando Medan – Gabriel </a:t>
            </a:r>
            <a:r>
              <a:rPr lang="es-AR" sz="2400" dirty="0" err="1"/>
              <a:t>M</a:t>
            </a:r>
            <a:r>
              <a:rPr lang="es-AR" sz="2400" dirty="0" err="1" smtClean="0"/>
              <a:t>arangon</a:t>
            </a:r>
            <a:endParaRPr lang="es-AR" sz="2400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70.000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58.492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36.113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(solo Argentina)</a:t>
            </a:r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8.493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84%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9"/>
            <a:ext cx="84969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Componente 6</a:t>
            </a:r>
          </a:p>
          <a:p>
            <a:pPr algn="ctr"/>
            <a:r>
              <a:rPr lang="es-AR" sz="3200" i="1" dirty="0" smtClean="0"/>
              <a:t>Auditoría – evaluación - imprevistos</a:t>
            </a:r>
            <a:endParaRPr lang="es-AR" sz="3200" i="1" dirty="0"/>
          </a:p>
          <a:p>
            <a:endParaRPr lang="es-AR" sz="2400" dirty="0" smtClean="0"/>
          </a:p>
          <a:p>
            <a:r>
              <a:rPr lang="es-AR" sz="2400" dirty="0" smtClean="0"/>
              <a:t>No ejecutado aún.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1043608" y="2780928"/>
            <a:ext cx="3384376" cy="28083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dirty="0" smtClean="0"/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68.663</a:t>
            </a: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2200" b="1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es-AR" sz="22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5004048" y="2780928"/>
            <a:ext cx="3384376" cy="29523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 dirty="0" smtClean="0"/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</a:p>
          <a:p>
            <a:pPr algn="ctr"/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Ejecutado</a:t>
            </a:r>
          </a:p>
          <a:p>
            <a:pPr algn="ctr"/>
            <a:endParaRPr lang="es-AR" sz="14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endParaRPr lang="es-AR" sz="2400" b="1" dirty="0" smtClean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ctr"/>
            <a:r>
              <a:rPr lang="es-AR" sz="2200" b="1" dirty="0" smtClean="0">
                <a:solidFill>
                  <a:srgbClr val="0070C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es-AR" sz="2200" b="1" dirty="0">
              <a:solidFill>
                <a:srgbClr val="0070C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1720" y="2276872"/>
            <a:ext cx="143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BID</a:t>
            </a:r>
            <a:endParaRPr lang="es-AR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8144" y="2276872"/>
            <a:ext cx="167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Aporte Países</a:t>
            </a:r>
            <a:endParaRPr lang="es-AR" sz="2000" dirty="0"/>
          </a:p>
        </p:txBody>
      </p:sp>
      <p:sp>
        <p:nvSpPr>
          <p:cNvPr id="9" name="8 Elipse"/>
          <p:cNvSpPr/>
          <p:nvPr/>
        </p:nvSpPr>
        <p:spPr>
          <a:xfrm>
            <a:off x="1763688" y="5805264"/>
            <a:ext cx="201622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724128" y="5877272"/>
            <a:ext cx="2016224" cy="64807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0%</a:t>
            </a:r>
            <a:endParaRPr lang="es-AR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88640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Aportes y ejecución (números)</a:t>
            </a:r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7030908"/>
              </p:ext>
            </p:extLst>
          </p:nvPr>
        </p:nvGraphicFramePr>
        <p:xfrm>
          <a:off x="0" y="926595"/>
          <a:ext cx="9143995" cy="593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659045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Aportes</a:t>
                      </a:r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Ejecución</a:t>
                      </a:r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r>
                        <a:rPr lang="es-AR" b="1" dirty="0" smtClean="0"/>
                        <a:t>Comp.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BID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Local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BID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Local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116.250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85.600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201.850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63.268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7.431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70.699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128.775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76.400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205.175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64.182</a:t>
                      </a:r>
                    </a:p>
                    <a:p>
                      <a:pPr algn="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1.261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65.443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137.950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65.800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203.750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59.874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2.130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62.004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178.362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86.200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264.562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70.000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36.113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106.113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58.492</a:t>
                      </a:r>
                    </a:p>
                    <a:p>
                      <a:pPr algn="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8.493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66.985</a:t>
                      </a:r>
                    </a:p>
                    <a:p>
                      <a:pPr algn="r"/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68.663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68.663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700.000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350.113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1.050.113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245.817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19.314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265.131</a:t>
                      </a:r>
                      <a:endParaRPr lang="es-A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88640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Aportes y ejecución (porcentajes)</a:t>
            </a:r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8663611"/>
              </p:ext>
            </p:extLst>
          </p:nvPr>
        </p:nvGraphicFramePr>
        <p:xfrm>
          <a:off x="0" y="926595"/>
          <a:ext cx="9143995" cy="593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659045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Aportes</a:t>
                      </a:r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Ejecución</a:t>
                      </a:r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r>
                        <a:rPr lang="es-AR" b="1" dirty="0" smtClean="0"/>
                        <a:t>Comp.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BID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Local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BID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Local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116.250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85.600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201.850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54 %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9 %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35 %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128.775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76.400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205.175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50 %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32 %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137.950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65.800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203.750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43 %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30 %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178.362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86.200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264.562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0 %</a:t>
                      </a:r>
                    </a:p>
                    <a:p>
                      <a:pPr algn="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0 %</a:t>
                      </a:r>
                    </a:p>
                    <a:p>
                      <a:pPr algn="r"/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70.000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36.113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106.113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84 %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24 %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63 %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68.663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68.663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mtClean="0"/>
                        <a:t>0 %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 smtClean="0"/>
                        <a:t>0 %</a:t>
                      </a:r>
                      <a:endParaRPr lang="es-AR" dirty="0"/>
                    </a:p>
                  </a:txBody>
                  <a:tcPr/>
                </a:tc>
              </a:tr>
              <a:tr h="659045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Total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700.000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350.113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1.050.113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35 %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6%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b="1" dirty="0" smtClean="0"/>
                        <a:t>25 %</a:t>
                      </a:r>
                      <a:endParaRPr lang="es-A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Elipse"/>
          <p:cNvSpPr/>
          <p:nvPr/>
        </p:nvSpPr>
        <p:spPr>
          <a:xfrm>
            <a:off x="5652120" y="6165304"/>
            <a:ext cx="936104" cy="5040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Elipse"/>
          <p:cNvSpPr/>
          <p:nvPr/>
        </p:nvSpPr>
        <p:spPr>
          <a:xfrm>
            <a:off x="8351912" y="6165304"/>
            <a:ext cx="792088" cy="5040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Elipse"/>
          <p:cNvSpPr/>
          <p:nvPr/>
        </p:nvSpPr>
        <p:spPr>
          <a:xfrm>
            <a:off x="7092280" y="6165304"/>
            <a:ext cx="792088" cy="5040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395</TotalTime>
  <Words>365</Words>
  <Application>Microsoft Office PowerPoint</Application>
  <PresentationFormat>Presentación en pantalla (4:3)</PresentationFormat>
  <Paragraphs>306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ESTRATEGIA REGIONAL DE PROMOCION DE EXPORTACIONES E INVERSION EXTRANJERA DIRECTA  ATN/OC – 11820 - RG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REGIONAL DE PROMOCION DE EXPORTACIONES E INVERSION EXTRANJERA DIRECTA</dc:title>
  <dc:creator>Fer</dc:creator>
  <cp:lastModifiedBy>Fer</cp:lastModifiedBy>
  <cp:revision>54</cp:revision>
  <cp:lastPrinted>2013-09-10T13:33:31Z</cp:lastPrinted>
  <dcterms:created xsi:type="dcterms:W3CDTF">2012-11-08T14:24:28Z</dcterms:created>
  <dcterms:modified xsi:type="dcterms:W3CDTF">2014-03-31T01:53:36Z</dcterms:modified>
</cp:coreProperties>
</file>