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338" r:id="rId2"/>
    <p:sldId id="256" r:id="rId3"/>
    <p:sldId id="257" r:id="rId4"/>
    <p:sldId id="260" r:id="rId5"/>
    <p:sldId id="262" r:id="rId6"/>
    <p:sldId id="26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308" r:id="rId17"/>
    <p:sldId id="310" r:id="rId18"/>
    <p:sldId id="311" r:id="rId19"/>
    <p:sldId id="312" r:id="rId20"/>
    <p:sldId id="315" r:id="rId21"/>
    <p:sldId id="313" r:id="rId22"/>
    <p:sldId id="316" r:id="rId23"/>
    <p:sldId id="317" r:id="rId24"/>
    <p:sldId id="318" r:id="rId25"/>
    <p:sldId id="320" r:id="rId26"/>
    <p:sldId id="321" r:id="rId27"/>
    <p:sldId id="323" r:id="rId28"/>
    <p:sldId id="324" r:id="rId29"/>
    <p:sldId id="326" r:id="rId30"/>
    <p:sldId id="327" r:id="rId31"/>
    <p:sldId id="331" r:id="rId32"/>
    <p:sldId id="330" r:id="rId33"/>
    <p:sldId id="334" r:id="rId34"/>
    <p:sldId id="335" r:id="rId35"/>
    <p:sldId id="333" r:id="rId36"/>
    <p:sldId id="264" r:id="rId37"/>
    <p:sldId id="265" r:id="rId38"/>
    <p:sldId id="266" r:id="rId39"/>
    <p:sldId id="267" r:id="rId40"/>
    <p:sldId id="283" r:id="rId41"/>
    <p:sldId id="268" r:id="rId42"/>
    <p:sldId id="284" r:id="rId43"/>
    <p:sldId id="273" r:id="rId44"/>
    <p:sldId id="276" r:id="rId45"/>
    <p:sldId id="277" r:id="rId46"/>
    <p:sldId id="279" r:id="rId47"/>
    <p:sldId id="278" r:id="rId48"/>
    <p:sldId id="272" r:id="rId49"/>
    <p:sldId id="275" r:id="rId50"/>
    <p:sldId id="281" r:id="rId51"/>
    <p:sldId id="336" r:id="rId52"/>
    <p:sldId id="294" r:id="rId53"/>
    <p:sldId id="295" r:id="rId54"/>
    <p:sldId id="296" r:id="rId55"/>
    <p:sldId id="297" r:id="rId56"/>
    <p:sldId id="306" r:id="rId57"/>
    <p:sldId id="300" r:id="rId58"/>
    <p:sldId id="301" r:id="rId59"/>
    <p:sldId id="305" r:id="rId60"/>
    <p:sldId id="299" r:id="rId61"/>
    <p:sldId id="337" r:id="rId62"/>
    <p:sldId id="325" r:id="rId6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27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E3084-8A75-40EC-B5AB-FE3F9AEFB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50BB25-5AE2-41F5-8539-2D7915A3942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2000´s</a:t>
          </a:r>
          <a:endParaRPr lang="es-ES" sz="2800" dirty="0"/>
        </a:p>
      </dgm:t>
    </dgm:pt>
    <dgm:pt modelId="{F27B5221-66F7-4033-82FA-DFAC14352024}" type="parTrans" cxnId="{E1D54F46-6660-4458-8152-98168885C7E5}">
      <dgm:prSet/>
      <dgm:spPr/>
      <dgm:t>
        <a:bodyPr/>
        <a:lstStyle/>
        <a:p>
          <a:endParaRPr lang="es-ES"/>
        </a:p>
      </dgm:t>
    </dgm:pt>
    <dgm:pt modelId="{061C9B54-466E-4EDE-B2E1-C2C35657446B}" type="sibTrans" cxnId="{E1D54F46-6660-4458-8152-98168885C7E5}">
      <dgm:prSet/>
      <dgm:spPr/>
      <dgm:t>
        <a:bodyPr/>
        <a:lstStyle/>
        <a:p>
          <a:endParaRPr lang="es-ES"/>
        </a:p>
      </dgm:t>
    </dgm:pt>
    <dgm:pt modelId="{D53347FE-2248-4BC0-97EE-9F854C646604}">
      <dgm:prSet phldrT="[Texto]" custT="1"/>
      <dgm:spPr/>
      <dgm:t>
        <a:bodyPr/>
        <a:lstStyle/>
        <a:p>
          <a:pPr algn="l"/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Se duplicó</a:t>
          </a:r>
          <a:r>
            <a:rPr lang="es-ES" sz="2400" dirty="0" smtClean="0"/>
            <a:t> la participación de estas industrias en el PBI</a:t>
          </a:r>
          <a:endParaRPr lang="es-ES" sz="2400" dirty="0"/>
        </a:p>
      </dgm:t>
    </dgm:pt>
    <dgm:pt modelId="{3AA0AD03-BC77-4A9A-B494-F45AEB578E1E}" type="parTrans" cxnId="{476092FD-DCC3-4226-A582-D0D6128AFA20}">
      <dgm:prSet/>
      <dgm:spPr/>
      <dgm:t>
        <a:bodyPr/>
        <a:lstStyle/>
        <a:p>
          <a:endParaRPr lang="es-ES"/>
        </a:p>
      </dgm:t>
    </dgm:pt>
    <dgm:pt modelId="{097963EA-3E37-4896-AF3D-BECB00D226DF}" type="sibTrans" cxnId="{476092FD-DCC3-4226-A582-D0D6128AFA20}">
      <dgm:prSet/>
      <dgm:spPr/>
      <dgm:t>
        <a:bodyPr/>
        <a:lstStyle/>
        <a:p>
          <a:endParaRPr lang="es-ES"/>
        </a:p>
      </dgm:t>
    </dgm:pt>
    <dgm:pt modelId="{4FF0FD9E-2596-4CE5-9991-BAC618AA3FC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2000-2012</a:t>
          </a:r>
          <a:endParaRPr lang="es-ES" sz="3200" dirty="0"/>
        </a:p>
      </dgm:t>
    </dgm:pt>
    <dgm:pt modelId="{B1240ABE-458C-4B0D-896F-BDFB9AF47EB3}" type="parTrans" cxnId="{153F6671-5880-4B5B-BADC-3B5C21F09A04}">
      <dgm:prSet/>
      <dgm:spPr/>
      <dgm:t>
        <a:bodyPr/>
        <a:lstStyle/>
        <a:p>
          <a:endParaRPr lang="es-ES"/>
        </a:p>
      </dgm:t>
    </dgm:pt>
    <dgm:pt modelId="{899C4FED-66B2-4453-A880-A595ACB37CA1}" type="sibTrans" cxnId="{153F6671-5880-4B5B-BADC-3B5C21F09A04}">
      <dgm:prSet/>
      <dgm:spPr/>
      <dgm:t>
        <a:bodyPr/>
        <a:lstStyle/>
        <a:p>
          <a:endParaRPr lang="es-ES"/>
        </a:p>
      </dgm:t>
    </dgm:pt>
    <dgm:pt modelId="{0D310727-6373-412F-92EC-480CB1FC9F51}">
      <dgm:prSet phldrT="[Texto]" custT="1"/>
      <dgm:spPr/>
      <dgm:t>
        <a:bodyPr/>
        <a:lstStyle/>
        <a:p>
          <a:r>
            <a:rPr lang="es-ES" sz="2400" b="0" dirty="0" smtClean="0">
              <a:solidFill>
                <a:schemeClr val="tx1"/>
              </a:solidFill>
            </a:rPr>
            <a:t>Las X </a:t>
          </a:r>
          <a:r>
            <a:rPr lang="es-ES" sz="2400" dirty="0" smtClean="0"/>
            <a:t>de Software y servicios informáticos  crecieron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30 veces</a:t>
          </a:r>
          <a:r>
            <a:rPr lang="es-ES" sz="2400" dirty="0" smtClean="0"/>
            <a:t> </a:t>
          </a:r>
          <a:endParaRPr lang="es-ES" sz="2400" dirty="0"/>
        </a:p>
      </dgm:t>
    </dgm:pt>
    <dgm:pt modelId="{FAEFFE39-2C1E-4766-A182-C2FC40672C91}" type="parTrans" cxnId="{B6821717-B5F4-4BA3-A6A4-87F0BF9E1A3E}">
      <dgm:prSet/>
      <dgm:spPr/>
      <dgm:t>
        <a:bodyPr/>
        <a:lstStyle/>
        <a:p>
          <a:endParaRPr lang="es-ES"/>
        </a:p>
      </dgm:t>
    </dgm:pt>
    <dgm:pt modelId="{B5DE2AA8-D565-4EA5-A6A4-5CB231A26565}" type="sibTrans" cxnId="{B6821717-B5F4-4BA3-A6A4-87F0BF9E1A3E}">
      <dgm:prSet/>
      <dgm:spPr/>
      <dgm:t>
        <a:bodyPr/>
        <a:lstStyle/>
        <a:p>
          <a:endParaRPr lang="es-ES"/>
        </a:p>
      </dgm:t>
    </dgm:pt>
    <dgm:pt modelId="{ECFB79A1-3903-44AF-AAF2-8E1DCA24BF98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2012</a:t>
          </a:r>
          <a:endParaRPr lang="es-ES" sz="3200" dirty="0"/>
        </a:p>
      </dgm:t>
    </dgm:pt>
    <dgm:pt modelId="{17DEC665-696D-4711-A47B-DB3EB5FDE63D}" type="parTrans" cxnId="{D4937E9B-FB74-457F-BEB3-679DABF68969}">
      <dgm:prSet/>
      <dgm:spPr/>
      <dgm:t>
        <a:bodyPr/>
        <a:lstStyle/>
        <a:p>
          <a:endParaRPr lang="es-ES"/>
        </a:p>
      </dgm:t>
    </dgm:pt>
    <dgm:pt modelId="{AD4815A7-D9C9-4806-B0C1-7DF7B61D0DBB}" type="sibTrans" cxnId="{D4937E9B-FB74-457F-BEB3-679DABF68969}">
      <dgm:prSet/>
      <dgm:spPr/>
      <dgm:t>
        <a:bodyPr/>
        <a:lstStyle/>
        <a:p>
          <a:endParaRPr lang="es-ES"/>
        </a:p>
      </dgm:t>
    </dgm:pt>
    <dgm:pt modelId="{9ED0C220-F7DA-4757-AF38-B4A1671A12D8}">
      <dgm:prSet phldrT="[Texto]"/>
      <dgm:spPr/>
      <dgm:t>
        <a:bodyPr/>
        <a:lstStyle/>
        <a:p>
          <a:r>
            <a:rPr lang="es-ES" dirty="0" smtClean="0"/>
            <a:t>La industria experimentó un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crecimiento de 5.8% </a:t>
          </a:r>
          <a:r>
            <a:rPr lang="es-ES" dirty="0" smtClean="0"/>
            <a:t>(por encima del promedio mundial de 3.6%)</a:t>
          </a:r>
          <a:endParaRPr lang="es-ES" dirty="0"/>
        </a:p>
      </dgm:t>
    </dgm:pt>
    <dgm:pt modelId="{666BAA89-F47C-4AD9-8154-73A164102C0C}" type="parTrans" cxnId="{73AB93DA-2BF0-4C5F-B021-B19B8D6D2C72}">
      <dgm:prSet/>
      <dgm:spPr/>
      <dgm:t>
        <a:bodyPr/>
        <a:lstStyle/>
        <a:p>
          <a:endParaRPr lang="es-ES"/>
        </a:p>
      </dgm:t>
    </dgm:pt>
    <dgm:pt modelId="{05806230-1147-48E7-8C81-4675F9001351}" type="sibTrans" cxnId="{73AB93DA-2BF0-4C5F-B021-B19B8D6D2C72}">
      <dgm:prSet/>
      <dgm:spPr/>
      <dgm:t>
        <a:bodyPr/>
        <a:lstStyle/>
        <a:p>
          <a:endParaRPr lang="es-ES"/>
        </a:p>
      </dgm:t>
    </dgm:pt>
    <dgm:pt modelId="{CE8E51C5-B17D-4CF2-BAE0-E067B4EB98FC}">
      <dgm:prSet phldrT="[Texto]"/>
      <dgm:spPr/>
      <dgm:t>
        <a:bodyPr/>
        <a:lstStyle/>
        <a:p>
          <a:r>
            <a:rPr lang="es-ES" dirty="0" smtClean="0"/>
            <a:t>Participación cada vez mayor de las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PYMES</a:t>
          </a:r>
          <a:r>
            <a:rPr lang="es-ES" dirty="0" smtClean="0"/>
            <a:t> y el segmento de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videojuegos </a:t>
          </a:r>
          <a:r>
            <a:rPr lang="es-ES" b="0" dirty="0" smtClean="0">
              <a:solidFill>
                <a:schemeClr val="tx1"/>
              </a:solidFill>
            </a:rPr>
            <a:t>(negocio “estrella”).</a:t>
          </a:r>
          <a:endParaRPr lang="es-ES" b="0" dirty="0">
            <a:solidFill>
              <a:schemeClr val="tx1"/>
            </a:solidFill>
          </a:endParaRPr>
        </a:p>
      </dgm:t>
    </dgm:pt>
    <dgm:pt modelId="{D0437BBF-9379-4976-B703-72B464497D37}" type="parTrans" cxnId="{42AAC517-D391-4877-BD8D-B2BB8F97E53F}">
      <dgm:prSet/>
      <dgm:spPr/>
      <dgm:t>
        <a:bodyPr/>
        <a:lstStyle/>
        <a:p>
          <a:endParaRPr lang="es-ES"/>
        </a:p>
      </dgm:t>
    </dgm:pt>
    <dgm:pt modelId="{18535D99-5B55-4E5B-8A5D-BD6D083E40D9}" type="sibTrans" cxnId="{42AAC517-D391-4877-BD8D-B2BB8F97E53F}">
      <dgm:prSet/>
      <dgm:spPr/>
      <dgm:t>
        <a:bodyPr/>
        <a:lstStyle/>
        <a:p>
          <a:endParaRPr lang="es-ES"/>
        </a:p>
      </dgm:t>
    </dgm:pt>
    <dgm:pt modelId="{D7AD801E-980F-4DEA-8780-5F935EEC3D30}">
      <dgm:prSet custT="1"/>
      <dgm:spPr/>
      <dgm:t>
        <a:bodyPr/>
        <a:lstStyle/>
        <a:p>
          <a:r>
            <a:rPr lang="es-ES" sz="2400" dirty="0" smtClean="0"/>
            <a:t>Crecimiento motorizado inicialmente por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Nokia</a:t>
          </a:r>
          <a:r>
            <a:rPr lang="es-ES" sz="2400" dirty="0" smtClean="0"/>
            <a:t> </a:t>
          </a:r>
          <a:endParaRPr lang="es-ES" sz="2400" dirty="0"/>
        </a:p>
      </dgm:t>
    </dgm:pt>
    <dgm:pt modelId="{9119B993-D5D4-4F2A-8234-F33296137BE4}" type="parTrans" cxnId="{56821628-2EBF-4BE4-B144-83615052A513}">
      <dgm:prSet/>
      <dgm:spPr/>
      <dgm:t>
        <a:bodyPr/>
        <a:lstStyle/>
        <a:p>
          <a:endParaRPr lang="es-ES"/>
        </a:p>
      </dgm:t>
    </dgm:pt>
    <dgm:pt modelId="{EB1EAAAD-FF7E-4D84-B56E-D785518B256F}" type="sibTrans" cxnId="{56821628-2EBF-4BE4-B144-83615052A513}">
      <dgm:prSet/>
      <dgm:spPr/>
      <dgm:t>
        <a:bodyPr/>
        <a:lstStyle/>
        <a:p>
          <a:endParaRPr lang="es-ES"/>
        </a:p>
      </dgm:t>
    </dgm:pt>
    <dgm:pt modelId="{AC87A363-4DEF-4273-B537-301CB3CDABA5}">
      <dgm:prSet custT="1"/>
      <dgm:spPr/>
      <dgm:t>
        <a:bodyPr/>
        <a:lstStyle/>
        <a:p>
          <a:r>
            <a:rPr lang="es-ES" sz="2400" dirty="0" smtClean="0"/>
            <a:t>¼ de la facturación fue generada por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subsidiarias multinacionales</a:t>
          </a:r>
          <a:endParaRPr lang="es-ES" sz="2400" b="1" dirty="0">
            <a:solidFill>
              <a:schemeClr val="accent2">
                <a:lumMod val="75000"/>
              </a:schemeClr>
            </a:solidFill>
          </a:endParaRPr>
        </a:p>
      </dgm:t>
    </dgm:pt>
    <dgm:pt modelId="{1604C4FD-FEDB-4011-B544-D6D169C7416C}" type="parTrans" cxnId="{1272E9F6-BBBC-46FE-AC39-BA97BB6A3CC2}">
      <dgm:prSet/>
      <dgm:spPr/>
      <dgm:t>
        <a:bodyPr/>
        <a:lstStyle/>
        <a:p>
          <a:endParaRPr lang="es-ES"/>
        </a:p>
      </dgm:t>
    </dgm:pt>
    <dgm:pt modelId="{F782FEB7-63CB-408B-A5E2-65D92826A915}" type="sibTrans" cxnId="{1272E9F6-BBBC-46FE-AC39-BA97BB6A3CC2}">
      <dgm:prSet/>
      <dgm:spPr/>
      <dgm:t>
        <a:bodyPr/>
        <a:lstStyle/>
        <a:p>
          <a:endParaRPr lang="es-ES"/>
        </a:p>
      </dgm:t>
    </dgm:pt>
    <dgm:pt modelId="{4B1B705F-B8D9-42B3-9D10-54166EC37CED}" type="pres">
      <dgm:prSet presAssocID="{541E3084-8A75-40EC-B5AB-FE3F9AEFB6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28EBD0-31F7-46D9-B413-AED1DE57B4B5}" type="pres">
      <dgm:prSet presAssocID="{2B50BB25-5AE2-41F5-8539-2D7915A3942F}" presName="linNode" presStyleCnt="0"/>
      <dgm:spPr/>
    </dgm:pt>
    <dgm:pt modelId="{C6DC9AA3-136D-47FF-8183-99C82089B139}" type="pres">
      <dgm:prSet presAssocID="{2B50BB25-5AE2-41F5-8539-2D7915A3942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437133-29AE-4F80-A78B-5A3CB607A309}" type="pres">
      <dgm:prSet presAssocID="{2B50BB25-5AE2-41F5-8539-2D7915A3942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EB6D6B-595A-47C5-9BA8-B597C1EBEF14}" type="pres">
      <dgm:prSet presAssocID="{061C9B54-466E-4EDE-B2E1-C2C35657446B}" presName="sp" presStyleCnt="0"/>
      <dgm:spPr/>
    </dgm:pt>
    <dgm:pt modelId="{516F8817-CAEE-4DB3-8D65-F85E380C2D48}" type="pres">
      <dgm:prSet presAssocID="{4FF0FD9E-2596-4CE5-9991-BAC618AA3FCF}" presName="linNode" presStyleCnt="0"/>
      <dgm:spPr/>
    </dgm:pt>
    <dgm:pt modelId="{0754552A-9B7B-4A39-A4DB-C0E6B55852A6}" type="pres">
      <dgm:prSet presAssocID="{4FF0FD9E-2596-4CE5-9991-BAC618AA3FC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F555E5-4875-463B-92E2-C3DD2D03BCAB}" type="pres">
      <dgm:prSet presAssocID="{4FF0FD9E-2596-4CE5-9991-BAC618AA3FC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120845-1E57-4F9B-BEB6-5B146FF1E811}" type="pres">
      <dgm:prSet presAssocID="{899C4FED-66B2-4453-A880-A595ACB37CA1}" presName="sp" presStyleCnt="0"/>
      <dgm:spPr/>
    </dgm:pt>
    <dgm:pt modelId="{404C08DE-B857-4898-8DBA-53ECE10A8507}" type="pres">
      <dgm:prSet presAssocID="{ECFB79A1-3903-44AF-AAF2-8E1DCA24BF98}" presName="linNode" presStyleCnt="0"/>
      <dgm:spPr/>
    </dgm:pt>
    <dgm:pt modelId="{E33BAD35-F161-4B3F-9B73-B39AC65CE00F}" type="pres">
      <dgm:prSet presAssocID="{ECFB79A1-3903-44AF-AAF2-8E1DCA24BF9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B079D4-99F6-47CB-9DD6-4CFE142151CC}" type="pres">
      <dgm:prSet presAssocID="{ECFB79A1-3903-44AF-AAF2-8E1DCA24BF9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6821628-2EBF-4BE4-B144-83615052A513}" srcId="{2B50BB25-5AE2-41F5-8539-2D7915A3942F}" destId="{D7AD801E-980F-4DEA-8780-5F935EEC3D30}" srcOrd="1" destOrd="0" parTransId="{9119B993-D5D4-4F2A-8234-F33296137BE4}" sibTransId="{EB1EAAAD-FF7E-4D84-B56E-D785518B256F}"/>
    <dgm:cxn modelId="{CEF5CBDA-1439-41EE-AEFE-38B7720EDFD2}" type="presOf" srcId="{541E3084-8A75-40EC-B5AB-FE3F9AEFB6A4}" destId="{4B1B705F-B8D9-42B3-9D10-54166EC37CED}" srcOrd="0" destOrd="0" presId="urn:microsoft.com/office/officeart/2005/8/layout/vList5"/>
    <dgm:cxn modelId="{FE21C060-A93B-4088-B6B3-71847CC3C486}" type="presOf" srcId="{2B50BB25-5AE2-41F5-8539-2D7915A3942F}" destId="{C6DC9AA3-136D-47FF-8183-99C82089B139}" srcOrd="0" destOrd="0" presId="urn:microsoft.com/office/officeart/2005/8/layout/vList5"/>
    <dgm:cxn modelId="{1272E9F6-BBBC-46FE-AC39-BA97BB6A3CC2}" srcId="{4FF0FD9E-2596-4CE5-9991-BAC618AA3FCF}" destId="{AC87A363-4DEF-4273-B537-301CB3CDABA5}" srcOrd="1" destOrd="0" parTransId="{1604C4FD-FEDB-4011-B544-D6D169C7416C}" sibTransId="{F782FEB7-63CB-408B-A5E2-65D92826A915}"/>
    <dgm:cxn modelId="{0368D65C-690E-4E65-A7B7-4A9DE2C3BF74}" type="presOf" srcId="{ECFB79A1-3903-44AF-AAF2-8E1DCA24BF98}" destId="{E33BAD35-F161-4B3F-9B73-B39AC65CE00F}" srcOrd="0" destOrd="0" presId="urn:microsoft.com/office/officeart/2005/8/layout/vList5"/>
    <dgm:cxn modelId="{E1139E51-5A64-4AB0-B865-3987FEE6396F}" type="presOf" srcId="{D7AD801E-980F-4DEA-8780-5F935EEC3D30}" destId="{34437133-29AE-4F80-A78B-5A3CB607A309}" srcOrd="0" destOrd="1" presId="urn:microsoft.com/office/officeart/2005/8/layout/vList5"/>
    <dgm:cxn modelId="{59C0A67B-BC22-44C0-8194-066D115C6236}" type="presOf" srcId="{9ED0C220-F7DA-4757-AF38-B4A1671A12D8}" destId="{0CB079D4-99F6-47CB-9DD6-4CFE142151CC}" srcOrd="0" destOrd="0" presId="urn:microsoft.com/office/officeart/2005/8/layout/vList5"/>
    <dgm:cxn modelId="{372930DD-B679-4F0F-852A-9F5177C90D35}" type="presOf" srcId="{AC87A363-4DEF-4273-B537-301CB3CDABA5}" destId="{54F555E5-4875-463B-92E2-C3DD2D03BCAB}" srcOrd="0" destOrd="1" presId="urn:microsoft.com/office/officeart/2005/8/layout/vList5"/>
    <dgm:cxn modelId="{6F708E11-2386-4719-AD10-5E6CA79FCF14}" type="presOf" srcId="{0D310727-6373-412F-92EC-480CB1FC9F51}" destId="{54F555E5-4875-463B-92E2-C3DD2D03BCAB}" srcOrd="0" destOrd="0" presId="urn:microsoft.com/office/officeart/2005/8/layout/vList5"/>
    <dgm:cxn modelId="{69EA6F42-955B-4065-ADDC-1591C9096335}" type="presOf" srcId="{4FF0FD9E-2596-4CE5-9991-BAC618AA3FCF}" destId="{0754552A-9B7B-4A39-A4DB-C0E6B55852A6}" srcOrd="0" destOrd="0" presId="urn:microsoft.com/office/officeart/2005/8/layout/vList5"/>
    <dgm:cxn modelId="{B6821717-B5F4-4BA3-A6A4-87F0BF9E1A3E}" srcId="{4FF0FD9E-2596-4CE5-9991-BAC618AA3FCF}" destId="{0D310727-6373-412F-92EC-480CB1FC9F51}" srcOrd="0" destOrd="0" parTransId="{FAEFFE39-2C1E-4766-A182-C2FC40672C91}" sibTransId="{B5DE2AA8-D565-4EA5-A6A4-5CB231A26565}"/>
    <dgm:cxn modelId="{21E4584B-63A6-4585-9A94-86EFF9CEBB9D}" type="presOf" srcId="{CE8E51C5-B17D-4CF2-BAE0-E067B4EB98FC}" destId="{0CB079D4-99F6-47CB-9DD6-4CFE142151CC}" srcOrd="0" destOrd="1" presId="urn:microsoft.com/office/officeart/2005/8/layout/vList5"/>
    <dgm:cxn modelId="{73AB93DA-2BF0-4C5F-B021-B19B8D6D2C72}" srcId="{ECFB79A1-3903-44AF-AAF2-8E1DCA24BF98}" destId="{9ED0C220-F7DA-4757-AF38-B4A1671A12D8}" srcOrd="0" destOrd="0" parTransId="{666BAA89-F47C-4AD9-8154-73A164102C0C}" sibTransId="{05806230-1147-48E7-8C81-4675F9001351}"/>
    <dgm:cxn modelId="{476092FD-DCC3-4226-A582-D0D6128AFA20}" srcId="{2B50BB25-5AE2-41F5-8539-2D7915A3942F}" destId="{D53347FE-2248-4BC0-97EE-9F854C646604}" srcOrd="0" destOrd="0" parTransId="{3AA0AD03-BC77-4A9A-B494-F45AEB578E1E}" sibTransId="{097963EA-3E37-4896-AF3D-BECB00D226DF}"/>
    <dgm:cxn modelId="{153F6671-5880-4B5B-BADC-3B5C21F09A04}" srcId="{541E3084-8A75-40EC-B5AB-FE3F9AEFB6A4}" destId="{4FF0FD9E-2596-4CE5-9991-BAC618AA3FCF}" srcOrd="1" destOrd="0" parTransId="{B1240ABE-458C-4B0D-896F-BDFB9AF47EB3}" sibTransId="{899C4FED-66B2-4453-A880-A595ACB37CA1}"/>
    <dgm:cxn modelId="{21781E8B-BF54-4484-AF3F-9409957FFB2C}" type="presOf" srcId="{D53347FE-2248-4BC0-97EE-9F854C646604}" destId="{34437133-29AE-4F80-A78B-5A3CB607A309}" srcOrd="0" destOrd="0" presId="urn:microsoft.com/office/officeart/2005/8/layout/vList5"/>
    <dgm:cxn modelId="{E1D54F46-6660-4458-8152-98168885C7E5}" srcId="{541E3084-8A75-40EC-B5AB-FE3F9AEFB6A4}" destId="{2B50BB25-5AE2-41F5-8539-2D7915A3942F}" srcOrd="0" destOrd="0" parTransId="{F27B5221-66F7-4033-82FA-DFAC14352024}" sibTransId="{061C9B54-466E-4EDE-B2E1-C2C35657446B}"/>
    <dgm:cxn modelId="{42AAC517-D391-4877-BD8D-B2BB8F97E53F}" srcId="{ECFB79A1-3903-44AF-AAF2-8E1DCA24BF98}" destId="{CE8E51C5-B17D-4CF2-BAE0-E067B4EB98FC}" srcOrd="1" destOrd="0" parTransId="{D0437BBF-9379-4976-B703-72B464497D37}" sibTransId="{18535D99-5B55-4E5B-8A5D-BD6D083E40D9}"/>
    <dgm:cxn modelId="{D4937E9B-FB74-457F-BEB3-679DABF68969}" srcId="{541E3084-8A75-40EC-B5AB-FE3F9AEFB6A4}" destId="{ECFB79A1-3903-44AF-AAF2-8E1DCA24BF98}" srcOrd="2" destOrd="0" parTransId="{17DEC665-696D-4711-A47B-DB3EB5FDE63D}" sibTransId="{AD4815A7-D9C9-4806-B0C1-7DF7B61D0DBB}"/>
    <dgm:cxn modelId="{C2C7B07F-64EA-4293-A577-D5FB53A980D7}" type="presParOf" srcId="{4B1B705F-B8D9-42B3-9D10-54166EC37CED}" destId="{7628EBD0-31F7-46D9-B413-AED1DE57B4B5}" srcOrd="0" destOrd="0" presId="urn:microsoft.com/office/officeart/2005/8/layout/vList5"/>
    <dgm:cxn modelId="{F5D2BDAC-618C-44C9-865C-FFF59D7BAFB4}" type="presParOf" srcId="{7628EBD0-31F7-46D9-B413-AED1DE57B4B5}" destId="{C6DC9AA3-136D-47FF-8183-99C82089B139}" srcOrd="0" destOrd="0" presId="urn:microsoft.com/office/officeart/2005/8/layout/vList5"/>
    <dgm:cxn modelId="{56DCF42B-8B6A-49AE-99FA-6ED4DDA7493E}" type="presParOf" srcId="{7628EBD0-31F7-46D9-B413-AED1DE57B4B5}" destId="{34437133-29AE-4F80-A78B-5A3CB607A309}" srcOrd="1" destOrd="0" presId="urn:microsoft.com/office/officeart/2005/8/layout/vList5"/>
    <dgm:cxn modelId="{27438EF7-B728-47CE-91DF-CB3F247977AD}" type="presParOf" srcId="{4B1B705F-B8D9-42B3-9D10-54166EC37CED}" destId="{67EB6D6B-595A-47C5-9BA8-B597C1EBEF14}" srcOrd="1" destOrd="0" presId="urn:microsoft.com/office/officeart/2005/8/layout/vList5"/>
    <dgm:cxn modelId="{5B445C64-1883-4125-9867-25D84F46E9E0}" type="presParOf" srcId="{4B1B705F-B8D9-42B3-9D10-54166EC37CED}" destId="{516F8817-CAEE-4DB3-8D65-F85E380C2D48}" srcOrd="2" destOrd="0" presId="urn:microsoft.com/office/officeart/2005/8/layout/vList5"/>
    <dgm:cxn modelId="{E34CB8BF-2F53-41DA-BBB4-88E9E587D60E}" type="presParOf" srcId="{516F8817-CAEE-4DB3-8D65-F85E380C2D48}" destId="{0754552A-9B7B-4A39-A4DB-C0E6B55852A6}" srcOrd="0" destOrd="0" presId="urn:microsoft.com/office/officeart/2005/8/layout/vList5"/>
    <dgm:cxn modelId="{7E4E5547-037D-45C1-8218-62484BB8E430}" type="presParOf" srcId="{516F8817-CAEE-4DB3-8D65-F85E380C2D48}" destId="{54F555E5-4875-463B-92E2-C3DD2D03BCAB}" srcOrd="1" destOrd="0" presId="urn:microsoft.com/office/officeart/2005/8/layout/vList5"/>
    <dgm:cxn modelId="{5FC45FAC-CD34-4D44-B880-F94D1CA927A7}" type="presParOf" srcId="{4B1B705F-B8D9-42B3-9D10-54166EC37CED}" destId="{22120845-1E57-4F9B-BEB6-5B146FF1E811}" srcOrd="3" destOrd="0" presId="urn:microsoft.com/office/officeart/2005/8/layout/vList5"/>
    <dgm:cxn modelId="{BB312435-4956-4574-85D0-66B922F7CC03}" type="presParOf" srcId="{4B1B705F-B8D9-42B3-9D10-54166EC37CED}" destId="{404C08DE-B857-4898-8DBA-53ECE10A8507}" srcOrd="4" destOrd="0" presId="urn:microsoft.com/office/officeart/2005/8/layout/vList5"/>
    <dgm:cxn modelId="{1B8FD872-5061-473B-B8DF-DFC4B5EB8877}" type="presParOf" srcId="{404C08DE-B857-4898-8DBA-53ECE10A8507}" destId="{E33BAD35-F161-4B3F-9B73-B39AC65CE00F}" srcOrd="0" destOrd="0" presId="urn:microsoft.com/office/officeart/2005/8/layout/vList5"/>
    <dgm:cxn modelId="{735AECC4-0752-4CF7-8D24-9D9A6DB11B95}" type="presParOf" srcId="{404C08DE-B857-4898-8DBA-53ECE10A8507}" destId="{0CB079D4-99F6-47CB-9DD6-4CFE142151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C4BF26-AC3A-4B56-A0B1-E24A625B40B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FE3095C-5591-46AD-AF89-B53773BFEDA2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kumimoji="0" lang="es-ES" sz="25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Asistencias a las IED desarrolla</a:t>
          </a:r>
          <a:r>
            <a:rPr lang="es-ES" sz="2500" b="1" baseline="0" dirty="0" smtClean="0"/>
            <a:t>das</a:t>
          </a:r>
          <a:r>
            <a:rPr lang="es-ES" sz="2500" b="1" dirty="0" smtClean="0"/>
            <a:t> </a:t>
          </a:r>
          <a:r>
            <a:rPr kumimoji="0" lang="es-ES" sz="25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caso por caso</a:t>
          </a:r>
          <a:endParaRPr lang="es-ES" sz="2500" b="1" dirty="0"/>
        </a:p>
      </dgm:t>
    </dgm:pt>
    <dgm:pt modelId="{1E4839B0-1386-434A-BE25-016554DD3F34}" type="parTrans" cxnId="{52F11AA4-547D-46D2-91B1-FE19E3CDB23E}">
      <dgm:prSet/>
      <dgm:spPr/>
      <dgm:t>
        <a:bodyPr/>
        <a:lstStyle/>
        <a:p>
          <a:endParaRPr lang="es-ES" sz="2000" b="1"/>
        </a:p>
      </dgm:t>
    </dgm:pt>
    <dgm:pt modelId="{D369901A-E0D5-4173-8120-00589A733DE2}" type="sibTrans" cxnId="{52F11AA4-547D-46D2-91B1-FE19E3CDB23E}">
      <dgm:prSet/>
      <dgm:spPr/>
      <dgm:t>
        <a:bodyPr/>
        <a:lstStyle/>
        <a:p>
          <a:endParaRPr lang="es-ES" sz="2000" b="1"/>
        </a:p>
      </dgm:t>
    </dgm:pt>
    <dgm:pt modelId="{DA6864BC-F683-4A4D-8B35-7D1671154AD4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kumimoji="0" lang="es-ES" sz="27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Negociación</a:t>
          </a:r>
          <a:r>
            <a:rPr kumimoji="0" lang="es-ES" sz="2700" b="1" i="0" u="none" strike="noStrike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 sobre fondos de asistencia</a:t>
          </a:r>
          <a:endParaRPr lang="es-ES" sz="2700" b="1" dirty="0"/>
        </a:p>
      </dgm:t>
    </dgm:pt>
    <dgm:pt modelId="{D6E0A253-A708-42B5-90A4-1D11939696CA}" type="parTrans" cxnId="{39961E6F-1240-4382-AED9-997A0BB17715}">
      <dgm:prSet/>
      <dgm:spPr/>
      <dgm:t>
        <a:bodyPr/>
        <a:lstStyle/>
        <a:p>
          <a:endParaRPr lang="es-ES" sz="2000" b="1"/>
        </a:p>
      </dgm:t>
    </dgm:pt>
    <dgm:pt modelId="{BD946329-6A9C-47CB-AD5E-F4FB901C353C}" type="sibTrans" cxnId="{39961E6F-1240-4382-AED9-997A0BB17715}">
      <dgm:prSet/>
      <dgm:spPr/>
      <dgm:t>
        <a:bodyPr/>
        <a:lstStyle/>
        <a:p>
          <a:endParaRPr lang="es-ES" sz="2000" b="1"/>
        </a:p>
      </dgm:t>
    </dgm:pt>
    <dgm:pt modelId="{D34FA52E-73DA-4E4B-B694-03244FB71AB8}">
      <dgm:prSet phldrT="[Texto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es-ES" sz="2400" b="1" dirty="0" smtClean="0"/>
            <a:t>Transferencia de tecnología con universidades y centros tecnológico fineses</a:t>
          </a:r>
          <a:r>
            <a:rPr lang="es-ES" sz="2800" b="1" dirty="0" smtClean="0"/>
            <a:t/>
          </a:r>
          <a:br>
            <a:rPr lang="es-ES" sz="2800" b="1" dirty="0" smtClean="0"/>
          </a:br>
          <a:endParaRPr lang="es-ES" sz="2800" b="1" dirty="0"/>
        </a:p>
      </dgm:t>
    </dgm:pt>
    <dgm:pt modelId="{B6E32C2F-6179-4592-B957-02FD6C0B28CD}" type="parTrans" cxnId="{F2282B6D-AF19-42BF-82C8-A788FB9B36FF}">
      <dgm:prSet/>
      <dgm:spPr/>
      <dgm:t>
        <a:bodyPr/>
        <a:lstStyle/>
        <a:p>
          <a:endParaRPr lang="es-ES" sz="2000" b="1"/>
        </a:p>
      </dgm:t>
    </dgm:pt>
    <dgm:pt modelId="{7B946BEF-8E8D-4D4F-A4C0-EE5B55440303}" type="sibTrans" cxnId="{F2282B6D-AF19-42BF-82C8-A788FB9B36FF}">
      <dgm:prSet/>
      <dgm:spPr/>
      <dgm:t>
        <a:bodyPr/>
        <a:lstStyle/>
        <a:p>
          <a:endParaRPr lang="es-ES" sz="2000" b="1"/>
        </a:p>
      </dgm:t>
    </dgm:pt>
    <dgm:pt modelId="{1472AF12-4255-4442-9A9D-8A21A4B736AA}">
      <dgm:prSet phldrT="[Texto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sz="2800" b="1" baseline="0" dirty="0" smtClean="0"/>
            <a:t>Promoción</a:t>
          </a:r>
          <a:r>
            <a:rPr lang="es-ES" sz="2800" b="1" dirty="0" smtClean="0"/>
            <a:t> de contratos de I&amp;D</a:t>
          </a:r>
          <a:endParaRPr lang="es-ES" sz="2800" b="1" dirty="0"/>
        </a:p>
      </dgm:t>
    </dgm:pt>
    <dgm:pt modelId="{9BEFF1D9-B0DD-4F5A-BC00-F7F0261920A0}" type="parTrans" cxnId="{7764D6DD-25E8-4438-9044-C58F8D1E09CC}">
      <dgm:prSet/>
      <dgm:spPr/>
      <dgm:t>
        <a:bodyPr/>
        <a:lstStyle/>
        <a:p>
          <a:endParaRPr lang="es-ES" sz="2000" b="1"/>
        </a:p>
      </dgm:t>
    </dgm:pt>
    <dgm:pt modelId="{288C89FB-195F-45E4-B2CD-80EED9D2D7E9}" type="sibTrans" cxnId="{7764D6DD-25E8-4438-9044-C58F8D1E09CC}">
      <dgm:prSet/>
      <dgm:spPr/>
      <dgm:t>
        <a:bodyPr/>
        <a:lstStyle/>
        <a:p>
          <a:endParaRPr lang="es-ES" sz="2000" b="1"/>
        </a:p>
      </dgm:t>
    </dgm:pt>
    <dgm:pt modelId="{DC21EACC-87C7-4045-906A-E0E53F2DBB78}" type="pres">
      <dgm:prSet presAssocID="{71C4BF26-AC3A-4B56-A0B1-E24A625B40B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C9AB4DA-047C-4104-8A96-5D9D3C230D6C}" type="pres">
      <dgm:prSet presAssocID="{DFE3095C-5591-46AD-AF89-B53773BFED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5FC2F3-2E98-4F43-92D7-663089122124}" type="pres">
      <dgm:prSet presAssocID="{D369901A-E0D5-4173-8120-00589A733DE2}" presName="sibTrans" presStyleCnt="0"/>
      <dgm:spPr/>
    </dgm:pt>
    <dgm:pt modelId="{EADF2D88-3C22-4612-9C84-30CE4A62009C}" type="pres">
      <dgm:prSet presAssocID="{DA6864BC-F683-4A4D-8B35-7D1671154AD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20D3C3-4FFE-485E-8AAE-31846A7AEA35}" type="pres">
      <dgm:prSet presAssocID="{BD946329-6A9C-47CB-AD5E-F4FB901C353C}" presName="sibTrans" presStyleCnt="0"/>
      <dgm:spPr/>
    </dgm:pt>
    <dgm:pt modelId="{D7C5D5C0-0E24-4487-B2CC-885A62B1657A}" type="pres">
      <dgm:prSet presAssocID="{1472AF12-4255-4442-9A9D-8A21A4B736A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07958C-4DB6-4D39-833A-36F8FF07D2BE}" type="pres">
      <dgm:prSet presAssocID="{288C89FB-195F-45E4-B2CD-80EED9D2D7E9}" presName="sibTrans" presStyleCnt="0"/>
      <dgm:spPr/>
    </dgm:pt>
    <dgm:pt modelId="{9B15993F-F34B-4AED-8C37-322BCC833610}" type="pres">
      <dgm:prSet presAssocID="{D34FA52E-73DA-4E4B-B694-03244FB71AB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764D6DD-25E8-4438-9044-C58F8D1E09CC}" srcId="{71C4BF26-AC3A-4B56-A0B1-E24A625B40B3}" destId="{1472AF12-4255-4442-9A9D-8A21A4B736AA}" srcOrd="2" destOrd="0" parTransId="{9BEFF1D9-B0DD-4F5A-BC00-F7F0261920A0}" sibTransId="{288C89FB-195F-45E4-B2CD-80EED9D2D7E9}"/>
    <dgm:cxn modelId="{4EF0C74F-0B99-4DAE-AF05-AEE9D9F0A590}" type="presOf" srcId="{71C4BF26-AC3A-4B56-A0B1-E24A625B40B3}" destId="{DC21EACC-87C7-4045-906A-E0E53F2DBB78}" srcOrd="0" destOrd="0" presId="urn:microsoft.com/office/officeart/2005/8/layout/hList6"/>
    <dgm:cxn modelId="{7EF48C3C-E278-4FDB-8BD6-2D3B7FC84C23}" type="presOf" srcId="{D34FA52E-73DA-4E4B-B694-03244FB71AB8}" destId="{9B15993F-F34B-4AED-8C37-322BCC833610}" srcOrd="0" destOrd="0" presId="urn:microsoft.com/office/officeart/2005/8/layout/hList6"/>
    <dgm:cxn modelId="{39961E6F-1240-4382-AED9-997A0BB17715}" srcId="{71C4BF26-AC3A-4B56-A0B1-E24A625B40B3}" destId="{DA6864BC-F683-4A4D-8B35-7D1671154AD4}" srcOrd="1" destOrd="0" parTransId="{D6E0A253-A708-42B5-90A4-1D11939696CA}" sibTransId="{BD946329-6A9C-47CB-AD5E-F4FB901C353C}"/>
    <dgm:cxn modelId="{AAF3C0FE-939C-455E-80A4-017C3F89A7CE}" type="presOf" srcId="{DA6864BC-F683-4A4D-8B35-7D1671154AD4}" destId="{EADF2D88-3C22-4612-9C84-30CE4A62009C}" srcOrd="0" destOrd="0" presId="urn:microsoft.com/office/officeart/2005/8/layout/hList6"/>
    <dgm:cxn modelId="{52F11AA4-547D-46D2-91B1-FE19E3CDB23E}" srcId="{71C4BF26-AC3A-4B56-A0B1-E24A625B40B3}" destId="{DFE3095C-5591-46AD-AF89-B53773BFEDA2}" srcOrd="0" destOrd="0" parTransId="{1E4839B0-1386-434A-BE25-016554DD3F34}" sibTransId="{D369901A-E0D5-4173-8120-00589A733DE2}"/>
    <dgm:cxn modelId="{9C6BAC82-63B5-4A37-8CEC-DDEF93DECD2F}" type="presOf" srcId="{DFE3095C-5591-46AD-AF89-B53773BFEDA2}" destId="{BC9AB4DA-047C-4104-8A96-5D9D3C230D6C}" srcOrd="0" destOrd="0" presId="urn:microsoft.com/office/officeart/2005/8/layout/hList6"/>
    <dgm:cxn modelId="{F2282B6D-AF19-42BF-82C8-A788FB9B36FF}" srcId="{71C4BF26-AC3A-4B56-A0B1-E24A625B40B3}" destId="{D34FA52E-73DA-4E4B-B694-03244FB71AB8}" srcOrd="3" destOrd="0" parTransId="{B6E32C2F-6179-4592-B957-02FD6C0B28CD}" sibTransId="{7B946BEF-8E8D-4D4F-A4C0-EE5B55440303}"/>
    <dgm:cxn modelId="{C97C19DB-32B6-41F8-902B-778BB5855A8C}" type="presOf" srcId="{1472AF12-4255-4442-9A9D-8A21A4B736AA}" destId="{D7C5D5C0-0E24-4487-B2CC-885A62B1657A}" srcOrd="0" destOrd="0" presId="urn:microsoft.com/office/officeart/2005/8/layout/hList6"/>
    <dgm:cxn modelId="{B70D7013-5B0A-4F19-BD8A-6FF66D81535B}" type="presParOf" srcId="{DC21EACC-87C7-4045-906A-E0E53F2DBB78}" destId="{BC9AB4DA-047C-4104-8A96-5D9D3C230D6C}" srcOrd="0" destOrd="0" presId="urn:microsoft.com/office/officeart/2005/8/layout/hList6"/>
    <dgm:cxn modelId="{AB313500-293F-4D08-B613-7C5BD2F6E651}" type="presParOf" srcId="{DC21EACC-87C7-4045-906A-E0E53F2DBB78}" destId="{0A5FC2F3-2E98-4F43-92D7-663089122124}" srcOrd="1" destOrd="0" presId="urn:microsoft.com/office/officeart/2005/8/layout/hList6"/>
    <dgm:cxn modelId="{FAD2ECAE-45E7-44EE-825D-3BC4ADE0309C}" type="presParOf" srcId="{DC21EACC-87C7-4045-906A-E0E53F2DBB78}" destId="{EADF2D88-3C22-4612-9C84-30CE4A62009C}" srcOrd="2" destOrd="0" presId="urn:microsoft.com/office/officeart/2005/8/layout/hList6"/>
    <dgm:cxn modelId="{1980B060-9E72-4269-B980-CD4E9C287AD5}" type="presParOf" srcId="{DC21EACC-87C7-4045-906A-E0E53F2DBB78}" destId="{9520D3C3-4FFE-485E-8AAE-31846A7AEA35}" srcOrd="3" destOrd="0" presId="urn:microsoft.com/office/officeart/2005/8/layout/hList6"/>
    <dgm:cxn modelId="{9F8D0486-E560-419E-B99F-9AA38211B11A}" type="presParOf" srcId="{DC21EACC-87C7-4045-906A-E0E53F2DBB78}" destId="{D7C5D5C0-0E24-4487-B2CC-885A62B1657A}" srcOrd="4" destOrd="0" presId="urn:microsoft.com/office/officeart/2005/8/layout/hList6"/>
    <dgm:cxn modelId="{60789838-A0BB-4124-9D97-F0F52CD8FD2D}" type="presParOf" srcId="{DC21EACC-87C7-4045-906A-E0E53F2DBB78}" destId="{7B07958C-4DB6-4D39-833A-36F8FF07D2BE}" srcOrd="5" destOrd="0" presId="urn:microsoft.com/office/officeart/2005/8/layout/hList6"/>
    <dgm:cxn modelId="{80DD24F0-0F9F-42F7-96D0-1B497146D1F1}" type="presParOf" srcId="{DC21EACC-87C7-4045-906A-E0E53F2DBB78}" destId="{9B15993F-F34B-4AED-8C37-322BCC833610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6C32415-6FEB-4B4D-953A-649D7156F04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335768A-3199-4518-BAD6-CC093C3CA5AE}" type="pres">
      <dgm:prSet presAssocID="{B6C32415-6FEB-4B4D-953A-649D7156F0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D273FEA6-CBD2-4CD9-8321-4CFEADA79914}" type="presOf" srcId="{B6C32415-6FEB-4B4D-953A-649D7156F04D}" destId="{3335768A-3199-4518-BAD6-CC093C3CA5A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44FCF8-B822-4AF4-8337-22330D25C52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3C5A8BC-EB3A-43E4-A0C0-ADCF38DB4D40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s-ES" sz="2000" b="1" u="none" dirty="0"/>
        </a:p>
      </dgm:t>
    </dgm:pt>
    <dgm:pt modelId="{E3CB1C3B-8D47-4167-9728-19FAB37B2422}" type="parTrans" cxnId="{5A37D05F-1185-4E50-9283-77AAEBE64D40}">
      <dgm:prSet/>
      <dgm:spPr/>
      <dgm:t>
        <a:bodyPr/>
        <a:lstStyle/>
        <a:p>
          <a:endParaRPr lang="es-ES" b="1"/>
        </a:p>
      </dgm:t>
    </dgm:pt>
    <dgm:pt modelId="{C35FAE4A-56CC-4FD7-A986-AB03F61C9E7F}" type="sibTrans" cxnId="{5A37D05F-1185-4E50-9283-77AAEBE64D40}">
      <dgm:prSet/>
      <dgm:spPr/>
      <dgm:t>
        <a:bodyPr/>
        <a:lstStyle/>
        <a:p>
          <a:endParaRPr lang="es-ES" b="1"/>
        </a:p>
      </dgm:t>
    </dgm:pt>
    <dgm:pt modelId="{5518FFB7-1FDA-49F4-A611-969ED13E0024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s-ES" sz="2000" b="1" dirty="0"/>
        </a:p>
      </dgm:t>
    </dgm:pt>
    <dgm:pt modelId="{625F830B-C79A-4326-B203-857B70CAA022}" type="parTrans" cxnId="{EF60343C-619C-4D3C-9F42-BB98E8192243}">
      <dgm:prSet/>
      <dgm:spPr/>
      <dgm:t>
        <a:bodyPr/>
        <a:lstStyle/>
        <a:p>
          <a:endParaRPr lang="es-ES" b="1"/>
        </a:p>
      </dgm:t>
    </dgm:pt>
    <dgm:pt modelId="{80F1459E-4030-461E-8005-1A685E01C7B8}" type="sibTrans" cxnId="{EF60343C-619C-4D3C-9F42-BB98E8192243}">
      <dgm:prSet/>
      <dgm:spPr/>
      <dgm:t>
        <a:bodyPr/>
        <a:lstStyle/>
        <a:p>
          <a:endParaRPr lang="es-ES" b="1"/>
        </a:p>
      </dgm:t>
    </dgm:pt>
    <dgm:pt modelId="{EECF6DE8-0AB6-4F73-A022-730C43A115B6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s-ES" sz="2000" b="1" dirty="0"/>
        </a:p>
      </dgm:t>
    </dgm:pt>
    <dgm:pt modelId="{976DB9DE-DC46-47A8-9A8C-A0C5741F9FE6}" type="parTrans" cxnId="{767AA514-2E1F-401A-B989-2D04EB6D980E}">
      <dgm:prSet/>
      <dgm:spPr/>
      <dgm:t>
        <a:bodyPr/>
        <a:lstStyle/>
        <a:p>
          <a:endParaRPr lang="es-ES" b="1"/>
        </a:p>
      </dgm:t>
    </dgm:pt>
    <dgm:pt modelId="{265F66CC-7602-4595-872F-7A316D78F596}" type="sibTrans" cxnId="{767AA514-2E1F-401A-B989-2D04EB6D980E}">
      <dgm:prSet/>
      <dgm:spPr/>
      <dgm:t>
        <a:bodyPr/>
        <a:lstStyle/>
        <a:p>
          <a:endParaRPr lang="es-ES" b="1"/>
        </a:p>
      </dgm:t>
    </dgm:pt>
    <dgm:pt modelId="{31B85E03-F76D-4A41-A90B-11057EAC1404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s-ES" sz="2000" b="1" dirty="0"/>
        </a:p>
      </dgm:t>
    </dgm:pt>
    <dgm:pt modelId="{23A53798-E4E3-4F45-8E31-DB1AE3B0A20A}" type="parTrans" cxnId="{E8B2D39F-9D46-4E77-B576-D264F6917FA3}">
      <dgm:prSet/>
      <dgm:spPr/>
      <dgm:t>
        <a:bodyPr/>
        <a:lstStyle/>
        <a:p>
          <a:endParaRPr lang="es-ES" b="1"/>
        </a:p>
      </dgm:t>
    </dgm:pt>
    <dgm:pt modelId="{26AE751C-03D5-492C-9CD1-01DD29BBB408}" type="sibTrans" cxnId="{E8B2D39F-9D46-4E77-B576-D264F6917FA3}">
      <dgm:prSet/>
      <dgm:spPr/>
      <dgm:t>
        <a:bodyPr/>
        <a:lstStyle/>
        <a:p>
          <a:endParaRPr lang="es-ES" b="1"/>
        </a:p>
      </dgm:t>
    </dgm:pt>
    <dgm:pt modelId="{FB855E73-6368-45FB-8FBD-ADFF70542C4F}">
      <dgm:prSet/>
      <dgm:spPr/>
      <dgm:t>
        <a:bodyPr/>
        <a:lstStyle/>
        <a:p>
          <a:endParaRPr lang="es-ES"/>
        </a:p>
      </dgm:t>
    </dgm:pt>
    <dgm:pt modelId="{7F0DCA55-A40A-465C-A30A-9ABA971458AE}" type="parTrans" cxnId="{6DBBEFE4-0D13-4B83-9EB0-0436A9A5C31D}">
      <dgm:prSet/>
      <dgm:spPr/>
      <dgm:t>
        <a:bodyPr/>
        <a:lstStyle/>
        <a:p>
          <a:endParaRPr lang="es-ES" b="1"/>
        </a:p>
      </dgm:t>
    </dgm:pt>
    <dgm:pt modelId="{0C2203C7-46C9-48BE-AB93-677B97DE37DA}" type="sibTrans" cxnId="{6DBBEFE4-0D13-4B83-9EB0-0436A9A5C31D}">
      <dgm:prSet/>
      <dgm:spPr/>
      <dgm:t>
        <a:bodyPr/>
        <a:lstStyle/>
        <a:p>
          <a:endParaRPr lang="es-ES" b="1"/>
        </a:p>
      </dgm:t>
    </dgm:pt>
    <dgm:pt modelId="{114DFBD0-AD2D-4203-915D-5AB4B5F95F5B}" type="pres">
      <dgm:prSet presAssocID="{D644FCF8-B822-4AF4-8337-22330D25C52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5197C8B-D69E-4A97-A88B-09AF79F3E0B3}" type="pres">
      <dgm:prSet presAssocID="{D644FCF8-B822-4AF4-8337-22330D25C526}" presName="diamond" presStyleLbl="bgShp" presStyleIdx="0" presStyleCnt="1"/>
      <dgm:spPr>
        <a:solidFill>
          <a:schemeClr val="accent5">
            <a:lumMod val="60000"/>
            <a:lumOff val="40000"/>
          </a:schemeClr>
        </a:solidFill>
      </dgm:spPr>
    </dgm:pt>
    <dgm:pt modelId="{2EDF5972-C8C4-4E76-AA92-5C935519A592}" type="pres">
      <dgm:prSet presAssocID="{D644FCF8-B822-4AF4-8337-22330D25C52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587709-769A-4903-80D9-148686836B5B}" type="pres">
      <dgm:prSet presAssocID="{D644FCF8-B822-4AF4-8337-22330D25C52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4E30B1-91D6-4B28-A51B-4726A3CC301B}" type="pres">
      <dgm:prSet presAssocID="{D644FCF8-B822-4AF4-8337-22330D25C52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8B895C-0AB2-4466-8CD7-02189C49B047}" type="pres">
      <dgm:prSet presAssocID="{D644FCF8-B822-4AF4-8337-22330D25C526}" presName="quad4" presStyleLbl="node1" presStyleIdx="3" presStyleCnt="4" custLinFactNeighborX="1569" custLinFactNeighborY="1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DBBEFE4-0D13-4B83-9EB0-0436A9A5C31D}" srcId="{D644FCF8-B822-4AF4-8337-22330D25C526}" destId="{FB855E73-6368-45FB-8FBD-ADFF70542C4F}" srcOrd="4" destOrd="0" parTransId="{7F0DCA55-A40A-465C-A30A-9ABA971458AE}" sibTransId="{0C2203C7-46C9-48BE-AB93-677B97DE37DA}"/>
    <dgm:cxn modelId="{A735A85C-656A-4D9D-9E13-B96257A51BC3}" type="presOf" srcId="{D644FCF8-B822-4AF4-8337-22330D25C526}" destId="{114DFBD0-AD2D-4203-915D-5AB4B5F95F5B}" srcOrd="0" destOrd="0" presId="urn:microsoft.com/office/officeart/2005/8/layout/matrix3"/>
    <dgm:cxn modelId="{5B2DA98A-4FBC-4262-A946-2E5C12800224}" type="presOf" srcId="{31B85E03-F76D-4A41-A90B-11057EAC1404}" destId="{628B895C-0AB2-4466-8CD7-02189C49B047}" srcOrd="0" destOrd="0" presId="urn:microsoft.com/office/officeart/2005/8/layout/matrix3"/>
    <dgm:cxn modelId="{E43FC87A-D494-4793-806A-0A47306858DF}" type="presOf" srcId="{5518FFB7-1FDA-49F4-A611-969ED13E0024}" destId="{90587709-769A-4903-80D9-148686836B5B}" srcOrd="0" destOrd="0" presId="urn:microsoft.com/office/officeart/2005/8/layout/matrix3"/>
    <dgm:cxn modelId="{38D8FC73-CCDD-404E-A026-D2093E15F2E1}" type="presOf" srcId="{EECF6DE8-0AB6-4F73-A022-730C43A115B6}" destId="{DB4E30B1-91D6-4B28-A51B-4726A3CC301B}" srcOrd="0" destOrd="0" presId="urn:microsoft.com/office/officeart/2005/8/layout/matrix3"/>
    <dgm:cxn modelId="{E8B2D39F-9D46-4E77-B576-D264F6917FA3}" srcId="{D644FCF8-B822-4AF4-8337-22330D25C526}" destId="{31B85E03-F76D-4A41-A90B-11057EAC1404}" srcOrd="3" destOrd="0" parTransId="{23A53798-E4E3-4F45-8E31-DB1AE3B0A20A}" sibTransId="{26AE751C-03D5-492C-9CD1-01DD29BBB408}"/>
    <dgm:cxn modelId="{92B178AE-E58D-47C6-9ABD-37FC67DC81EC}" type="presOf" srcId="{03C5A8BC-EB3A-43E4-A0C0-ADCF38DB4D40}" destId="{2EDF5972-C8C4-4E76-AA92-5C935519A592}" srcOrd="0" destOrd="0" presId="urn:microsoft.com/office/officeart/2005/8/layout/matrix3"/>
    <dgm:cxn modelId="{EF60343C-619C-4D3C-9F42-BB98E8192243}" srcId="{D644FCF8-B822-4AF4-8337-22330D25C526}" destId="{5518FFB7-1FDA-49F4-A611-969ED13E0024}" srcOrd="1" destOrd="0" parTransId="{625F830B-C79A-4326-B203-857B70CAA022}" sibTransId="{80F1459E-4030-461E-8005-1A685E01C7B8}"/>
    <dgm:cxn modelId="{767AA514-2E1F-401A-B989-2D04EB6D980E}" srcId="{D644FCF8-B822-4AF4-8337-22330D25C526}" destId="{EECF6DE8-0AB6-4F73-A022-730C43A115B6}" srcOrd="2" destOrd="0" parTransId="{976DB9DE-DC46-47A8-9A8C-A0C5741F9FE6}" sibTransId="{265F66CC-7602-4595-872F-7A316D78F596}"/>
    <dgm:cxn modelId="{5A37D05F-1185-4E50-9283-77AAEBE64D40}" srcId="{D644FCF8-B822-4AF4-8337-22330D25C526}" destId="{03C5A8BC-EB3A-43E4-A0C0-ADCF38DB4D40}" srcOrd="0" destOrd="0" parTransId="{E3CB1C3B-8D47-4167-9728-19FAB37B2422}" sibTransId="{C35FAE4A-56CC-4FD7-A986-AB03F61C9E7F}"/>
    <dgm:cxn modelId="{38842058-BBDE-4DB9-AEE1-E917B113FA74}" type="presParOf" srcId="{114DFBD0-AD2D-4203-915D-5AB4B5F95F5B}" destId="{25197C8B-D69E-4A97-A88B-09AF79F3E0B3}" srcOrd="0" destOrd="0" presId="urn:microsoft.com/office/officeart/2005/8/layout/matrix3"/>
    <dgm:cxn modelId="{C82AEFED-A930-4564-A87D-FB59D613846C}" type="presParOf" srcId="{114DFBD0-AD2D-4203-915D-5AB4B5F95F5B}" destId="{2EDF5972-C8C4-4E76-AA92-5C935519A592}" srcOrd="1" destOrd="0" presId="urn:microsoft.com/office/officeart/2005/8/layout/matrix3"/>
    <dgm:cxn modelId="{46342E6D-59CE-4632-AEC8-042FAE6CCC61}" type="presParOf" srcId="{114DFBD0-AD2D-4203-915D-5AB4B5F95F5B}" destId="{90587709-769A-4903-80D9-148686836B5B}" srcOrd="2" destOrd="0" presId="urn:microsoft.com/office/officeart/2005/8/layout/matrix3"/>
    <dgm:cxn modelId="{FB754077-B219-4C9B-8EA2-80CF65AF9FC0}" type="presParOf" srcId="{114DFBD0-AD2D-4203-915D-5AB4B5F95F5B}" destId="{DB4E30B1-91D6-4B28-A51B-4726A3CC301B}" srcOrd="3" destOrd="0" presId="urn:microsoft.com/office/officeart/2005/8/layout/matrix3"/>
    <dgm:cxn modelId="{A79F77B0-C75E-44E8-8713-DEFBA35547A7}" type="presParOf" srcId="{114DFBD0-AD2D-4203-915D-5AB4B5F95F5B}" destId="{628B895C-0AB2-4466-8CD7-02189C49B04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1E3084-8A75-40EC-B5AB-FE3F9AEFB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50BB25-5AE2-41F5-8539-2D7915A3942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800" dirty="0" smtClean="0"/>
            <a:t>2004-2012</a:t>
          </a:r>
          <a:endParaRPr lang="es-ES" sz="2800" dirty="0"/>
        </a:p>
      </dgm:t>
    </dgm:pt>
    <dgm:pt modelId="{F27B5221-66F7-4033-82FA-DFAC14352024}" type="parTrans" cxnId="{E1D54F46-6660-4458-8152-98168885C7E5}">
      <dgm:prSet/>
      <dgm:spPr/>
      <dgm:t>
        <a:bodyPr/>
        <a:lstStyle/>
        <a:p>
          <a:endParaRPr lang="es-ES"/>
        </a:p>
      </dgm:t>
    </dgm:pt>
    <dgm:pt modelId="{061C9B54-466E-4EDE-B2E1-C2C35657446B}" type="sibTrans" cxnId="{E1D54F46-6660-4458-8152-98168885C7E5}">
      <dgm:prSet/>
      <dgm:spPr/>
      <dgm:t>
        <a:bodyPr/>
        <a:lstStyle/>
        <a:p>
          <a:endParaRPr lang="es-ES"/>
        </a:p>
      </dgm:t>
    </dgm:pt>
    <dgm:pt modelId="{D53347FE-2248-4BC0-97EE-9F854C646604}">
      <dgm:prSet phldrT="[Texto]" custT="1"/>
      <dgm:spPr/>
      <dgm:t>
        <a:bodyPr/>
        <a:lstStyle/>
        <a:p>
          <a:pPr algn="l"/>
          <a:r>
            <a:rPr lang="es-ES" sz="2400" b="0" dirty="0" smtClean="0">
              <a:solidFill>
                <a:schemeClr val="tx1"/>
              </a:solidFill>
            </a:rPr>
            <a:t>Las tasa de crecimiento  anual promedio fue del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26%</a:t>
          </a:r>
          <a:r>
            <a:rPr lang="es-ES" sz="2400" b="0" dirty="0" smtClean="0">
              <a:solidFill>
                <a:schemeClr val="tx1"/>
              </a:solidFill>
            </a:rPr>
            <a:t> (por encima de la global)</a:t>
          </a:r>
          <a:endParaRPr lang="es-ES" sz="2400" dirty="0"/>
        </a:p>
      </dgm:t>
    </dgm:pt>
    <dgm:pt modelId="{3AA0AD03-BC77-4A9A-B494-F45AEB578E1E}" type="parTrans" cxnId="{476092FD-DCC3-4226-A582-D0D6128AFA20}">
      <dgm:prSet/>
      <dgm:spPr/>
      <dgm:t>
        <a:bodyPr/>
        <a:lstStyle/>
        <a:p>
          <a:endParaRPr lang="es-ES"/>
        </a:p>
      </dgm:t>
    </dgm:pt>
    <dgm:pt modelId="{097963EA-3E37-4896-AF3D-BECB00D226DF}" type="sibTrans" cxnId="{476092FD-DCC3-4226-A582-D0D6128AFA20}">
      <dgm:prSet/>
      <dgm:spPr/>
      <dgm:t>
        <a:bodyPr/>
        <a:lstStyle/>
        <a:p>
          <a:endParaRPr lang="es-ES"/>
        </a:p>
      </dgm:t>
    </dgm:pt>
    <dgm:pt modelId="{4FF0FD9E-2596-4CE5-9991-BAC618AA3FC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En los últimos 2 años</a:t>
          </a:r>
          <a:endParaRPr lang="es-ES" sz="3200" dirty="0"/>
        </a:p>
      </dgm:t>
    </dgm:pt>
    <dgm:pt modelId="{B1240ABE-458C-4B0D-896F-BDFB9AF47EB3}" type="parTrans" cxnId="{153F6671-5880-4B5B-BADC-3B5C21F09A04}">
      <dgm:prSet/>
      <dgm:spPr/>
      <dgm:t>
        <a:bodyPr/>
        <a:lstStyle/>
        <a:p>
          <a:endParaRPr lang="es-ES"/>
        </a:p>
      </dgm:t>
    </dgm:pt>
    <dgm:pt modelId="{899C4FED-66B2-4453-A880-A595ACB37CA1}" type="sibTrans" cxnId="{153F6671-5880-4B5B-BADC-3B5C21F09A04}">
      <dgm:prSet/>
      <dgm:spPr/>
      <dgm:t>
        <a:bodyPr/>
        <a:lstStyle/>
        <a:p>
          <a:endParaRPr lang="es-ES"/>
        </a:p>
      </dgm:t>
    </dgm:pt>
    <dgm:pt modelId="{ECFB79A1-3903-44AF-AAF2-8E1DCA24BF98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En la actualidad</a:t>
          </a:r>
          <a:endParaRPr lang="es-ES" sz="3200" dirty="0"/>
        </a:p>
      </dgm:t>
    </dgm:pt>
    <dgm:pt modelId="{17DEC665-696D-4711-A47B-DB3EB5FDE63D}" type="parTrans" cxnId="{D4937E9B-FB74-457F-BEB3-679DABF68969}">
      <dgm:prSet/>
      <dgm:spPr/>
      <dgm:t>
        <a:bodyPr/>
        <a:lstStyle/>
        <a:p>
          <a:endParaRPr lang="es-ES"/>
        </a:p>
      </dgm:t>
    </dgm:pt>
    <dgm:pt modelId="{AD4815A7-D9C9-4806-B0C1-7DF7B61D0DBB}" type="sibTrans" cxnId="{D4937E9B-FB74-457F-BEB3-679DABF68969}">
      <dgm:prSet/>
      <dgm:spPr/>
      <dgm:t>
        <a:bodyPr/>
        <a:lstStyle/>
        <a:p>
          <a:endParaRPr lang="es-ES"/>
        </a:p>
      </dgm:t>
    </dgm:pt>
    <dgm:pt modelId="{9ED0C220-F7DA-4757-AF38-B4A1671A12D8}">
      <dgm:prSet phldrT="[Texto]" custT="1"/>
      <dgm:spPr/>
      <dgm:t>
        <a:bodyPr/>
        <a:lstStyle/>
        <a:p>
          <a:r>
            <a:rPr lang="es-ES" sz="2800" b="0" dirty="0" smtClean="0">
              <a:solidFill>
                <a:schemeClr val="tx1"/>
              </a:solidFill>
            </a:rPr>
            <a:t>Existen</a:t>
          </a:r>
          <a:r>
            <a:rPr lang="es-ES" sz="2800" b="1" dirty="0" smtClean="0">
              <a:solidFill>
                <a:schemeClr val="accent2">
                  <a:lumMod val="75000"/>
                </a:schemeClr>
              </a:solidFill>
            </a:rPr>
            <a:t> 200 </a:t>
          </a:r>
          <a:r>
            <a:rPr lang="es-ES" sz="2800" b="0" dirty="0" smtClean="0">
              <a:solidFill>
                <a:schemeClr val="tx1"/>
              </a:solidFill>
            </a:rPr>
            <a:t>empresas que generan </a:t>
          </a:r>
          <a:r>
            <a:rPr lang="es-ES" sz="2800" b="1" dirty="0" smtClean="0">
              <a:solidFill>
                <a:schemeClr val="accent2">
                  <a:lumMod val="75000"/>
                </a:schemeClr>
              </a:solidFill>
            </a:rPr>
            <a:t>2000 </a:t>
          </a:r>
          <a:r>
            <a:rPr lang="es-ES" sz="2800" b="0" dirty="0" smtClean="0">
              <a:solidFill>
                <a:schemeClr val="tx1"/>
              </a:solidFill>
            </a:rPr>
            <a:t>puestos de trabajo</a:t>
          </a:r>
          <a:endParaRPr lang="es-ES" sz="2800" dirty="0"/>
        </a:p>
      </dgm:t>
    </dgm:pt>
    <dgm:pt modelId="{666BAA89-F47C-4AD9-8154-73A164102C0C}" type="parTrans" cxnId="{73AB93DA-2BF0-4C5F-B021-B19B8D6D2C72}">
      <dgm:prSet/>
      <dgm:spPr/>
      <dgm:t>
        <a:bodyPr/>
        <a:lstStyle/>
        <a:p>
          <a:endParaRPr lang="es-ES"/>
        </a:p>
      </dgm:t>
    </dgm:pt>
    <dgm:pt modelId="{05806230-1147-48E7-8C81-4675F9001351}" type="sibTrans" cxnId="{73AB93DA-2BF0-4C5F-B021-B19B8D6D2C72}">
      <dgm:prSet/>
      <dgm:spPr/>
      <dgm:t>
        <a:bodyPr/>
        <a:lstStyle/>
        <a:p>
          <a:endParaRPr lang="es-ES"/>
        </a:p>
      </dgm:t>
    </dgm:pt>
    <dgm:pt modelId="{E9BDD1FB-2ED4-4E3C-BD65-FB5A3BF72704}">
      <dgm:prSet/>
      <dgm:spPr/>
      <dgm:t>
        <a:bodyPr/>
        <a:lstStyle/>
        <a:p>
          <a:r>
            <a:rPr lang="es-ES" dirty="0" smtClean="0"/>
            <a:t>Se crearon el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40%</a:t>
          </a:r>
          <a:r>
            <a:rPr lang="es-ES" dirty="0" smtClean="0"/>
            <a:t> de las empresas de videojuegos que existen hoy</a:t>
          </a:r>
          <a:endParaRPr lang="es-ES" dirty="0"/>
        </a:p>
      </dgm:t>
    </dgm:pt>
    <dgm:pt modelId="{CC70E2A5-CBAF-4251-B90C-B1CE1B6B8175}" type="sibTrans" cxnId="{1C6A7515-9CAF-4C68-B90D-B1CBD6997CFC}">
      <dgm:prSet/>
      <dgm:spPr/>
      <dgm:t>
        <a:bodyPr/>
        <a:lstStyle/>
        <a:p>
          <a:endParaRPr lang="es-ES"/>
        </a:p>
      </dgm:t>
    </dgm:pt>
    <dgm:pt modelId="{63DC7CC0-760C-40D6-87C0-423720EC887F}" type="parTrans" cxnId="{1C6A7515-9CAF-4C68-B90D-B1CBD6997CFC}">
      <dgm:prSet/>
      <dgm:spPr/>
      <dgm:t>
        <a:bodyPr/>
        <a:lstStyle/>
        <a:p>
          <a:endParaRPr lang="es-ES"/>
        </a:p>
      </dgm:t>
    </dgm:pt>
    <dgm:pt modelId="{A23A86E2-6A48-4475-887D-A7A78FC583A8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ctr"/>
          <a:r>
            <a:rPr lang="es-ES" sz="2800" dirty="0" smtClean="0"/>
            <a:t>2011-2012</a:t>
          </a:r>
          <a:endParaRPr lang="es-ES" sz="2800" dirty="0"/>
        </a:p>
      </dgm:t>
    </dgm:pt>
    <dgm:pt modelId="{3A663746-9AEA-4A22-9996-BCEE30ABE95A}" type="parTrans" cxnId="{10332CE8-4119-4834-BEE6-4C4082A723D3}">
      <dgm:prSet/>
      <dgm:spPr/>
      <dgm:t>
        <a:bodyPr/>
        <a:lstStyle/>
        <a:p>
          <a:endParaRPr lang="es-ES"/>
        </a:p>
      </dgm:t>
    </dgm:pt>
    <dgm:pt modelId="{C2EDC418-B1A5-4FBD-93F7-18AF1D8CDDC2}" type="sibTrans" cxnId="{10332CE8-4119-4834-BEE6-4C4082A723D3}">
      <dgm:prSet/>
      <dgm:spPr/>
      <dgm:t>
        <a:bodyPr/>
        <a:lstStyle/>
        <a:p>
          <a:endParaRPr lang="es-ES"/>
        </a:p>
      </dgm:t>
    </dgm:pt>
    <dgm:pt modelId="{FC76E65C-8EE6-42F5-B07B-39DDD860EA0D}">
      <dgm:prSet/>
      <dgm:spPr/>
      <dgm:t>
        <a:bodyPr/>
        <a:lstStyle/>
        <a:p>
          <a:r>
            <a:rPr lang="es-ES" dirty="0" smtClean="0"/>
            <a:t>Esta industria recibió uno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81.3 millones de dólares </a:t>
          </a:r>
          <a:r>
            <a:rPr lang="es-ES" dirty="0" smtClean="0"/>
            <a:t>de inversión</a:t>
          </a:r>
          <a:endParaRPr lang="es-ES" dirty="0"/>
        </a:p>
      </dgm:t>
    </dgm:pt>
    <dgm:pt modelId="{FF29161F-0978-40DA-9CCE-EC21F0E10422}" type="parTrans" cxnId="{9C927CCE-CBBE-4BC9-8788-B9AA0B5F360B}">
      <dgm:prSet/>
      <dgm:spPr/>
      <dgm:t>
        <a:bodyPr/>
        <a:lstStyle/>
        <a:p>
          <a:endParaRPr lang="es-ES"/>
        </a:p>
      </dgm:t>
    </dgm:pt>
    <dgm:pt modelId="{6FEC29BC-29A3-45A1-908F-661E5BD2A0BE}" type="sibTrans" cxnId="{9C927CCE-CBBE-4BC9-8788-B9AA0B5F360B}">
      <dgm:prSet/>
      <dgm:spPr/>
      <dgm:t>
        <a:bodyPr/>
        <a:lstStyle/>
        <a:p>
          <a:endParaRPr lang="es-ES"/>
        </a:p>
      </dgm:t>
    </dgm:pt>
    <dgm:pt modelId="{A658B8B2-734C-424B-A5B6-0B9CB2AC0F81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2013</a:t>
          </a:r>
          <a:endParaRPr lang="es-ES" sz="5700" dirty="0"/>
        </a:p>
      </dgm:t>
    </dgm:pt>
    <dgm:pt modelId="{F77F114E-582B-4670-9CA7-85AB50C10E06}" type="parTrans" cxnId="{88603875-05C3-4263-8FD3-2E124F250D9C}">
      <dgm:prSet/>
      <dgm:spPr/>
      <dgm:t>
        <a:bodyPr/>
        <a:lstStyle/>
        <a:p>
          <a:endParaRPr lang="es-ES"/>
        </a:p>
      </dgm:t>
    </dgm:pt>
    <dgm:pt modelId="{9EA189AE-153A-4027-A714-53075F6D67D3}" type="sibTrans" cxnId="{88603875-05C3-4263-8FD3-2E124F250D9C}">
      <dgm:prSet/>
      <dgm:spPr/>
      <dgm:t>
        <a:bodyPr/>
        <a:lstStyle/>
        <a:p>
          <a:endParaRPr lang="es-ES"/>
        </a:p>
      </dgm:t>
    </dgm:pt>
    <dgm:pt modelId="{2AE8B1F6-20E9-4BA7-9036-C01888B78A63}">
      <dgm:prSet/>
      <dgm:spPr/>
      <dgm:t>
        <a:bodyPr/>
        <a:lstStyle/>
        <a:p>
          <a:r>
            <a:rPr lang="es-ES" dirty="0" smtClean="0"/>
            <a:t>Se estima que las ventas alcanzaron a  </a:t>
          </a:r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900 millones </a:t>
          </a:r>
          <a:r>
            <a:rPr lang="es-ES" dirty="0" smtClean="0"/>
            <a:t>de dólares  </a:t>
          </a:r>
          <a:endParaRPr lang="es-ES" dirty="0"/>
        </a:p>
      </dgm:t>
    </dgm:pt>
    <dgm:pt modelId="{3E23DDF2-A513-49E1-8855-CDA0BB36432D}" type="parTrans" cxnId="{B0FF866C-130A-40FC-841B-582E57B22C20}">
      <dgm:prSet/>
      <dgm:spPr/>
    </dgm:pt>
    <dgm:pt modelId="{DD6B4943-0D43-4382-978A-7484ED3834E5}" type="sibTrans" cxnId="{B0FF866C-130A-40FC-841B-582E57B22C20}">
      <dgm:prSet/>
      <dgm:spPr/>
    </dgm:pt>
    <dgm:pt modelId="{4B1B705F-B8D9-42B3-9D10-54166EC37CED}" type="pres">
      <dgm:prSet presAssocID="{541E3084-8A75-40EC-B5AB-FE3F9AEFB6A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28EBD0-31F7-46D9-B413-AED1DE57B4B5}" type="pres">
      <dgm:prSet presAssocID="{2B50BB25-5AE2-41F5-8539-2D7915A3942F}" presName="linNode" presStyleCnt="0"/>
      <dgm:spPr/>
    </dgm:pt>
    <dgm:pt modelId="{C6DC9AA3-136D-47FF-8183-99C82089B139}" type="pres">
      <dgm:prSet presAssocID="{2B50BB25-5AE2-41F5-8539-2D7915A3942F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437133-29AE-4F80-A78B-5A3CB607A309}" type="pres">
      <dgm:prSet presAssocID="{2B50BB25-5AE2-41F5-8539-2D7915A3942F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EB6D6B-595A-47C5-9BA8-B597C1EBEF14}" type="pres">
      <dgm:prSet presAssocID="{061C9B54-466E-4EDE-B2E1-C2C35657446B}" presName="sp" presStyleCnt="0"/>
      <dgm:spPr/>
    </dgm:pt>
    <dgm:pt modelId="{752CBFA4-8C31-4B56-B22B-0C0FD25ADAE5}" type="pres">
      <dgm:prSet presAssocID="{A23A86E2-6A48-4475-887D-A7A78FC583A8}" presName="linNode" presStyleCnt="0"/>
      <dgm:spPr/>
    </dgm:pt>
    <dgm:pt modelId="{013448BB-7449-48DD-A610-3E7AACF0C97D}" type="pres">
      <dgm:prSet presAssocID="{A23A86E2-6A48-4475-887D-A7A78FC583A8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605BB3-0DA7-4053-9B31-DAE221BA415E}" type="pres">
      <dgm:prSet presAssocID="{A23A86E2-6A48-4475-887D-A7A78FC583A8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AA95F2-F7B5-4F75-A1F9-F79A0003AE48}" type="pres">
      <dgm:prSet presAssocID="{C2EDC418-B1A5-4FBD-93F7-18AF1D8CDDC2}" presName="sp" presStyleCnt="0"/>
      <dgm:spPr/>
    </dgm:pt>
    <dgm:pt modelId="{516F8817-CAEE-4DB3-8D65-F85E380C2D48}" type="pres">
      <dgm:prSet presAssocID="{4FF0FD9E-2596-4CE5-9991-BAC618AA3FCF}" presName="linNode" presStyleCnt="0"/>
      <dgm:spPr/>
    </dgm:pt>
    <dgm:pt modelId="{0754552A-9B7B-4A39-A4DB-C0E6B55852A6}" type="pres">
      <dgm:prSet presAssocID="{4FF0FD9E-2596-4CE5-9991-BAC618AA3FC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F555E5-4875-463B-92E2-C3DD2D03BCAB}" type="pres">
      <dgm:prSet presAssocID="{4FF0FD9E-2596-4CE5-9991-BAC618AA3FC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120845-1E57-4F9B-BEB6-5B146FF1E811}" type="pres">
      <dgm:prSet presAssocID="{899C4FED-66B2-4453-A880-A595ACB37CA1}" presName="sp" presStyleCnt="0"/>
      <dgm:spPr/>
    </dgm:pt>
    <dgm:pt modelId="{91840A69-CD84-4D19-A4F1-EC28CD96AB2F}" type="pres">
      <dgm:prSet presAssocID="{A658B8B2-734C-424B-A5B6-0B9CB2AC0F81}" presName="linNode" presStyleCnt="0"/>
      <dgm:spPr/>
    </dgm:pt>
    <dgm:pt modelId="{C4E4A99C-0938-447C-8742-9319C4100A99}" type="pres">
      <dgm:prSet presAssocID="{A658B8B2-734C-424B-A5B6-0B9CB2AC0F81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857864-D176-41AD-A6E4-F3E1D03CB840}" type="pres">
      <dgm:prSet presAssocID="{A658B8B2-734C-424B-A5B6-0B9CB2AC0F81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2F7CF4-0394-404C-A7B5-07E57889E1E4}" type="pres">
      <dgm:prSet presAssocID="{9EA189AE-153A-4027-A714-53075F6D67D3}" presName="sp" presStyleCnt="0"/>
      <dgm:spPr/>
    </dgm:pt>
    <dgm:pt modelId="{404C08DE-B857-4898-8DBA-53ECE10A8507}" type="pres">
      <dgm:prSet presAssocID="{ECFB79A1-3903-44AF-AAF2-8E1DCA24BF98}" presName="linNode" presStyleCnt="0"/>
      <dgm:spPr/>
    </dgm:pt>
    <dgm:pt modelId="{E33BAD35-F161-4B3F-9B73-B39AC65CE00F}" type="pres">
      <dgm:prSet presAssocID="{ECFB79A1-3903-44AF-AAF2-8E1DCA24BF98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B079D4-99F6-47CB-9DD6-4CFE142151CC}" type="pres">
      <dgm:prSet presAssocID="{ECFB79A1-3903-44AF-AAF2-8E1DCA24BF98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0332CE8-4119-4834-BEE6-4C4082A723D3}" srcId="{541E3084-8A75-40EC-B5AB-FE3F9AEFB6A4}" destId="{A23A86E2-6A48-4475-887D-A7A78FC583A8}" srcOrd="1" destOrd="0" parTransId="{3A663746-9AEA-4A22-9996-BCEE30ABE95A}" sibTransId="{C2EDC418-B1A5-4FBD-93F7-18AF1D8CDDC2}"/>
    <dgm:cxn modelId="{7AD742AB-1AD1-46F4-82C5-FA87A455868B}" type="presOf" srcId="{A658B8B2-734C-424B-A5B6-0B9CB2AC0F81}" destId="{C4E4A99C-0938-447C-8742-9319C4100A99}" srcOrd="0" destOrd="0" presId="urn:microsoft.com/office/officeart/2005/8/layout/vList5"/>
    <dgm:cxn modelId="{9E6B7AE6-6C37-4C53-9DA4-02B800E6D0FC}" type="presOf" srcId="{A23A86E2-6A48-4475-887D-A7A78FC583A8}" destId="{013448BB-7449-48DD-A610-3E7AACF0C97D}" srcOrd="0" destOrd="0" presId="urn:microsoft.com/office/officeart/2005/8/layout/vList5"/>
    <dgm:cxn modelId="{49A1587E-B2D2-4EC7-B86F-08FCE1ACAE1F}" type="presOf" srcId="{4FF0FD9E-2596-4CE5-9991-BAC618AA3FCF}" destId="{0754552A-9B7B-4A39-A4DB-C0E6B55852A6}" srcOrd="0" destOrd="0" presId="urn:microsoft.com/office/officeart/2005/8/layout/vList5"/>
    <dgm:cxn modelId="{B0FF866C-130A-40FC-841B-582E57B22C20}" srcId="{A658B8B2-734C-424B-A5B6-0B9CB2AC0F81}" destId="{2AE8B1F6-20E9-4BA7-9036-C01888B78A63}" srcOrd="0" destOrd="0" parTransId="{3E23DDF2-A513-49E1-8855-CDA0BB36432D}" sibTransId="{DD6B4943-0D43-4382-978A-7484ED3834E5}"/>
    <dgm:cxn modelId="{E7BD4072-0A9E-4701-B45A-2C2638D02954}" type="presOf" srcId="{9ED0C220-F7DA-4757-AF38-B4A1671A12D8}" destId="{0CB079D4-99F6-47CB-9DD6-4CFE142151CC}" srcOrd="0" destOrd="0" presId="urn:microsoft.com/office/officeart/2005/8/layout/vList5"/>
    <dgm:cxn modelId="{549D566B-E321-4FD4-8944-550D9419B3D9}" type="presOf" srcId="{ECFB79A1-3903-44AF-AAF2-8E1DCA24BF98}" destId="{E33BAD35-F161-4B3F-9B73-B39AC65CE00F}" srcOrd="0" destOrd="0" presId="urn:microsoft.com/office/officeart/2005/8/layout/vList5"/>
    <dgm:cxn modelId="{206A161B-6AD3-4828-8E11-FE1D2B82F059}" type="presOf" srcId="{541E3084-8A75-40EC-B5AB-FE3F9AEFB6A4}" destId="{4B1B705F-B8D9-42B3-9D10-54166EC37CED}" srcOrd="0" destOrd="0" presId="urn:microsoft.com/office/officeart/2005/8/layout/vList5"/>
    <dgm:cxn modelId="{9C927CCE-CBBE-4BC9-8788-B9AA0B5F360B}" srcId="{A23A86E2-6A48-4475-887D-A7A78FC583A8}" destId="{FC76E65C-8EE6-42F5-B07B-39DDD860EA0D}" srcOrd="0" destOrd="0" parTransId="{FF29161F-0978-40DA-9CCE-EC21F0E10422}" sibTransId="{6FEC29BC-29A3-45A1-908F-661E5BD2A0BE}"/>
    <dgm:cxn modelId="{3F591EEE-530D-40D0-AC9E-6BE535B259CB}" type="presOf" srcId="{E9BDD1FB-2ED4-4E3C-BD65-FB5A3BF72704}" destId="{54F555E5-4875-463B-92E2-C3DD2D03BCAB}" srcOrd="0" destOrd="0" presId="urn:microsoft.com/office/officeart/2005/8/layout/vList5"/>
    <dgm:cxn modelId="{1C6A7515-9CAF-4C68-B90D-B1CBD6997CFC}" srcId="{4FF0FD9E-2596-4CE5-9991-BAC618AA3FCF}" destId="{E9BDD1FB-2ED4-4E3C-BD65-FB5A3BF72704}" srcOrd="0" destOrd="0" parTransId="{63DC7CC0-760C-40D6-87C0-423720EC887F}" sibTransId="{CC70E2A5-CBAF-4251-B90C-B1CE1B6B8175}"/>
    <dgm:cxn modelId="{73AB93DA-2BF0-4C5F-B021-B19B8D6D2C72}" srcId="{ECFB79A1-3903-44AF-AAF2-8E1DCA24BF98}" destId="{9ED0C220-F7DA-4757-AF38-B4A1671A12D8}" srcOrd="0" destOrd="0" parTransId="{666BAA89-F47C-4AD9-8154-73A164102C0C}" sibTransId="{05806230-1147-48E7-8C81-4675F9001351}"/>
    <dgm:cxn modelId="{88603875-05C3-4263-8FD3-2E124F250D9C}" srcId="{541E3084-8A75-40EC-B5AB-FE3F9AEFB6A4}" destId="{A658B8B2-734C-424B-A5B6-0B9CB2AC0F81}" srcOrd="3" destOrd="0" parTransId="{F77F114E-582B-4670-9CA7-85AB50C10E06}" sibTransId="{9EA189AE-153A-4027-A714-53075F6D67D3}"/>
    <dgm:cxn modelId="{BA431129-AFF6-4B83-9A26-364F3C668A34}" type="presOf" srcId="{2B50BB25-5AE2-41F5-8539-2D7915A3942F}" destId="{C6DC9AA3-136D-47FF-8183-99C82089B139}" srcOrd="0" destOrd="0" presId="urn:microsoft.com/office/officeart/2005/8/layout/vList5"/>
    <dgm:cxn modelId="{78AD1CE6-1A90-4D76-BDF9-09C98B26B7B9}" type="presOf" srcId="{2AE8B1F6-20E9-4BA7-9036-C01888B78A63}" destId="{A9857864-D176-41AD-A6E4-F3E1D03CB840}" srcOrd="0" destOrd="0" presId="urn:microsoft.com/office/officeart/2005/8/layout/vList5"/>
    <dgm:cxn modelId="{476092FD-DCC3-4226-A582-D0D6128AFA20}" srcId="{2B50BB25-5AE2-41F5-8539-2D7915A3942F}" destId="{D53347FE-2248-4BC0-97EE-9F854C646604}" srcOrd="0" destOrd="0" parTransId="{3AA0AD03-BC77-4A9A-B494-F45AEB578E1E}" sibTransId="{097963EA-3E37-4896-AF3D-BECB00D226DF}"/>
    <dgm:cxn modelId="{153F6671-5880-4B5B-BADC-3B5C21F09A04}" srcId="{541E3084-8A75-40EC-B5AB-FE3F9AEFB6A4}" destId="{4FF0FD9E-2596-4CE5-9991-BAC618AA3FCF}" srcOrd="2" destOrd="0" parTransId="{B1240ABE-458C-4B0D-896F-BDFB9AF47EB3}" sibTransId="{899C4FED-66B2-4453-A880-A595ACB37CA1}"/>
    <dgm:cxn modelId="{16EB9DBD-1139-434D-AF37-33BBB083C347}" type="presOf" srcId="{FC76E65C-8EE6-42F5-B07B-39DDD860EA0D}" destId="{62605BB3-0DA7-4053-9B31-DAE221BA415E}" srcOrd="0" destOrd="0" presId="urn:microsoft.com/office/officeart/2005/8/layout/vList5"/>
    <dgm:cxn modelId="{E1D54F46-6660-4458-8152-98168885C7E5}" srcId="{541E3084-8A75-40EC-B5AB-FE3F9AEFB6A4}" destId="{2B50BB25-5AE2-41F5-8539-2D7915A3942F}" srcOrd="0" destOrd="0" parTransId="{F27B5221-66F7-4033-82FA-DFAC14352024}" sibTransId="{061C9B54-466E-4EDE-B2E1-C2C35657446B}"/>
    <dgm:cxn modelId="{36B953F4-8E2D-4BCB-9ABF-0577D24FCE92}" type="presOf" srcId="{D53347FE-2248-4BC0-97EE-9F854C646604}" destId="{34437133-29AE-4F80-A78B-5A3CB607A309}" srcOrd="0" destOrd="0" presId="urn:microsoft.com/office/officeart/2005/8/layout/vList5"/>
    <dgm:cxn modelId="{D4937E9B-FB74-457F-BEB3-679DABF68969}" srcId="{541E3084-8A75-40EC-B5AB-FE3F9AEFB6A4}" destId="{ECFB79A1-3903-44AF-AAF2-8E1DCA24BF98}" srcOrd="4" destOrd="0" parTransId="{17DEC665-696D-4711-A47B-DB3EB5FDE63D}" sibTransId="{AD4815A7-D9C9-4806-B0C1-7DF7B61D0DBB}"/>
    <dgm:cxn modelId="{71FEF4DE-4431-4755-B0DD-6A39C19A035F}" type="presParOf" srcId="{4B1B705F-B8D9-42B3-9D10-54166EC37CED}" destId="{7628EBD0-31F7-46D9-B413-AED1DE57B4B5}" srcOrd="0" destOrd="0" presId="urn:microsoft.com/office/officeart/2005/8/layout/vList5"/>
    <dgm:cxn modelId="{8862DB99-DC51-478E-9103-761FD1EBC67E}" type="presParOf" srcId="{7628EBD0-31F7-46D9-B413-AED1DE57B4B5}" destId="{C6DC9AA3-136D-47FF-8183-99C82089B139}" srcOrd="0" destOrd="0" presId="urn:microsoft.com/office/officeart/2005/8/layout/vList5"/>
    <dgm:cxn modelId="{38D9BCC0-0C13-4794-BDE7-662D69497295}" type="presParOf" srcId="{7628EBD0-31F7-46D9-B413-AED1DE57B4B5}" destId="{34437133-29AE-4F80-A78B-5A3CB607A309}" srcOrd="1" destOrd="0" presId="urn:microsoft.com/office/officeart/2005/8/layout/vList5"/>
    <dgm:cxn modelId="{8E152D27-AC37-4232-A262-724B66A648EA}" type="presParOf" srcId="{4B1B705F-B8D9-42B3-9D10-54166EC37CED}" destId="{67EB6D6B-595A-47C5-9BA8-B597C1EBEF14}" srcOrd="1" destOrd="0" presId="urn:microsoft.com/office/officeart/2005/8/layout/vList5"/>
    <dgm:cxn modelId="{002F633E-DE9C-4DBB-B932-1CE8DF1226EF}" type="presParOf" srcId="{4B1B705F-B8D9-42B3-9D10-54166EC37CED}" destId="{752CBFA4-8C31-4B56-B22B-0C0FD25ADAE5}" srcOrd="2" destOrd="0" presId="urn:microsoft.com/office/officeart/2005/8/layout/vList5"/>
    <dgm:cxn modelId="{CED72E90-B5C4-4FBC-93C8-206459CF6CB4}" type="presParOf" srcId="{752CBFA4-8C31-4B56-B22B-0C0FD25ADAE5}" destId="{013448BB-7449-48DD-A610-3E7AACF0C97D}" srcOrd="0" destOrd="0" presId="urn:microsoft.com/office/officeart/2005/8/layout/vList5"/>
    <dgm:cxn modelId="{C3AA8AAF-E1EB-4855-94E0-B921C96B8CCD}" type="presParOf" srcId="{752CBFA4-8C31-4B56-B22B-0C0FD25ADAE5}" destId="{62605BB3-0DA7-4053-9B31-DAE221BA415E}" srcOrd="1" destOrd="0" presId="urn:microsoft.com/office/officeart/2005/8/layout/vList5"/>
    <dgm:cxn modelId="{ED5D04C4-B463-4588-B647-43C709F6CFFD}" type="presParOf" srcId="{4B1B705F-B8D9-42B3-9D10-54166EC37CED}" destId="{CDAA95F2-F7B5-4F75-A1F9-F79A0003AE48}" srcOrd="3" destOrd="0" presId="urn:microsoft.com/office/officeart/2005/8/layout/vList5"/>
    <dgm:cxn modelId="{EA3E2CEF-6F85-44F4-AECD-824B760A00D2}" type="presParOf" srcId="{4B1B705F-B8D9-42B3-9D10-54166EC37CED}" destId="{516F8817-CAEE-4DB3-8D65-F85E380C2D48}" srcOrd="4" destOrd="0" presId="urn:microsoft.com/office/officeart/2005/8/layout/vList5"/>
    <dgm:cxn modelId="{6909C7FC-AF42-4344-8E7C-7E3ACFC18B08}" type="presParOf" srcId="{516F8817-CAEE-4DB3-8D65-F85E380C2D48}" destId="{0754552A-9B7B-4A39-A4DB-C0E6B55852A6}" srcOrd="0" destOrd="0" presId="urn:microsoft.com/office/officeart/2005/8/layout/vList5"/>
    <dgm:cxn modelId="{13CF04B5-E3B2-4850-8A17-60E7C9F4D2D4}" type="presParOf" srcId="{516F8817-CAEE-4DB3-8D65-F85E380C2D48}" destId="{54F555E5-4875-463B-92E2-C3DD2D03BCAB}" srcOrd="1" destOrd="0" presId="urn:microsoft.com/office/officeart/2005/8/layout/vList5"/>
    <dgm:cxn modelId="{4ECBF86C-7C6B-4343-90F9-296C80C1EACE}" type="presParOf" srcId="{4B1B705F-B8D9-42B3-9D10-54166EC37CED}" destId="{22120845-1E57-4F9B-BEB6-5B146FF1E811}" srcOrd="5" destOrd="0" presId="urn:microsoft.com/office/officeart/2005/8/layout/vList5"/>
    <dgm:cxn modelId="{67022148-8D59-4873-958A-2F920D5AB4D3}" type="presParOf" srcId="{4B1B705F-B8D9-42B3-9D10-54166EC37CED}" destId="{91840A69-CD84-4D19-A4F1-EC28CD96AB2F}" srcOrd="6" destOrd="0" presId="urn:microsoft.com/office/officeart/2005/8/layout/vList5"/>
    <dgm:cxn modelId="{EC8C6854-1BF9-4466-8951-30972A2BE9C5}" type="presParOf" srcId="{91840A69-CD84-4D19-A4F1-EC28CD96AB2F}" destId="{C4E4A99C-0938-447C-8742-9319C4100A99}" srcOrd="0" destOrd="0" presId="urn:microsoft.com/office/officeart/2005/8/layout/vList5"/>
    <dgm:cxn modelId="{5875A273-8F0B-42E8-AFD1-F92D0A57D234}" type="presParOf" srcId="{91840A69-CD84-4D19-A4F1-EC28CD96AB2F}" destId="{A9857864-D176-41AD-A6E4-F3E1D03CB840}" srcOrd="1" destOrd="0" presId="urn:microsoft.com/office/officeart/2005/8/layout/vList5"/>
    <dgm:cxn modelId="{E3BD4F55-DF3C-43EB-95A9-F3525BBB2836}" type="presParOf" srcId="{4B1B705F-B8D9-42B3-9D10-54166EC37CED}" destId="{DD2F7CF4-0394-404C-A7B5-07E57889E1E4}" srcOrd="7" destOrd="0" presId="urn:microsoft.com/office/officeart/2005/8/layout/vList5"/>
    <dgm:cxn modelId="{50151D0C-B763-4443-A5A4-FD7A4664239B}" type="presParOf" srcId="{4B1B705F-B8D9-42B3-9D10-54166EC37CED}" destId="{404C08DE-B857-4898-8DBA-53ECE10A8507}" srcOrd="8" destOrd="0" presId="urn:microsoft.com/office/officeart/2005/8/layout/vList5"/>
    <dgm:cxn modelId="{DE84B4D5-F3CC-4184-906B-A04AC221B5FF}" type="presParOf" srcId="{404C08DE-B857-4898-8DBA-53ECE10A8507}" destId="{E33BAD35-F161-4B3F-9B73-B39AC65CE00F}" srcOrd="0" destOrd="0" presId="urn:microsoft.com/office/officeart/2005/8/layout/vList5"/>
    <dgm:cxn modelId="{74F8A51D-63F2-4808-8478-3AC215CEACFA}" type="presParOf" srcId="{404C08DE-B857-4898-8DBA-53ECE10A8507}" destId="{0CB079D4-99F6-47CB-9DD6-4CFE142151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0C2057-11DC-4A34-BE99-A98BA1214F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1E4791B-A942-49C9-BCD5-7C6E7D0170E7}">
      <dgm:prSet phldrT="[Texto]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" b="1" dirty="0" smtClean="0"/>
            <a:t>Dado el pequeño tamaño del mercado finés</a:t>
          </a:r>
          <a:r>
            <a:rPr lang="es-ES" dirty="0" smtClean="0"/>
            <a:t>.</a:t>
          </a:r>
          <a:endParaRPr lang="es-ES" dirty="0"/>
        </a:p>
      </dgm:t>
    </dgm:pt>
    <dgm:pt modelId="{A80EC61D-02D5-4433-8E42-7566D8BB6EA4}" type="parTrans" cxnId="{D0F5536C-FA8E-4CAD-9855-1E09AA6721EA}">
      <dgm:prSet/>
      <dgm:spPr/>
      <dgm:t>
        <a:bodyPr/>
        <a:lstStyle/>
        <a:p>
          <a:endParaRPr lang="es-ES"/>
        </a:p>
      </dgm:t>
    </dgm:pt>
    <dgm:pt modelId="{237BFC3F-6148-499B-9D17-75D272256758}" type="sibTrans" cxnId="{D0F5536C-FA8E-4CAD-9855-1E09AA6721EA}">
      <dgm:prSet/>
      <dgm:spPr/>
      <dgm:t>
        <a:bodyPr/>
        <a:lstStyle/>
        <a:p>
          <a:endParaRPr lang="es-ES"/>
        </a:p>
      </dgm:t>
    </dgm:pt>
    <dgm:pt modelId="{D3DB0229-85EA-4DF8-85BE-A0855CECCB15}">
      <dgm:prSet phldrT="[Texto]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- Elevado nivel de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internacionalización. </a:t>
          </a:r>
        </a:p>
        <a:p>
          <a:r>
            <a:rPr lang="es-ES" b="0" dirty="0" smtClean="0">
              <a:solidFill>
                <a:schemeClr val="bg1"/>
              </a:solidFill>
            </a:rPr>
            <a:t>- </a:t>
          </a:r>
          <a:r>
            <a:rPr lang="es-ES" dirty="0" smtClean="0"/>
            <a:t>Comercio exterior fundamental: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90% de los ingresos </a:t>
          </a:r>
          <a:r>
            <a:rPr lang="es-ES" dirty="0" smtClean="0"/>
            <a:t>provienen del extranjero</a:t>
          </a:r>
          <a:endParaRPr lang="es-ES" dirty="0"/>
        </a:p>
      </dgm:t>
    </dgm:pt>
    <dgm:pt modelId="{B3F83084-C2DB-4F61-BFEC-FFFDD51AEF33}" type="parTrans" cxnId="{070BB548-4D56-4834-A094-96841809B106}">
      <dgm:prSet/>
      <dgm:spPr/>
      <dgm:t>
        <a:bodyPr/>
        <a:lstStyle/>
        <a:p>
          <a:endParaRPr lang="es-ES"/>
        </a:p>
      </dgm:t>
    </dgm:pt>
    <dgm:pt modelId="{0E069E80-85E2-43F6-B387-7107725D68EA}" type="sibTrans" cxnId="{070BB548-4D56-4834-A094-96841809B106}">
      <dgm:prSet/>
      <dgm:spPr/>
      <dgm:t>
        <a:bodyPr/>
        <a:lstStyle/>
        <a:p>
          <a:endParaRPr lang="es-ES"/>
        </a:p>
      </dgm:t>
    </dgm:pt>
    <dgm:pt modelId="{4BE67295-B43F-4320-AF70-1609C16B81CB}">
      <dgm:prSet phldrT="[Texto]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En el 2012,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24%</a:t>
          </a:r>
          <a:r>
            <a:rPr lang="es-E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r>
            <a:rPr lang="es-ES" dirty="0" smtClean="0"/>
            <a:t>de las empresas tuvo ingresos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“significativos”  </a:t>
          </a:r>
          <a:r>
            <a:rPr lang="es-ES" dirty="0" smtClean="0"/>
            <a:t>de las exportaciones y el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55%</a:t>
          </a:r>
          <a:r>
            <a:rPr lang="es-ES" dirty="0" smtClean="0"/>
            <a:t> de las empresas realizó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alguna actividad exportadora</a:t>
          </a:r>
          <a:r>
            <a:rPr lang="es-E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. </a:t>
          </a:r>
          <a:endParaRPr lang="es-E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F5825D0-2047-4224-84B7-7FFBC5E52EC7}" type="parTrans" cxnId="{3A701B3E-9801-42A0-9AA4-79A709C28FD1}">
      <dgm:prSet/>
      <dgm:spPr/>
      <dgm:t>
        <a:bodyPr/>
        <a:lstStyle/>
        <a:p>
          <a:endParaRPr lang="es-ES"/>
        </a:p>
      </dgm:t>
    </dgm:pt>
    <dgm:pt modelId="{E404CE0F-77E3-4FBC-8A4B-5C429CEEDCFA}" type="sibTrans" cxnId="{3A701B3E-9801-42A0-9AA4-79A709C28FD1}">
      <dgm:prSet/>
      <dgm:spPr/>
      <dgm:t>
        <a:bodyPr/>
        <a:lstStyle/>
        <a:p>
          <a:endParaRPr lang="es-ES"/>
        </a:p>
      </dgm:t>
    </dgm:pt>
    <dgm:pt modelId="{593AF1BB-7579-4C65-BA30-98EAD252DFD9}" type="pres">
      <dgm:prSet presAssocID="{430C2057-11DC-4A34-BE99-A98BA1214F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D6ECCFC-A51C-4AC6-9333-12D6485CA36B}" type="pres">
      <dgm:prSet presAssocID="{430C2057-11DC-4A34-BE99-A98BA1214FC9}" presName="dummyMaxCanvas" presStyleCnt="0">
        <dgm:presLayoutVars/>
      </dgm:prSet>
      <dgm:spPr/>
    </dgm:pt>
    <dgm:pt modelId="{41C0E464-59FA-433B-A64D-C5C779D9108F}" type="pres">
      <dgm:prSet presAssocID="{430C2057-11DC-4A34-BE99-A98BA1214F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50C68F-4751-4C15-A391-738657B1845A}" type="pres">
      <dgm:prSet presAssocID="{430C2057-11DC-4A34-BE99-A98BA1214F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F7E40A-33C8-458D-826D-114B3B3DC4A7}" type="pres">
      <dgm:prSet presAssocID="{430C2057-11DC-4A34-BE99-A98BA1214F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AF3A4A-136B-4CA1-BE1F-F1EC8B98AF44}" type="pres">
      <dgm:prSet presAssocID="{430C2057-11DC-4A34-BE99-A98BA1214F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84EF25-9649-4161-97C9-D81635015255}" type="pres">
      <dgm:prSet presAssocID="{430C2057-11DC-4A34-BE99-A98BA1214F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908CEF-0FCA-4CC4-899A-2EF70BA6963E}" type="pres">
      <dgm:prSet presAssocID="{430C2057-11DC-4A34-BE99-A98BA1214F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70EF01-9C96-4B44-8E19-DB25BE147362}" type="pres">
      <dgm:prSet presAssocID="{430C2057-11DC-4A34-BE99-A98BA1214F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08DD3-626B-45A3-AEAD-09AED52E9CF3}" type="pres">
      <dgm:prSet presAssocID="{430C2057-11DC-4A34-BE99-A98BA1214F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F964AE8-F377-440E-B68E-F395F27181DF}" type="presOf" srcId="{E1E4791B-A942-49C9-BCD5-7C6E7D0170E7}" destId="{41C0E464-59FA-433B-A64D-C5C779D9108F}" srcOrd="0" destOrd="0" presId="urn:microsoft.com/office/officeart/2005/8/layout/vProcess5"/>
    <dgm:cxn modelId="{947EC12C-2619-4F5B-9499-BB07F70C273C}" type="presOf" srcId="{D3DB0229-85EA-4DF8-85BE-A0855CECCB15}" destId="{BB70EF01-9C96-4B44-8E19-DB25BE147362}" srcOrd="1" destOrd="0" presId="urn:microsoft.com/office/officeart/2005/8/layout/vProcess5"/>
    <dgm:cxn modelId="{2333CE9B-19C0-466F-9E93-C10A6B5FBD98}" type="presOf" srcId="{4BE67295-B43F-4320-AF70-1609C16B81CB}" destId="{3A908DD3-626B-45A3-AEAD-09AED52E9CF3}" srcOrd="1" destOrd="0" presId="urn:microsoft.com/office/officeart/2005/8/layout/vProcess5"/>
    <dgm:cxn modelId="{AB8702CF-1C14-4B44-8F1E-4D73BE1738B6}" type="presOf" srcId="{E1E4791B-A942-49C9-BCD5-7C6E7D0170E7}" destId="{36908CEF-0FCA-4CC4-899A-2EF70BA6963E}" srcOrd="1" destOrd="0" presId="urn:microsoft.com/office/officeart/2005/8/layout/vProcess5"/>
    <dgm:cxn modelId="{2DC755E4-0728-40F5-8CB2-58762E81795B}" type="presOf" srcId="{237BFC3F-6148-499B-9D17-75D272256758}" destId="{F8AF3A4A-136B-4CA1-BE1F-F1EC8B98AF44}" srcOrd="0" destOrd="0" presId="urn:microsoft.com/office/officeart/2005/8/layout/vProcess5"/>
    <dgm:cxn modelId="{890A44E3-1BD7-4AB7-8A41-FA02922A0E58}" type="presOf" srcId="{0E069E80-85E2-43F6-B387-7107725D68EA}" destId="{CE84EF25-9649-4161-97C9-D81635015255}" srcOrd="0" destOrd="0" presId="urn:microsoft.com/office/officeart/2005/8/layout/vProcess5"/>
    <dgm:cxn modelId="{E1733F74-399B-426C-B985-E2423F4D7537}" type="presOf" srcId="{4BE67295-B43F-4320-AF70-1609C16B81CB}" destId="{28F7E40A-33C8-458D-826D-114B3B3DC4A7}" srcOrd="0" destOrd="0" presId="urn:microsoft.com/office/officeart/2005/8/layout/vProcess5"/>
    <dgm:cxn modelId="{82C30DBB-E24B-4071-B2CE-4263361E0FDA}" type="presOf" srcId="{D3DB0229-85EA-4DF8-85BE-A0855CECCB15}" destId="{6050C68F-4751-4C15-A391-738657B1845A}" srcOrd="0" destOrd="0" presId="urn:microsoft.com/office/officeart/2005/8/layout/vProcess5"/>
    <dgm:cxn modelId="{D0F5536C-FA8E-4CAD-9855-1E09AA6721EA}" srcId="{430C2057-11DC-4A34-BE99-A98BA1214FC9}" destId="{E1E4791B-A942-49C9-BCD5-7C6E7D0170E7}" srcOrd="0" destOrd="0" parTransId="{A80EC61D-02D5-4433-8E42-7566D8BB6EA4}" sibTransId="{237BFC3F-6148-499B-9D17-75D272256758}"/>
    <dgm:cxn modelId="{3A701B3E-9801-42A0-9AA4-79A709C28FD1}" srcId="{430C2057-11DC-4A34-BE99-A98BA1214FC9}" destId="{4BE67295-B43F-4320-AF70-1609C16B81CB}" srcOrd="2" destOrd="0" parTransId="{EF5825D0-2047-4224-84B7-7FFBC5E52EC7}" sibTransId="{E404CE0F-77E3-4FBC-8A4B-5C429CEEDCFA}"/>
    <dgm:cxn modelId="{11C978A7-C2DB-435A-97F7-34EB6433E254}" type="presOf" srcId="{430C2057-11DC-4A34-BE99-A98BA1214FC9}" destId="{593AF1BB-7579-4C65-BA30-98EAD252DFD9}" srcOrd="0" destOrd="0" presId="urn:microsoft.com/office/officeart/2005/8/layout/vProcess5"/>
    <dgm:cxn modelId="{070BB548-4D56-4834-A094-96841809B106}" srcId="{430C2057-11DC-4A34-BE99-A98BA1214FC9}" destId="{D3DB0229-85EA-4DF8-85BE-A0855CECCB15}" srcOrd="1" destOrd="0" parTransId="{B3F83084-C2DB-4F61-BFEC-FFFDD51AEF33}" sibTransId="{0E069E80-85E2-43F6-B387-7107725D68EA}"/>
    <dgm:cxn modelId="{8147475E-2C6D-41C7-A5EA-EF834A5FB82A}" type="presParOf" srcId="{593AF1BB-7579-4C65-BA30-98EAD252DFD9}" destId="{3D6ECCFC-A51C-4AC6-9333-12D6485CA36B}" srcOrd="0" destOrd="0" presId="urn:microsoft.com/office/officeart/2005/8/layout/vProcess5"/>
    <dgm:cxn modelId="{83D4539B-AFB1-4FFD-96AA-863BC2E864B5}" type="presParOf" srcId="{593AF1BB-7579-4C65-BA30-98EAD252DFD9}" destId="{41C0E464-59FA-433B-A64D-C5C779D9108F}" srcOrd="1" destOrd="0" presId="urn:microsoft.com/office/officeart/2005/8/layout/vProcess5"/>
    <dgm:cxn modelId="{AC4EFF0E-09E8-48E9-821C-BE61DD84A3EA}" type="presParOf" srcId="{593AF1BB-7579-4C65-BA30-98EAD252DFD9}" destId="{6050C68F-4751-4C15-A391-738657B1845A}" srcOrd="2" destOrd="0" presId="urn:microsoft.com/office/officeart/2005/8/layout/vProcess5"/>
    <dgm:cxn modelId="{6096A20D-825A-472A-8B8F-A83E2534D8CD}" type="presParOf" srcId="{593AF1BB-7579-4C65-BA30-98EAD252DFD9}" destId="{28F7E40A-33C8-458D-826D-114B3B3DC4A7}" srcOrd="3" destOrd="0" presId="urn:microsoft.com/office/officeart/2005/8/layout/vProcess5"/>
    <dgm:cxn modelId="{1BFBBE8C-9EE8-4878-ABF8-82EF89FED8DB}" type="presParOf" srcId="{593AF1BB-7579-4C65-BA30-98EAD252DFD9}" destId="{F8AF3A4A-136B-4CA1-BE1F-F1EC8B98AF44}" srcOrd="4" destOrd="0" presId="urn:microsoft.com/office/officeart/2005/8/layout/vProcess5"/>
    <dgm:cxn modelId="{178E41A3-240D-48AE-A45E-04CAFBCD6132}" type="presParOf" srcId="{593AF1BB-7579-4C65-BA30-98EAD252DFD9}" destId="{CE84EF25-9649-4161-97C9-D81635015255}" srcOrd="5" destOrd="0" presId="urn:microsoft.com/office/officeart/2005/8/layout/vProcess5"/>
    <dgm:cxn modelId="{26AA2FDF-9F6B-4C65-879A-3374E36AEC75}" type="presParOf" srcId="{593AF1BB-7579-4C65-BA30-98EAD252DFD9}" destId="{36908CEF-0FCA-4CC4-899A-2EF70BA6963E}" srcOrd="6" destOrd="0" presId="urn:microsoft.com/office/officeart/2005/8/layout/vProcess5"/>
    <dgm:cxn modelId="{FE64DFAC-6592-453A-A3EA-6C99528B3C7D}" type="presParOf" srcId="{593AF1BB-7579-4C65-BA30-98EAD252DFD9}" destId="{BB70EF01-9C96-4B44-8E19-DB25BE147362}" srcOrd="7" destOrd="0" presId="urn:microsoft.com/office/officeart/2005/8/layout/vProcess5"/>
    <dgm:cxn modelId="{C9DB8092-D2F4-4263-9523-1D36F0FDAA07}" type="presParOf" srcId="{593AF1BB-7579-4C65-BA30-98EAD252DFD9}" destId="{3A908DD3-626B-45A3-AEAD-09AED52E9C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3D5D04-4BAA-4309-B7C4-F5537D6A43C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C501A94-C60F-4039-A66D-B2E881292EF1}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/>
            <a:t>Singapur, en el Centro del SA</a:t>
          </a:r>
          <a:endParaRPr lang="es-ES" dirty="0"/>
        </a:p>
      </dgm:t>
    </dgm:pt>
    <dgm:pt modelId="{0A325CF0-C5CF-4632-92F7-DAEA732A414A}" type="parTrans" cxnId="{3F09DBCE-2D3A-4AC7-888E-C3325F65A71F}">
      <dgm:prSet/>
      <dgm:spPr/>
      <dgm:t>
        <a:bodyPr/>
        <a:lstStyle/>
        <a:p>
          <a:endParaRPr lang="es-ES"/>
        </a:p>
      </dgm:t>
    </dgm:pt>
    <dgm:pt modelId="{0EF8DEE6-53A3-4D99-A876-BB12D4D80CE8}" type="sibTrans" cxnId="{3F09DBCE-2D3A-4AC7-888E-C3325F65A71F}">
      <dgm:prSet/>
      <dgm:spPr/>
      <dgm:t>
        <a:bodyPr/>
        <a:lstStyle/>
        <a:p>
          <a:endParaRPr lang="es-ES"/>
        </a:p>
      </dgm:t>
    </dgm:pt>
    <dgm:pt modelId="{DDACA979-03C7-48E0-96D7-A72DDBB8DA27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dirty="0" smtClean="0"/>
            <a:t>Principal centro de transporte aéreo y marítimo</a:t>
          </a:r>
          <a:endParaRPr lang="es-ES" dirty="0"/>
        </a:p>
      </dgm:t>
    </dgm:pt>
    <dgm:pt modelId="{20D0E9E1-AFDD-47D1-A4C2-4C7D0E8E99E4}" type="parTrans" cxnId="{03F1E209-CC93-4CC3-9D23-DBB2496C2CE7}">
      <dgm:prSet/>
      <dgm:spPr/>
      <dgm:t>
        <a:bodyPr/>
        <a:lstStyle/>
        <a:p>
          <a:endParaRPr lang="es-ES"/>
        </a:p>
      </dgm:t>
    </dgm:pt>
    <dgm:pt modelId="{947DFA98-0150-4880-AC93-2FA643EC95E9}" type="sibTrans" cxnId="{03F1E209-CC93-4CC3-9D23-DBB2496C2CE7}">
      <dgm:prSet/>
      <dgm:spPr/>
      <dgm:t>
        <a:bodyPr/>
        <a:lstStyle/>
        <a:p>
          <a:endParaRPr lang="es-ES"/>
        </a:p>
      </dgm:t>
    </dgm:pt>
    <dgm:pt modelId="{A8E4F8C3-06D5-44D9-8EA9-E7C9F115E628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dirty="0" smtClean="0"/>
            <a:t>Centro financiero regional</a:t>
          </a:r>
          <a:endParaRPr lang="es-ES" dirty="0"/>
        </a:p>
      </dgm:t>
    </dgm:pt>
    <dgm:pt modelId="{58F19A2E-416B-472B-BEA5-52B013F96FB3}" type="parTrans" cxnId="{CDCD36F8-A1A4-4722-9313-4BABCE390398}">
      <dgm:prSet/>
      <dgm:spPr/>
      <dgm:t>
        <a:bodyPr/>
        <a:lstStyle/>
        <a:p>
          <a:endParaRPr lang="es-ES"/>
        </a:p>
      </dgm:t>
    </dgm:pt>
    <dgm:pt modelId="{4BD290B9-EDC6-4641-A225-25F11088F07B}" type="sibTrans" cxnId="{CDCD36F8-A1A4-4722-9313-4BABCE390398}">
      <dgm:prSet/>
      <dgm:spPr/>
      <dgm:t>
        <a:bodyPr/>
        <a:lstStyle/>
        <a:p>
          <a:endParaRPr lang="es-ES"/>
        </a:p>
      </dgm:t>
    </dgm:pt>
    <dgm:pt modelId="{2A1ABE41-402F-4461-BEB2-1DDAD6407E25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dirty="0" smtClean="0"/>
            <a:t>Localización de los </a:t>
          </a:r>
          <a:r>
            <a:rPr lang="es-ES" i="1" dirty="0" err="1" smtClean="0"/>
            <a:t>headquarters</a:t>
          </a:r>
          <a:r>
            <a:rPr lang="es-ES" dirty="0" smtClean="0"/>
            <a:t> de las empresas multinacionales</a:t>
          </a:r>
          <a:endParaRPr lang="es-ES" dirty="0"/>
        </a:p>
      </dgm:t>
    </dgm:pt>
    <dgm:pt modelId="{10483608-6F34-41CF-9B54-B65D4793DE9E}" type="parTrans" cxnId="{7D992722-DFA5-4254-A10C-220441BC86AC}">
      <dgm:prSet/>
      <dgm:spPr/>
      <dgm:t>
        <a:bodyPr/>
        <a:lstStyle/>
        <a:p>
          <a:endParaRPr lang="es-ES"/>
        </a:p>
      </dgm:t>
    </dgm:pt>
    <dgm:pt modelId="{AB4D9351-9B3B-4221-95A3-9DE7A5CDE40F}" type="sibTrans" cxnId="{7D992722-DFA5-4254-A10C-220441BC86AC}">
      <dgm:prSet/>
      <dgm:spPr/>
      <dgm:t>
        <a:bodyPr/>
        <a:lstStyle/>
        <a:p>
          <a:endParaRPr lang="es-ES"/>
        </a:p>
      </dgm:t>
    </dgm:pt>
    <dgm:pt modelId="{0A8DC219-0938-447F-9FCD-8536F096B7B7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dirty="0" smtClean="0"/>
            <a:t>Segundo puerto de </a:t>
          </a:r>
          <a:r>
            <a:rPr lang="es-ES" i="1" dirty="0" err="1" smtClean="0"/>
            <a:t>containers</a:t>
          </a:r>
          <a:r>
            <a:rPr lang="es-ES" i="1" dirty="0" smtClean="0"/>
            <a:t> </a:t>
          </a:r>
          <a:r>
            <a:rPr lang="es-ES" dirty="0" smtClean="0"/>
            <a:t>en el mundo</a:t>
          </a:r>
          <a:endParaRPr lang="es-ES" dirty="0"/>
        </a:p>
      </dgm:t>
    </dgm:pt>
    <dgm:pt modelId="{0B5D1F91-EFD8-4B80-8AD3-0F552CF8473C}" type="parTrans" cxnId="{60817048-BBBD-4B9C-8A83-F8568CE73492}">
      <dgm:prSet/>
      <dgm:spPr/>
      <dgm:t>
        <a:bodyPr/>
        <a:lstStyle/>
        <a:p>
          <a:endParaRPr lang="es-ES"/>
        </a:p>
      </dgm:t>
    </dgm:pt>
    <dgm:pt modelId="{4C047B89-10E6-43BA-9149-C1297A8D3AEC}" type="sibTrans" cxnId="{60817048-BBBD-4B9C-8A83-F8568CE73492}">
      <dgm:prSet/>
      <dgm:spPr/>
      <dgm:t>
        <a:bodyPr/>
        <a:lstStyle/>
        <a:p>
          <a:endParaRPr lang="es-ES"/>
        </a:p>
      </dgm:t>
    </dgm:pt>
    <dgm:pt modelId="{F990ABF4-D838-4FF9-935F-A6777CBD231C}" type="pres">
      <dgm:prSet presAssocID="{463D5D04-4BAA-4309-B7C4-F5537D6A43C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6692400-5673-4834-BAFA-BADE0F255049}" type="pres">
      <dgm:prSet presAssocID="{463D5D04-4BAA-4309-B7C4-F5537D6A43C9}" presName="matrix" presStyleCnt="0"/>
      <dgm:spPr/>
    </dgm:pt>
    <dgm:pt modelId="{BD9CE393-DEB7-45B9-85BA-0881A0CD588F}" type="pres">
      <dgm:prSet presAssocID="{463D5D04-4BAA-4309-B7C4-F5537D6A43C9}" presName="tile1" presStyleLbl="node1" presStyleIdx="0" presStyleCnt="4"/>
      <dgm:spPr/>
      <dgm:t>
        <a:bodyPr/>
        <a:lstStyle/>
        <a:p>
          <a:endParaRPr lang="es-ES"/>
        </a:p>
      </dgm:t>
    </dgm:pt>
    <dgm:pt modelId="{303708AB-BD88-497D-9B78-E722A0CC1A35}" type="pres">
      <dgm:prSet presAssocID="{463D5D04-4BAA-4309-B7C4-F5537D6A43C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3DE28E-D037-4D49-88BC-5D054051E417}" type="pres">
      <dgm:prSet presAssocID="{463D5D04-4BAA-4309-B7C4-F5537D6A43C9}" presName="tile2" presStyleLbl="node1" presStyleIdx="1" presStyleCnt="4"/>
      <dgm:spPr/>
      <dgm:t>
        <a:bodyPr/>
        <a:lstStyle/>
        <a:p>
          <a:endParaRPr lang="es-ES"/>
        </a:p>
      </dgm:t>
    </dgm:pt>
    <dgm:pt modelId="{9C55DF98-F430-41C0-9138-50F68F8A5B86}" type="pres">
      <dgm:prSet presAssocID="{463D5D04-4BAA-4309-B7C4-F5537D6A43C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FC0257-003E-4067-A2BA-D0F0D7EA8BF5}" type="pres">
      <dgm:prSet presAssocID="{463D5D04-4BAA-4309-B7C4-F5537D6A43C9}" presName="tile3" presStyleLbl="node1" presStyleIdx="2" presStyleCnt="4"/>
      <dgm:spPr/>
      <dgm:t>
        <a:bodyPr/>
        <a:lstStyle/>
        <a:p>
          <a:endParaRPr lang="es-ES"/>
        </a:p>
      </dgm:t>
    </dgm:pt>
    <dgm:pt modelId="{E1DAD95D-BF7A-4158-980C-4F60CF16734D}" type="pres">
      <dgm:prSet presAssocID="{463D5D04-4BAA-4309-B7C4-F5537D6A43C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DDE4FA-DB21-471C-8956-1572C136CD47}" type="pres">
      <dgm:prSet presAssocID="{463D5D04-4BAA-4309-B7C4-F5537D6A43C9}" presName="tile4" presStyleLbl="node1" presStyleIdx="3" presStyleCnt="4"/>
      <dgm:spPr/>
      <dgm:t>
        <a:bodyPr/>
        <a:lstStyle/>
        <a:p>
          <a:endParaRPr lang="es-ES"/>
        </a:p>
      </dgm:t>
    </dgm:pt>
    <dgm:pt modelId="{CBA52FFB-7668-4FF3-9605-011AB9559345}" type="pres">
      <dgm:prSet presAssocID="{463D5D04-4BAA-4309-B7C4-F5537D6A43C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68FE9B-1AB7-4669-B81A-74BF9E48CF49}" type="pres">
      <dgm:prSet presAssocID="{463D5D04-4BAA-4309-B7C4-F5537D6A43C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E2673325-F5DC-44B2-91AF-97012342FC39}" type="presOf" srcId="{0A8DC219-0938-447F-9FCD-8536F096B7B7}" destId="{99DDE4FA-DB21-471C-8956-1572C136CD47}" srcOrd="0" destOrd="0" presId="urn:microsoft.com/office/officeart/2005/8/layout/matrix1"/>
    <dgm:cxn modelId="{D3E176FD-FE26-4ED7-9AC9-165F9C8D1760}" type="presOf" srcId="{CC501A94-C60F-4039-A66D-B2E881292EF1}" destId="{DA68FE9B-1AB7-4669-B81A-74BF9E48CF49}" srcOrd="0" destOrd="0" presId="urn:microsoft.com/office/officeart/2005/8/layout/matrix1"/>
    <dgm:cxn modelId="{17DB239C-4503-4BBC-9597-83E70EDD5D86}" type="presOf" srcId="{463D5D04-4BAA-4309-B7C4-F5537D6A43C9}" destId="{F990ABF4-D838-4FF9-935F-A6777CBD231C}" srcOrd="0" destOrd="0" presId="urn:microsoft.com/office/officeart/2005/8/layout/matrix1"/>
    <dgm:cxn modelId="{CDCD36F8-A1A4-4722-9313-4BABCE390398}" srcId="{CC501A94-C60F-4039-A66D-B2E881292EF1}" destId="{A8E4F8C3-06D5-44D9-8EA9-E7C9F115E628}" srcOrd="1" destOrd="0" parTransId="{58F19A2E-416B-472B-BEA5-52B013F96FB3}" sibTransId="{4BD290B9-EDC6-4641-A225-25F11088F07B}"/>
    <dgm:cxn modelId="{7194602D-56CA-403D-9124-72E5EF610538}" type="presOf" srcId="{DDACA979-03C7-48E0-96D7-A72DDBB8DA27}" destId="{303708AB-BD88-497D-9B78-E722A0CC1A35}" srcOrd="1" destOrd="0" presId="urn:microsoft.com/office/officeart/2005/8/layout/matrix1"/>
    <dgm:cxn modelId="{4668CADA-71C3-4A1F-966C-7F6024F7AAAE}" type="presOf" srcId="{DDACA979-03C7-48E0-96D7-A72DDBB8DA27}" destId="{BD9CE393-DEB7-45B9-85BA-0881A0CD588F}" srcOrd="0" destOrd="0" presId="urn:microsoft.com/office/officeart/2005/8/layout/matrix1"/>
    <dgm:cxn modelId="{03B7B2B5-9E1D-4C37-B49B-6C9520435E6D}" type="presOf" srcId="{2A1ABE41-402F-4461-BEB2-1DDAD6407E25}" destId="{20FC0257-003E-4067-A2BA-D0F0D7EA8BF5}" srcOrd="0" destOrd="0" presId="urn:microsoft.com/office/officeart/2005/8/layout/matrix1"/>
    <dgm:cxn modelId="{909C7531-F5B4-47D3-B0DC-974DCAB6729B}" type="presOf" srcId="{A8E4F8C3-06D5-44D9-8EA9-E7C9F115E628}" destId="{F93DE28E-D037-4D49-88BC-5D054051E417}" srcOrd="0" destOrd="0" presId="urn:microsoft.com/office/officeart/2005/8/layout/matrix1"/>
    <dgm:cxn modelId="{BE960B10-A56D-4CB6-B22B-87F5BBBD761B}" type="presOf" srcId="{0A8DC219-0938-447F-9FCD-8536F096B7B7}" destId="{CBA52FFB-7668-4FF3-9605-011AB9559345}" srcOrd="1" destOrd="0" presId="urn:microsoft.com/office/officeart/2005/8/layout/matrix1"/>
    <dgm:cxn modelId="{03F1E209-CC93-4CC3-9D23-DBB2496C2CE7}" srcId="{CC501A94-C60F-4039-A66D-B2E881292EF1}" destId="{DDACA979-03C7-48E0-96D7-A72DDBB8DA27}" srcOrd="0" destOrd="0" parTransId="{20D0E9E1-AFDD-47D1-A4C2-4C7D0E8E99E4}" sibTransId="{947DFA98-0150-4880-AC93-2FA643EC95E9}"/>
    <dgm:cxn modelId="{7774E94B-104B-44D2-9609-4EC93F905B05}" type="presOf" srcId="{2A1ABE41-402F-4461-BEB2-1DDAD6407E25}" destId="{E1DAD95D-BF7A-4158-980C-4F60CF16734D}" srcOrd="1" destOrd="0" presId="urn:microsoft.com/office/officeart/2005/8/layout/matrix1"/>
    <dgm:cxn modelId="{60817048-BBBD-4B9C-8A83-F8568CE73492}" srcId="{CC501A94-C60F-4039-A66D-B2E881292EF1}" destId="{0A8DC219-0938-447F-9FCD-8536F096B7B7}" srcOrd="3" destOrd="0" parTransId="{0B5D1F91-EFD8-4B80-8AD3-0F552CF8473C}" sibTransId="{4C047B89-10E6-43BA-9149-C1297A8D3AEC}"/>
    <dgm:cxn modelId="{3F09DBCE-2D3A-4AC7-888E-C3325F65A71F}" srcId="{463D5D04-4BAA-4309-B7C4-F5537D6A43C9}" destId="{CC501A94-C60F-4039-A66D-B2E881292EF1}" srcOrd="0" destOrd="0" parTransId="{0A325CF0-C5CF-4632-92F7-DAEA732A414A}" sibTransId="{0EF8DEE6-53A3-4D99-A876-BB12D4D80CE8}"/>
    <dgm:cxn modelId="{6E377C00-227C-4733-A48C-DBB964EEA007}" type="presOf" srcId="{A8E4F8C3-06D5-44D9-8EA9-E7C9F115E628}" destId="{9C55DF98-F430-41C0-9138-50F68F8A5B86}" srcOrd="1" destOrd="0" presId="urn:microsoft.com/office/officeart/2005/8/layout/matrix1"/>
    <dgm:cxn modelId="{7D992722-DFA5-4254-A10C-220441BC86AC}" srcId="{CC501A94-C60F-4039-A66D-B2E881292EF1}" destId="{2A1ABE41-402F-4461-BEB2-1DDAD6407E25}" srcOrd="2" destOrd="0" parTransId="{10483608-6F34-41CF-9B54-B65D4793DE9E}" sibTransId="{AB4D9351-9B3B-4221-95A3-9DE7A5CDE40F}"/>
    <dgm:cxn modelId="{E3014C9A-90D6-44FA-91E1-40E66E66BC3A}" type="presParOf" srcId="{F990ABF4-D838-4FF9-935F-A6777CBD231C}" destId="{96692400-5673-4834-BAFA-BADE0F255049}" srcOrd="0" destOrd="0" presId="urn:microsoft.com/office/officeart/2005/8/layout/matrix1"/>
    <dgm:cxn modelId="{5C697992-87BD-4F23-BB83-08B09C5466F7}" type="presParOf" srcId="{96692400-5673-4834-BAFA-BADE0F255049}" destId="{BD9CE393-DEB7-45B9-85BA-0881A0CD588F}" srcOrd="0" destOrd="0" presId="urn:microsoft.com/office/officeart/2005/8/layout/matrix1"/>
    <dgm:cxn modelId="{739F5B79-B2AE-4DD6-B291-81AE1C8A1558}" type="presParOf" srcId="{96692400-5673-4834-BAFA-BADE0F255049}" destId="{303708AB-BD88-497D-9B78-E722A0CC1A35}" srcOrd="1" destOrd="0" presId="urn:microsoft.com/office/officeart/2005/8/layout/matrix1"/>
    <dgm:cxn modelId="{252F2333-A433-400F-95E9-C508A18C9D10}" type="presParOf" srcId="{96692400-5673-4834-BAFA-BADE0F255049}" destId="{F93DE28E-D037-4D49-88BC-5D054051E417}" srcOrd="2" destOrd="0" presId="urn:microsoft.com/office/officeart/2005/8/layout/matrix1"/>
    <dgm:cxn modelId="{ABC28271-203C-432A-9076-622B15518C69}" type="presParOf" srcId="{96692400-5673-4834-BAFA-BADE0F255049}" destId="{9C55DF98-F430-41C0-9138-50F68F8A5B86}" srcOrd="3" destOrd="0" presId="urn:microsoft.com/office/officeart/2005/8/layout/matrix1"/>
    <dgm:cxn modelId="{23DA71F7-DA17-4E38-9E73-CAA9992AB5BF}" type="presParOf" srcId="{96692400-5673-4834-BAFA-BADE0F255049}" destId="{20FC0257-003E-4067-A2BA-D0F0D7EA8BF5}" srcOrd="4" destOrd="0" presId="urn:microsoft.com/office/officeart/2005/8/layout/matrix1"/>
    <dgm:cxn modelId="{CEF84DAC-7243-42F6-8E48-CE3744F05A50}" type="presParOf" srcId="{96692400-5673-4834-BAFA-BADE0F255049}" destId="{E1DAD95D-BF7A-4158-980C-4F60CF16734D}" srcOrd="5" destOrd="0" presId="urn:microsoft.com/office/officeart/2005/8/layout/matrix1"/>
    <dgm:cxn modelId="{A22D3DB9-D505-4ADB-806C-07FF9DE63DE5}" type="presParOf" srcId="{96692400-5673-4834-BAFA-BADE0F255049}" destId="{99DDE4FA-DB21-471C-8956-1572C136CD47}" srcOrd="6" destOrd="0" presId="urn:microsoft.com/office/officeart/2005/8/layout/matrix1"/>
    <dgm:cxn modelId="{9AB24648-44F4-4EFF-A97C-12C868D1D6A0}" type="presParOf" srcId="{96692400-5673-4834-BAFA-BADE0F255049}" destId="{CBA52FFB-7668-4FF3-9605-011AB9559345}" srcOrd="7" destOrd="0" presId="urn:microsoft.com/office/officeart/2005/8/layout/matrix1"/>
    <dgm:cxn modelId="{83E37FDC-9724-4910-9B6D-B85D65650FD3}" type="presParOf" srcId="{F990ABF4-D838-4FF9-935F-A6777CBD231C}" destId="{DA68FE9B-1AB7-4669-B81A-74BF9E48CF4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1E3084-8A75-40EC-B5AB-FE3F9AEFB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50BB25-5AE2-41F5-8539-2D7915A3942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800" dirty="0" smtClean="0"/>
            <a:t>2010</a:t>
          </a:r>
          <a:endParaRPr lang="es-ES" sz="2800" dirty="0"/>
        </a:p>
      </dgm:t>
    </dgm:pt>
    <dgm:pt modelId="{F27B5221-66F7-4033-82FA-DFAC14352024}" type="parTrans" cxnId="{E1D54F46-6660-4458-8152-98168885C7E5}">
      <dgm:prSet/>
      <dgm:spPr/>
      <dgm:t>
        <a:bodyPr/>
        <a:lstStyle/>
        <a:p>
          <a:endParaRPr lang="es-ES"/>
        </a:p>
      </dgm:t>
    </dgm:pt>
    <dgm:pt modelId="{061C9B54-466E-4EDE-B2E1-C2C35657446B}" type="sibTrans" cxnId="{E1D54F46-6660-4458-8152-98168885C7E5}">
      <dgm:prSet/>
      <dgm:spPr/>
      <dgm:t>
        <a:bodyPr/>
        <a:lstStyle/>
        <a:p>
          <a:endParaRPr lang="es-ES"/>
        </a:p>
      </dgm:t>
    </dgm:pt>
    <dgm:pt modelId="{D53347FE-2248-4BC0-97EE-9F854C646604}">
      <dgm:prSet phldrT="[Texto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400" dirty="0" smtClean="0"/>
            <a:t>Más de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7400 empresas </a:t>
          </a:r>
          <a:r>
            <a:rPr lang="es-ES" sz="2400" dirty="0" smtClean="0"/>
            <a:t>de logística, que empleaban alrededor del </a:t>
          </a:r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9% de la fuerza de trabajo</a:t>
          </a:r>
          <a:endParaRPr lang="es-ES" sz="2400" dirty="0" smtClean="0"/>
        </a:p>
      </dgm:t>
    </dgm:pt>
    <dgm:pt modelId="{3AA0AD03-BC77-4A9A-B494-F45AEB578E1E}" type="parTrans" cxnId="{476092FD-DCC3-4226-A582-D0D6128AFA20}">
      <dgm:prSet/>
      <dgm:spPr/>
      <dgm:t>
        <a:bodyPr/>
        <a:lstStyle/>
        <a:p>
          <a:endParaRPr lang="es-ES"/>
        </a:p>
      </dgm:t>
    </dgm:pt>
    <dgm:pt modelId="{097963EA-3E37-4896-AF3D-BECB00D226DF}" type="sibTrans" cxnId="{476092FD-DCC3-4226-A582-D0D6128AFA20}">
      <dgm:prSet/>
      <dgm:spPr/>
      <dgm:t>
        <a:bodyPr/>
        <a:lstStyle/>
        <a:p>
          <a:endParaRPr lang="es-ES"/>
        </a:p>
      </dgm:t>
    </dgm:pt>
    <dgm:pt modelId="{4FF0FD9E-2596-4CE5-9991-BAC618AA3FC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2010</a:t>
          </a:r>
          <a:endParaRPr lang="es-ES" sz="3200" dirty="0"/>
        </a:p>
      </dgm:t>
    </dgm:pt>
    <dgm:pt modelId="{B1240ABE-458C-4B0D-896F-BDFB9AF47EB3}" type="parTrans" cxnId="{153F6671-5880-4B5B-BADC-3B5C21F09A04}">
      <dgm:prSet/>
      <dgm:spPr/>
      <dgm:t>
        <a:bodyPr/>
        <a:lstStyle/>
        <a:p>
          <a:endParaRPr lang="es-ES"/>
        </a:p>
      </dgm:t>
    </dgm:pt>
    <dgm:pt modelId="{899C4FED-66B2-4453-A880-A595ACB37CA1}" type="sibTrans" cxnId="{153F6671-5880-4B5B-BADC-3B5C21F09A04}">
      <dgm:prSet/>
      <dgm:spPr/>
      <dgm:t>
        <a:bodyPr/>
        <a:lstStyle/>
        <a:p>
          <a:endParaRPr lang="es-ES"/>
        </a:p>
      </dgm:t>
    </dgm:pt>
    <dgm:pt modelId="{ECFB79A1-3903-44AF-AAF2-8E1DCA24BF98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Actualidad</a:t>
          </a:r>
          <a:endParaRPr lang="es-ES" sz="3200" dirty="0"/>
        </a:p>
      </dgm:t>
    </dgm:pt>
    <dgm:pt modelId="{17DEC665-696D-4711-A47B-DB3EB5FDE63D}" type="parTrans" cxnId="{D4937E9B-FB74-457F-BEB3-679DABF68969}">
      <dgm:prSet/>
      <dgm:spPr/>
      <dgm:t>
        <a:bodyPr/>
        <a:lstStyle/>
        <a:p>
          <a:endParaRPr lang="es-ES"/>
        </a:p>
      </dgm:t>
    </dgm:pt>
    <dgm:pt modelId="{AD4815A7-D9C9-4806-B0C1-7DF7B61D0DBB}" type="sibTrans" cxnId="{D4937E9B-FB74-457F-BEB3-679DABF68969}">
      <dgm:prSet/>
      <dgm:spPr/>
      <dgm:t>
        <a:bodyPr/>
        <a:lstStyle/>
        <a:p>
          <a:endParaRPr lang="es-ES"/>
        </a:p>
      </dgm:t>
    </dgm:pt>
    <dgm:pt modelId="{9ED0C220-F7DA-4757-AF38-B4A1671A12D8}">
      <dgm:prSet phldrT="[Texto]" custT="1"/>
      <dgm:spPr/>
      <dgm:t>
        <a:bodyPr/>
        <a:lstStyle/>
        <a:p>
          <a:r>
            <a:rPr lang="es-ES" sz="2800" b="1" dirty="0" smtClean="0">
              <a:solidFill>
                <a:schemeClr val="accent2">
                  <a:lumMod val="75000"/>
                </a:schemeClr>
              </a:solidFill>
            </a:rPr>
            <a:t>21 de las mayores 25 </a:t>
          </a:r>
          <a:r>
            <a:rPr lang="es-ES" sz="2800" b="0" dirty="0" smtClean="0">
              <a:solidFill>
                <a:schemeClr val="tx1"/>
              </a:solidFill>
            </a:rPr>
            <a:t>empresas de logística del mundo tienen base en Singapur </a:t>
          </a:r>
          <a:endParaRPr lang="es-ES" sz="2800" b="0" dirty="0">
            <a:solidFill>
              <a:schemeClr val="tx1"/>
            </a:solidFill>
          </a:endParaRPr>
        </a:p>
      </dgm:t>
    </dgm:pt>
    <dgm:pt modelId="{666BAA89-F47C-4AD9-8154-73A164102C0C}" type="parTrans" cxnId="{73AB93DA-2BF0-4C5F-B021-B19B8D6D2C72}">
      <dgm:prSet/>
      <dgm:spPr/>
      <dgm:t>
        <a:bodyPr/>
        <a:lstStyle/>
        <a:p>
          <a:endParaRPr lang="es-ES"/>
        </a:p>
      </dgm:t>
    </dgm:pt>
    <dgm:pt modelId="{05806230-1147-48E7-8C81-4675F9001351}" type="sibTrans" cxnId="{73AB93DA-2BF0-4C5F-B021-B19B8D6D2C72}">
      <dgm:prSet/>
      <dgm:spPr/>
      <dgm:t>
        <a:bodyPr/>
        <a:lstStyle/>
        <a:p>
          <a:endParaRPr lang="es-ES"/>
        </a:p>
      </dgm:t>
    </dgm:pt>
    <dgm:pt modelId="{E9BDD1FB-2ED4-4E3C-BD65-FB5A3BF72704}">
      <dgm:prSet custT="1"/>
      <dgm:spPr/>
      <dgm:t>
        <a:bodyPr/>
        <a:lstStyle/>
        <a:p>
          <a:r>
            <a:rPr lang="es-ES" sz="2800" dirty="0" smtClean="0"/>
            <a:t>Contribuía al </a:t>
          </a:r>
          <a:r>
            <a:rPr lang="es-ES" sz="2800" b="1" dirty="0" smtClean="0">
              <a:solidFill>
                <a:schemeClr val="accent2">
                  <a:lumMod val="75000"/>
                </a:schemeClr>
              </a:solidFill>
            </a:rPr>
            <a:t>4,7% del PBI</a:t>
          </a:r>
          <a:endParaRPr lang="es-ES" sz="2800" b="1" dirty="0">
            <a:solidFill>
              <a:schemeClr val="accent2">
                <a:lumMod val="75000"/>
              </a:schemeClr>
            </a:solidFill>
          </a:endParaRPr>
        </a:p>
      </dgm:t>
    </dgm:pt>
    <dgm:pt modelId="{CC70E2A5-CBAF-4251-B90C-B1CE1B6B8175}" type="sibTrans" cxnId="{1C6A7515-9CAF-4C68-B90D-B1CBD6997CFC}">
      <dgm:prSet/>
      <dgm:spPr/>
      <dgm:t>
        <a:bodyPr/>
        <a:lstStyle/>
        <a:p>
          <a:endParaRPr lang="es-ES"/>
        </a:p>
      </dgm:t>
    </dgm:pt>
    <dgm:pt modelId="{63DC7CC0-760C-40D6-87C0-423720EC887F}" type="parTrans" cxnId="{1C6A7515-9CAF-4C68-B90D-B1CBD6997CFC}">
      <dgm:prSet/>
      <dgm:spPr/>
      <dgm:t>
        <a:bodyPr/>
        <a:lstStyle/>
        <a:p>
          <a:endParaRPr lang="es-ES"/>
        </a:p>
      </dgm:t>
    </dgm:pt>
    <dgm:pt modelId="{A658B8B2-734C-424B-A5B6-0B9CB2AC0F81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2014</a:t>
          </a:r>
          <a:endParaRPr lang="es-ES" sz="3200" dirty="0"/>
        </a:p>
      </dgm:t>
    </dgm:pt>
    <dgm:pt modelId="{F77F114E-582B-4670-9CA7-85AB50C10E06}" type="parTrans" cxnId="{88603875-05C3-4263-8FD3-2E124F250D9C}">
      <dgm:prSet/>
      <dgm:spPr/>
      <dgm:t>
        <a:bodyPr/>
        <a:lstStyle/>
        <a:p>
          <a:endParaRPr lang="es-ES"/>
        </a:p>
      </dgm:t>
    </dgm:pt>
    <dgm:pt modelId="{9EA189AE-153A-4027-A714-53075F6D67D3}" type="sibTrans" cxnId="{88603875-05C3-4263-8FD3-2E124F250D9C}">
      <dgm:prSet/>
      <dgm:spPr/>
      <dgm:t>
        <a:bodyPr/>
        <a:lstStyle/>
        <a:p>
          <a:endParaRPr lang="es-ES"/>
        </a:p>
      </dgm:t>
    </dgm:pt>
    <dgm:pt modelId="{2AE8B1F6-20E9-4BA7-9036-C01888B78A63}">
      <dgm:prSet custT="1"/>
      <dgm:spPr/>
      <dgm:t>
        <a:bodyPr/>
        <a:lstStyle/>
        <a:p>
          <a:r>
            <a:rPr lang="es-ES" sz="2800" b="0" dirty="0" smtClean="0">
              <a:solidFill>
                <a:schemeClr val="tx1"/>
              </a:solidFill>
            </a:rPr>
            <a:t>Singapur se ubicó </a:t>
          </a:r>
          <a:r>
            <a:rPr lang="es-ES" sz="2800" b="1" dirty="0" smtClean="0">
              <a:solidFill>
                <a:schemeClr val="accent2">
                  <a:lumMod val="75000"/>
                </a:schemeClr>
              </a:solidFill>
            </a:rPr>
            <a:t>5to</a:t>
          </a:r>
          <a:r>
            <a:rPr lang="es-ES" sz="2800" b="0" dirty="0" smtClean="0">
              <a:solidFill>
                <a:schemeClr val="tx1"/>
              </a:solidFill>
            </a:rPr>
            <a:t> en el </a:t>
          </a:r>
          <a:r>
            <a:rPr lang="es-ES" sz="2800" b="0" dirty="0" err="1" smtClean="0">
              <a:solidFill>
                <a:schemeClr val="tx1"/>
              </a:solidFill>
            </a:rPr>
            <a:t>Logistic</a:t>
          </a:r>
          <a:r>
            <a:rPr lang="es-ES" sz="2800" b="0" dirty="0" smtClean="0">
              <a:solidFill>
                <a:schemeClr val="tx1"/>
              </a:solidFill>
            </a:rPr>
            <a:t> Performance </a:t>
          </a:r>
          <a:r>
            <a:rPr lang="es-ES" sz="2800" b="0" dirty="0" err="1" smtClean="0">
              <a:solidFill>
                <a:schemeClr val="tx1"/>
              </a:solidFill>
            </a:rPr>
            <a:t>Index</a:t>
          </a:r>
          <a:endParaRPr lang="es-ES" sz="2800" dirty="0"/>
        </a:p>
      </dgm:t>
    </dgm:pt>
    <dgm:pt modelId="{3E23DDF2-A513-49E1-8855-CDA0BB36432D}" type="parTrans" cxnId="{B0FF866C-130A-40FC-841B-582E57B22C20}">
      <dgm:prSet/>
      <dgm:spPr/>
      <dgm:t>
        <a:bodyPr/>
        <a:lstStyle/>
        <a:p>
          <a:endParaRPr lang="es-ES"/>
        </a:p>
      </dgm:t>
    </dgm:pt>
    <dgm:pt modelId="{DD6B4943-0D43-4382-978A-7484ED3834E5}" type="sibTrans" cxnId="{B0FF866C-130A-40FC-841B-582E57B22C20}">
      <dgm:prSet/>
      <dgm:spPr/>
      <dgm:t>
        <a:bodyPr/>
        <a:lstStyle/>
        <a:p>
          <a:endParaRPr lang="es-ES"/>
        </a:p>
      </dgm:t>
    </dgm:pt>
    <dgm:pt modelId="{4B1B705F-B8D9-42B3-9D10-54166EC37CED}" type="pres">
      <dgm:prSet presAssocID="{541E3084-8A75-40EC-B5AB-FE3F9AEFB6A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28EBD0-31F7-46D9-B413-AED1DE57B4B5}" type="pres">
      <dgm:prSet presAssocID="{2B50BB25-5AE2-41F5-8539-2D7915A3942F}" presName="linNode" presStyleCnt="0"/>
      <dgm:spPr/>
    </dgm:pt>
    <dgm:pt modelId="{C6DC9AA3-136D-47FF-8183-99C82089B139}" type="pres">
      <dgm:prSet presAssocID="{2B50BB25-5AE2-41F5-8539-2D7915A3942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437133-29AE-4F80-A78B-5A3CB607A309}" type="pres">
      <dgm:prSet presAssocID="{2B50BB25-5AE2-41F5-8539-2D7915A3942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EB6D6B-595A-47C5-9BA8-B597C1EBEF14}" type="pres">
      <dgm:prSet presAssocID="{061C9B54-466E-4EDE-B2E1-C2C35657446B}" presName="sp" presStyleCnt="0"/>
      <dgm:spPr/>
    </dgm:pt>
    <dgm:pt modelId="{516F8817-CAEE-4DB3-8D65-F85E380C2D48}" type="pres">
      <dgm:prSet presAssocID="{4FF0FD9E-2596-4CE5-9991-BAC618AA3FCF}" presName="linNode" presStyleCnt="0"/>
      <dgm:spPr/>
    </dgm:pt>
    <dgm:pt modelId="{0754552A-9B7B-4A39-A4DB-C0E6B55852A6}" type="pres">
      <dgm:prSet presAssocID="{4FF0FD9E-2596-4CE5-9991-BAC618AA3FC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F555E5-4875-463B-92E2-C3DD2D03BCAB}" type="pres">
      <dgm:prSet presAssocID="{4FF0FD9E-2596-4CE5-9991-BAC618AA3FCF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120845-1E57-4F9B-BEB6-5B146FF1E811}" type="pres">
      <dgm:prSet presAssocID="{899C4FED-66B2-4453-A880-A595ACB37CA1}" presName="sp" presStyleCnt="0"/>
      <dgm:spPr/>
    </dgm:pt>
    <dgm:pt modelId="{91840A69-CD84-4D19-A4F1-EC28CD96AB2F}" type="pres">
      <dgm:prSet presAssocID="{A658B8B2-734C-424B-A5B6-0B9CB2AC0F81}" presName="linNode" presStyleCnt="0"/>
      <dgm:spPr/>
    </dgm:pt>
    <dgm:pt modelId="{C4E4A99C-0938-447C-8742-9319C4100A99}" type="pres">
      <dgm:prSet presAssocID="{A658B8B2-734C-424B-A5B6-0B9CB2AC0F8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857864-D176-41AD-A6E4-F3E1D03CB840}" type="pres">
      <dgm:prSet presAssocID="{A658B8B2-734C-424B-A5B6-0B9CB2AC0F8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2F7CF4-0394-404C-A7B5-07E57889E1E4}" type="pres">
      <dgm:prSet presAssocID="{9EA189AE-153A-4027-A714-53075F6D67D3}" presName="sp" presStyleCnt="0"/>
      <dgm:spPr/>
    </dgm:pt>
    <dgm:pt modelId="{404C08DE-B857-4898-8DBA-53ECE10A8507}" type="pres">
      <dgm:prSet presAssocID="{ECFB79A1-3903-44AF-AAF2-8E1DCA24BF98}" presName="linNode" presStyleCnt="0"/>
      <dgm:spPr/>
    </dgm:pt>
    <dgm:pt modelId="{E33BAD35-F161-4B3F-9B73-B39AC65CE00F}" type="pres">
      <dgm:prSet presAssocID="{ECFB79A1-3903-44AF-AAF2-8E1DCA24BF9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B079D4-99F6-47CB-9DD6-4CFE142151CC}" type="pres">
      <dgm:prSet presAssocID="{ECFB79A1-3903-44AF-AAF2-8E1DCA24BF9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0FF866C-130A-40FC-841B-582E57B22C20}" srcId="{A658B8B2-734C-424B-A5B6-0B9CB2AC0F81}" destId="{2AE8B1F6-20E9-4BA7-9036-C01888B78A63}" srcOrd="0" destOrd="0" parTransId="{3E23DDF2-A513-49E1-8855-CDA0BB36432D}" sibTransId="{DD6B4943-0D43-4382-978A-7484ED3834E5}"/>
    <dgm:cxn modelId="{F1B30CB2-67B6-4C6C-88D1-955AA587CDEB}" type="presOf" srcId="{2B50BB25-5AE2-41F5-8539-2D7915A3942F}" destId="{C6DC9AA3-136D-47FF-8183-99C82089B139}" srcOrd="0" destOrd="0" presId="urn:microsoft.com/office/officeart/2005/8/layout/vList5"/>
    <dgm:cxn modelId="{3F87EB44-ABA9-4A0B-A09A-FB07EE5FB152}" type="presOf" srcId="{541E3084-8A75-40EC-B5AB-FE3F9AEFB6A4}" destId="{4B1B705F-B8D9-42B3-9D10-54166EC37CED}" srcOrd="0" destOrd="0" presId="urn:microsoft.com/office/officeart/2005/8/layout/vList5"/>
    <dgm:cxn modelId="{17EDB303-9518-4169-9049-AFE7488EF85A}" type="presOf" srcId="{D53347FE-2248-4BC0-97EE-9F854C646604}" destId="{34437133-29AE-4F80-A78B-5A3CB607A309}" srcOrd="0" destOrd="0" presId="urn:microsoft.com/office/officeart/2005/8/layout/vList5"/>
    <dgm:cxn modelId="{C701A432-A722-4A3E-B4A6-4DD68BE454FF}" type="presOf" srcId="{2AE8B1F6-20E9-4BA7-9036-C01888B78A63}" destId="{A9857864-D176-41AD-A6E4-F3E1D03CB840}" srcOrd="0" destOrd="0" presId="urn:microsoft.com/office/officeart/2005/8/layout/vList5"/>
    <dgm:cxn modelId="{D312326D-93B0-48E7-82B3-A020B3D26F23}" type="presOf" srcId="{A658B8B2-734C-424B-A5B6-0B9CB2AC0F81}" destId="{C4E4A99C-0938-447C-8742-9319C4100A99}" srcOrd="0" destOrd="0" presId="urn:microsoft.com/office/officeart/2005/8/layout/vList5"/>
    <dgm:cxn modelId="{1C6A7515-9CAF-4C68-B90D-B1CBD6997CFC}" srcId="{4FF0FD9E-2596-4CE5-9991-BAC618AA3FCF}" destId="{E9BDD1FB-2ED4-4E3C-BD65-FB5A3BF72704}" srcOrd="0" destOrd="0" parTransId="{63DC7CC0-760C-40D6-87C0-423720EC887F}" sibTransId="{CC70E2A5-CBAF-4251-B90C-B1CE1B6B8175}"/>
    <dgm:cxn modelId="{CC082B7F-F90A-412C-8A6E-36B8A93D2319}" type="presOf" srcId="{E9BDD1FB-2ED4-4E3C-BD65-FB5A3BF72704}" destId="{54F555E5-4875-463B-92E2-C3DD2D03BCAB}" srcOrd="0" destOrd="0" presId="urn:microsoft.com/office/officeart/2005/8/layout/vList5"/>
    <dgm:cxn modelId="{88603875-05C3-4263-8FD3-2E124F250D9C}" srcId="{541E3084-8A75-40EC-B5AB-FE3F9AEFB6A4}" destId="{A658B8B2-734C-424B-A5B6-0B9CB2AC0F81}" srcOrd="2" destOrd="0" parTransId="{F77F114E-582B-4670-9CA7-85AB50C10E06}" sibTransId="{9EA189AE-153A-4027-A714-53075F6D67D3}"/>
    <dgm:cxn modelId="{73AB93DA-2BF0-4C5F-B021-B19B8D6D2C72}" srcId="{ECFB79A1-3903-44AF-AAF2-8E1DCA24BF98}" destId="{9ED0C220-F7DA-4757-AF38-B4A1671A12D8}" srcOrd="0" destOrd="0" parTransId="{666BAA89-F47C-4AD9-8154-73A164102C0C}" sibTransId="{05806230-1147-48E7-8C81-4675F9001351}"/>
    <dgm:cxn modelId="{476092FD-DCC3-4226-A582-D0D6128AFA20}" srcId="{2B50BB25-5AE2-41F5-8539-2D7915A3942F}" destId="{D53347FE-2248-4BC0-97EE-9F854C646604}" srcOrd="0" destOrd="0" parTransId="{3AA0AD03-BC77-4A9A-B494-F45AEB578E1E}" sibTransId="{097963EA-3E37-4896-AF3D-BECB00D226DF}"/>
    <dgm:cxn modelId="{153F6671-5880-4B5B-BADC-3B5C21F09A04}" srcId="{541E3084-8A75-40EC-B5AB-FE3F9AEFB6A4}" destId="{4FF0FD9E-2596-4CE5-9991-BAC618AA3FCF}" srcOrd="1" destOrd="0" parTransId="{B1240ABE-458C-4B0D-896F-BDFB9AF47EB3}" sibTransId="{899C4FED-66B2-4453-A880-A595ACB37CA1}"/>
    <dgm:cxn modelId="{4FB30303-CCB2-4DBB-8610-CA8F75A0ECD3}" type="presOf" srcId="{4FF0FD9E-2596-4CE5-9991-BAC618AA3FCF}" destId="{0754552A-9B7B-4A39-A4DB-C0E6B55852A6}" srcOrd="0" destOrd="0" presId="urn:microsoft.com/office/officeart/2005/8/layout/vList5"/>
    <dgm:cxn modelId="{E1D54F46-6660-4458-8152-98168885C7E5}" srcId="{541E3084-8A75-40EC-B5AB-FE3F9AEFB6A4}" destId="{2B50BB25-5AE2-41F5-8539-2D7915A3942F}" srcOrd="0" destOrd="0" parTransId="{F27B5221-66F7-4033-82FA-DFAC14352024}" sibTransId="{061C9B54-466E-4EDE-B2E1-C2C35657446B}"/>
    <dgm:cxn modelId="{E2539A13-5B84-4B12-BE2F-15583A5F10A0}" type="presOf" srcId="{9ED0C220-F7DA-4757-AF38-B4A1671A12D8}" destId="{0CB079D4-99F6-47CB-9DD6-4CFE142151CC}" srcOrd="0" destOrd="0" presId="urn:microsoft.com/office/officeart/2005/8/layout/vList5"/>
    <dgm:cxn modelId="{D4937E9B-FB74-457F-BEB3-679DABF68969}" srcId="{541E3084-8A75-40EC-B5AB-FE3F9AEFB6A4}" destId="{ECFB79A1-3903-44AF-AAF2-8E1DCA24BF98}" srcOrd="3" destOrd="0" parTransId="{17DEC665-696D-4711-A47B-DB3EB5FDE63D}" sibTransId="{AD4815A7-D9C9-4806-B0C1-7DF7B61D0DBB}"/>
    <dgm:cxn modelId="{05F07F96-76DE-498F-8838-A4E04BA08912}" type="presOf" srcId="{ECFB79A1-3903-44AF-AAF2-8E1DCA24BF98}" destId="{E33BAD35-F161-4B3F-9B73-B39AC65CE00F}" srcOrd="0" destOrd="0" presId="urn:microsoft.com/office/officeart/2005/8/layout/vList5"/>
    <dgm:cxn modelId="{9D336A56-DAD1-4EAD-9FAE-3D4CB287BEDB}" type="presParOf" srcId="{4B1B705F-B8D9-42B3-9D10-54166EC37CED}" destId="{7628EBD0-31F7-46D9-B413-AED1DE57B4B5}" srcOrd="0" destOrd="0" presId="urn:microsoft.com/office/officeart/2005/8/layout/vList5"/>
    <dgm:cxn modelId="{1DD3A512-B4A9-4D33-9313-27F28C70FF4D}" type="presParOf" srcId="{7628EBD0-31F7-46D9-B413-AED1DE57B4B5}" destId="{C6DC9AA3-136D-47FF-8183-99C82089B139}" srcOrd="0" destOrd="0" presId="urn:microsoft.com/office/officeart/2005/8/layout/vList5"/>
    <dgm:cxn modelId="{5229EF20-E725-462A-9564-B61710222139}" type="presParOf" srcId="{7628EBD0-31F7-46D9-B413-AED1DE57B4B5}" destId="{34437133-29AE-4F80-A78B-5A3CB607A309}" srcOrd="1" destOrd="0" presId="urn:microsoft.com/office/officeart/2005/8/layout/vList5"/>
    <dgm:cxn modelId="{5E6A96B7-4240-4761-BA75-594CC54CA2A4}" type="presParOf" srcId="{4B1B705F-B8D9-42B3-9D10-54166EC37CED}" destId="{67EB6D6B-595A-47C5-9BA8-B597C1EBEF14}" srcOrd="1" destOrd="0" presId="urn:microsoft.com/office/officeart/2005/8/layout/vList5"/>
    <dgm:cxn modelId="{DF719049-1DCD-4252-A6E8-8F19E33E892A}" type="presParOf" srcId="{4B1B705F-B8D9-42B3-9D10-54166EC37CED}" destId="{516F8817-CAEE-4DB3-8D65-F85E380C2D48}" srcOrd="2" destOrd="0" presId="urn:microsoft.com/office/officeart/2005/8/layout/vList5"/>
    <dgm:cxn modelId="{F812C608-3297-45AA-B70E-6F836806D4C2}" type="presParOf" srcId="{516F8817-CAEE-4DB3-8D65-F85E380C2D48}" destId="{0754552A-9B7B-4A39-A4DB-C0E6B55852A6}" srcOrd="0" destOrd="0" presId="urn:microsoft.com/office/officeart/2005/8/layout/vList5"/>
    <dgm:cxn modelId="{0E170871-8121-437A-A3DC-937365DF7EE4}" type="presParOf" srcId="{516F8817-CAEE-4DB3-8D65-F85E380C2D48}" destId="{54F555E5-4875-463B-92E2-C3DD2D03BCAB}" srcOrd="1" destOrd="0" presId="urn:microsoft.com/office/officeart/2005/8/layout/vList5"/>
    <dgm:cxn modelId="{8E127A7E-BD9F-4642-B9C3-1E290434D9A1}" type="presParOf" srcId="{4B1B705F-B8D9-42B3-9D10-54166EC37CED}" destId="{22120845-1E57-4F9B-BEB6-5B146FF1E811}" srcOrd="3" destOrd="0" presId="urn:microsoft.com/office/officeart/2005/8/layout/vList5"/>
    <dgm:cxn modelId="{A17FEC85-07B0-4045-898B-7D4991B9E56B}" type="presParOf" srcId="{4B1B705F-B8D9-42B3-9D10-54166EC37CED}" destId="{91840A69-CD84-4D19-A4F1-EC28CD96AB2F}" srcOrd="4" destOrd="0" presId="urn:microsoft.com/office/officeart/2005/8/layout/vList5"/>
    <dgm:cxn modelId="{547684F7-3D76-4A67-9402-4CDD963E3F8E}" type="presParOf" srcId="{91840A69-CD84-4D19-A4F1-EC28CD96AB2F}" destId="{C4E4A99C-0938-447C-8742-9319C4100A99}" srcOrd="0" destOrd="0" presId="urn:microsoft.com/office/officeart/2005/8/layout/vList5"/>
    <dgm:cxn modelId="{7488EFA8-F12A-45DB-9675-CC9627BCA60A}" type="presParOf" srcId="{91840A69-CD84-4D19-A4F1-EC28CD96AB2F}" destId="{A9857864-D176-41AD-A6E4-F3E1D03CB840}" srcOrd="1" destOrd="0" presId="urn:microsoft.com/office/officeart/2005/8/layout/vList5"/>
    <dgm:cxn modelId="{84358807-5B6E-4B76-BCFF-83C06C4ADD79}" type="presParOf" srcId="{4B1B705F-B8D9-42B3-9D10-54166EC37CED}" destId="{DD2F7CF4-0394-404C-A7B5-07E57889E1E4}" srcOrd="5" destOrd="0" presId="urn:microsoft.com/office/officeart/2005/8/layout/vList5"/>
    <dgm:cxn modelId="{F2FE3E32-D82E-4DCE-A26A-0ADA5383CEDE}" type="presParOf" srcId="{4B1B705F-B8D9-42B3-9D10-54166EC37CED}" destId="{404C08DE-B857-4898-8DBA-53ECE10A8507}" srcOrd="6" destOrd="0" presId="urn:microsoft.com/office/officeart/2005/8/layout/vList5"/>
    <dgm:cxn modelId="{48C7B298-8F7D-4D49-A2AA-92A9E25C571B}" type="presParOf" srcId="{404C08DE-B857-4898-8DBA-53ECE10A8507}" destId="{E33BAD35-F161-4B3F-9B73-B39AC65CE00F}" srcOrd="0" destOrd="0" presId="urn:microsoft.com/office/officeart/2005/8/layout/vList5"/>
    <dgm:cxn modelId="{C4A67911-8C4B-459E-B6D1-1046D4502613}" type="presParOf" srcId="{404C08DE-B857-4898-8DBA-53ECE10A8507}" destId="{0CB079D4-99F6-47CB-9DD6-4CFE142151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0C2057-11DC-4A34-BE99-A98BA1214F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1E4791B-A942-49C9-BCD5-7C6E7D0170E7}">
      <dgm:prSet phldrT="[Texto]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ES" dirty="0"/>
        </a:p>
      </dgm:t>
    </dgm:pt>
    <dgm:pt modelId="{A80EC61D-02D5-4433-8E42-7566D8BB6EA4}" type="parTrans" cxnId="{D0F5536C-FA8E-4CAD-9855-1E09AA6721EA}">
      <dgm:prSet/>
      <dgm:spPr/>
      <dgm:t>
        <a:bodyPr/>
        <a:lstStyle/>
        <a:p>
          <a:endParaRPr lang="es-ES"/>
        </a:p>
      </dgm:t>
    </dgm:pt>
    <dgm:pt modelId="{237BFC3F-6148-499B-9D17-75D272256758}" type="sibTrans" cxnId="{D0F5536C-FA8E-4CAD-9855-1E09AA6721EA}">
      <dgm:prSet/>
      <dgm:spPr/>
      <dgm:t>
        <a:bodyPr/>
        <a:lstStyle/>
        <a:p>
          <a:endParaRPr lang="es-ES"/>
        </a:p>
      </dgm:t>
    </dgm:pt>
    <dgm:pt modelId="{D3DB0229-85EA-4DF8-85BE-A0855CECCB15}">
      <dgm:prSet phldrT="[Texto]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ES" dirty="0"/>
        </a:p>
      </dgm:t>
    </dgm:pt>
    <dgm:pt modelId="{B3F83084-C2DB-4F61-BFEC-FFFDD51AEF33}" type="parTrans" cxnId="{070BB548-4D56-4834-A094-96841809B106}">
      <dgm:prSet/>
      <dgm:spPr/>
      <dgm:t>
        <a:bodyPr/>
        <a:lstStyle/>
        <a:p>
          <a:endParaRPr lang="es-ES"/>
        </a:p>
      </dgm:t>
    </dgm:pt>
    <dgm:pt modelId="{0E069E80-85E2-43F6-B387-7107725D68EA}" type="sibTrans" cxnId="{070BB548-4D56-4834-A094-96841809B106}">
      <dgm:prSet/>
      <dgm:spPr/>
      <dgm:t>
        <a:bodyPr/>
        <a:lstStyle/>
        <a:p>
          <a:endParaRPr lang="es-ES"/>
        </a:p>
      </dgm:t>
    </dgm:pt>
    <dgm:pt modelId="{4BE67295-B43F-4320-AF70-1609C16B81CB}">
      <dgm:prSet phldrT="[Texto]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E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F5825D0-2047-4224-84B7-7FFBC5E52EC7}" type="parTrans" cxnId="{3A701B3E-9801-42A0-9AA4-79A709C28FD1}">
      <dgm:prSet/>
      <dgm:spPr/>
      <dgm:t>
        <a:bodyPr/>
        <a:lstStyle/>
        <a:p>
          <a:endParaRPr lang="es-ES"/>
        </a:p>
      </dgm:t>
    </dgm:pt>
    <dgm:pt modelId="{E404CE0F-77E3-4FBC-8A4B-5C429CEEDCFA}" type="sibTrans" cxnId="{3A701B3E-9801-42A0-9AA4-79A709C28FD1}">
      <dgm:prSet/>
      <dgm:spPr/>
      <dgm:t>
        <a:bodyPr/>
        <a:lstStyle/>
        <a:p>
          <a:endParaRPr lang="es-ES"/>
        </a:p>
      </dgm:t>
    </dgm:pt>
    <dgm:pt modelId="{593AF1BB-7579-4C65-BA30-98EAD252DFD9}" type="pres">
      <dgm:prSet presAssocID="{430C2057-11DC-4A34-BE99-A98BA1214F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D6ECCFC-A51C-4AC6-9333-12D6485CA36B}" type="pres">
      <dgm:prSet presAssocID="{430C2057-11DC-4A34-BE99-A98BA1214FC9}" presName="dummyMaxCanvas" presStyleCnt="0">
        <dgm:presLayoutVars/>
      </dgm:prSet>
      <dgm:spPr/>
    </dgm:pt>
    <dgm:pt modelId="{41C0E464-59FA-433B-A64D-C5C779D9108F}" type="pres">
      <dgm:prSet presAssocID="{430C2057-11DC-4A34-BE99-A98BA1214F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50C68F-4751-4C15-A391-738657B1845A}" type="pres">
      <dgm:prSet presAssocID="{430C2057-11DC-4A34-BE99-A98BA1214F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F7E40A-33C8-458D-826D-114B3B3DC4A7}" type="pres">
      <dgm:prSet presAssocID="{430C2057-11DC-4A34-BE99-A98BA1214F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AF3A4A-136B-4CA1-BE1F-F1EC8B98AF44}" type="pres">
      <dgm:prSet presAssocID="{430C2057-11DC-4A34-BE99-A98BA1214F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84EF25-9649-4161-97C9-D81635015255}" type="pres">
      <dgm:prSet presAssocID="{430C2057-11DC-4A34-BE99-A98BA1214F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908CEF-0FCA-4CC4-899A-2EF70BA6963E}" type="pres">
      <dgm:prSet presAssocID="{430C2057-11DC-4A34-BE99-A98BA1214F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70EF01-9C96-4B44-8E19-DB25BE147362}" type="pres">
      <dgm:prSet presAssocID="{430C2057-11DC-4A34-BE99-A98BA1214F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08DD3-626B-45A3-AEAD-09AED52E9CF3}" type="pres">
      <dgm:prSet presAssocID="{430C2057-11DC-4A34-BE99-A98BA1214F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3E0B3FE-861F-4E90-8EAC-44E4F0B51E1E}" type="presOf" srcId="{D3DB0229-85EA-4DF8-85BE-A0855CECCB15}" destId="{6050C68F-4751-4C15-A391-738657B1845A}" srcOrd="0" destOrd="0" presId="urn:microsoft.com/office/officeart/2005/8/layout/vProcess5"/>
    <dgm:cxn modelId="{38A71E93-C0EF-4B4E-B8E0-346440A7E057}" type="presOf" srcId="{430C2057-11DC-4A34-BE99-A98BA1214FC9}" destId="{593AF1BB-7579-4C65-BA30-98EAD252DFD9}" srcOrd="0" destOrd="0" presId="urn:microsoft.com/office/officeart/2005/8/layout/vProcess5"/>
    <dgm:cxn modelId="{5B4BFED3-A40F-4924-B5A9-C1339195629F}" type="presOf" srcId="{0E069E80-85E2-43F6-B387-7107725D68EA}" destId="{CE84EF25-9649-4161-97C9-D81635015255}" srcOrd="0" destOrd="0" presId="urn:microsoft.com/office/officeart/2005/8/layout/vProcess5"/>
    <dgm:cxn modelId="{085BD635-0BBB-4C32-AFA1-294B010F08C3}" type="presOf" srcId="{4BE67295-B43F-4320-AF70-1609C16B81CB}" destId="{3A908DD3-626B-45A3-AEAD-09AED52E9CF3}" srcOrd="1" destOrd="0" presId="urn:microsoft.com/office/officeart/2005/8/layout/vProcess5"/>
    <dgm:cxn modelId="{497D3EE9-23DE-4E65-9026-0F10F4515FCA}" type="presOf" srcId="{237BFC3F-6148-499B-9D17-75D272256758}" destId="{F8AF3A4A-136B-4CA1-BE1F-F1EC8B98AF44}" srcOrd="0" destOrd="0" presId="urn:microsoft.com/office/officeart/2005/8/layout/vProcess5"/>
    <dgm:cxn modelId="{42522D65-268E-458D-A238-B40A436E0427}" type="presOf" srcId="{D3DB0229-85EA-4DF8-85BE-A0855CECCB15}" destId="{BB70EF01-9C96-4B44-8E19-DB25BE147362}" srcOrd="1" destOrd="0" presId="urn:microsoft.com/office/officeart/2005/8/layout/vProcess5"/>
    <dgm:cxn modelId="{B15D114A-7798-4444-95B2-324E6519D415}" type="presOf" srcId="{E1E4791B-A942-49C9-BCD5-7C6E7D0170E7}" destId="{36908CEF-0FCA-4CC4-899A-2EF70BA6963E}" srcOrd="1" destOrd="0" presId="urn:microsoft.com/office/officeart/2005/8/layout/vProcess5"/>
    <dgm:cxn modelId="{D0F5536C-FA8E-4CAD-9855-1E09AA6721EA}" srcId="{430C2057-11DC-4A34-BE99-A98BA1214FC9}" destId="{E1E4791B-A942-49C9-BCD5-7C6E7D0170E7}" srcOrd="0" destOrd="0" parTransId="{A80EC61D-02D5-4433-8E42-7566D8BB6EA4}" sibTransId="{237BFC3F-6148-499B-9D17-75D272256758}"/>
    <dgm:cxn modelId="{EA61CFD3-6A16-41A8-A839-791A3E6EDC9F}" type="presOf" srcId="{E1E4791B-A942-49C9-BCD5-7C6E7D0170E7}" destId="{41C0E464-59FA-433B-A64D-C5C779D9108F}" srcOrd="0" destOrd="0" presId="urn:microsoft.com/office/officeart/2005/8/layout/vProcess5"/>
    <dgm:cxn modelId="{3A701B3E-9801-42A0-9AA4-79A709C28FD1}" srcId="{430C2057-11DC-4A34-BE99-A98BA1214FC9}" destId="{4BE67295-B43F-4320-AF70-1609C16B81CB}" srcOrd="2" destOrd="0" parTransId="{EF5825D0-2047-4224-84B7-7FFBC5E52EC7}" sibTransId="{E404CE0F-77E3-4FBC-8A4B-5C429CEEDCFA}"/>
    <dgm:cxn modelId="{482178CE-6B6F-48A3-B2F1-26E53739860D}" type="presOf" srcId="{4BE67295-B43F-4320-AF70-1609C16B81CB}" destId="{28F7E40A-33C8-458D-826D-114B3B3DC4A7}" srcOrd="0" destOrd="0" presId="urn:microsoft.com/office/officeart/2005/8/layout/vProcess5"/>
    <dgm:cxn modelId="{070BB548-4D56-4834-A094-96841809B106}" srcId="{430C2057-11DC-4A34-BE99-A98BA1214FC9}" destId="{D3DB0229-85EA-4DF8-85BE-A0855CECCB15}" srcOrd="1" destOrd="0" parTransId="{B3F83084-C2DB-4F61-BFEC-FFFDD51AEF33}" sibTransId="{0E069E80-85E2-43F6-B387-7107725D68EA}"/>
    <dgm:cxn modelId="{311EA429-8F71-45E9-99B0-5BD0D4F8D77C}" type="presParOf" srcId="{593AF1BB-7579-4C65-BA30-98EAD252DFD9}" destId="{3D6ECCFC-A51C-4AC6-9333-12D6485CA36B}" srcOrd="0" destOrd="0" presId="urn:microsoft.com/office/officeart/2005/8/layout/vProcess5"/>
    <dgm:cxn modelId="{4F61B141-03FE-4416-9B28-718385433C82}" type="presParOf" srcId="{593AF1BB-7579-4C65-BA30-98EAD252DFD9}" destId="{41C0E464-59FA-433B-A64D-C5C779D9108F}" srcOrd="1" destOrd="0" presId="urn:microsoft.com/office/officeart/2005/8/layout/vProcess5"/>
    <dgm:cxn modelId="{74287122-178F-436B-8F32-25FDA9575F8B}" type="presParOf" srcId="{593AF1BB-7579-4C65-BA30-98EAD252DFD9}" destId="{6050C68F-4751-4C15-A391-738657B1845A}" srcOrd="2" destOrd="0" presId="urn:microsoft.com/office/officeart/2005/8/layout/vProcess5"/>
    <dgm:cxn modelId="{A3531EB8-0092-473B-8643-F51D2A98FAE4}" type="presParOf" srcId="{593AF1BB-7579-4C65-BA30-98EAD252DFD9}" destId="{28F7E40A-33C8-458D-826D-114B3B3DC4A7}" srcOrd="3" destOrd="0" presId="urn:microsoft.com/office/officeart/2005/8/layout/vProcess5"/>
    <dgm:cxn modelId="{7BBC254B-50F9-41B7-8728-B81C04583B6E}" type="presParOf" srcId="{593AF1BB-7579-4C65-BA30-98EAD252DFD9}" destId="{F8AF3A4A-136B-4CA1-BE1F-F1EC8B98AF44}" srcOrd="4" destOrd="0" presId="urn:microsoft.com/office/officeart/2005/8/layout/vProcess5"/>
    <dgm:cxn modelId="{C4944E2D-D1C5-48D5-9B23-1290F04CC174}" type="presParOf" srcId="{593AF1BB-7579-4C65-BA30-98EAD252DFD9}" destId="{CE84EF25-9649-4161-97C9-D81635015255}" srcOrd="5" destOrd="0" presId="urn:microsoft.com/office/officeart/2005/8/layout/vProcess5"/>
    <dgm:cxn modelId="{2F88A38D-CD39-4693-8EDA-A0CFEE576BC0}" type="presParOf" srcId="{593AF1BB-7579-4C65-BA30-98EAD252DFD9}" destId="{36908CEF-0FCA-4CC4-899A-2EF70BA6963E}" srcOrd="6" destOrd="0" presId="urn:microsoft.com/office/officeart/2005/8/layout/vProcess5"/>
    <dgm:cxn modelId="{7E41598A-2DBC-4022-A3ED-ABB51CD6BBB5}" type="presParOf" srcId="{593AF1BB-7579-4C65-BA30-98EAD252DFD9}" destId="{BB70EF01-9C96-4B44-8E19-DB25BE147362}" srcOrd="7" destOrd="0" presId="urn:microsoft.com/office/officeart/2005/8/layout/vProcess5"/>
    <dgm:cxn modelId="{8ED457B8-6D0F-4DB1-AD52-04433A0F40CB}" type="presParOf" srcId="{593AF1BB-7579-4C65-BA30-98EAD252DFD9}" destId="{3A908DD3-626B-45A3-AEAD-09AED52E9C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0C2057-11DC-4A34-BE99-A98BA1214F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1E4791B-A942-49C9-BCD5-7C6E7D0170E7}">
      <dgm:prSet phldrT="[Texto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" sz="2400" b="1" dirty="0" smtClean="0"/>
            <a:t>En la actualidad cuenta con importante </a:t>
          </a:r>
          <a:r>
            <a:rPr lang="es-ES" sz="24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reputación internacional</a:t>
          </a:r>
          <a:endParaRPr lang="es-ES" sz="2400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A80EC61D-02D5-4433-8E42-7566D8BB6EA4}" type="parTrans" cxnId="{D0F5536C-FA8E-4CAD-9855-1E09AA6721EA}">
      <dgm:prSet/>
      <dgm:spPr/>
      <dgm:t>
        <a:bodyPr/>
        <a:lstStyle/>
        <a:p>
          <a:endParaRPr lang="es-ES"/>
        </a:p>
      </dgm:t>
    </dgm:pt>
    <dgm:pt modelId="{237BFC3F-6148-499B-9D17-75D272256758}" type="sibTrans" cxnId="{D0F5536C-FA8E-4CAD-9855-1E09AA6721EA}">
      <dgm:prSet/>
      <dgm:spPr/>
      <dgm:t>
        <a:bodyPr/>
        <a:lstStyle/>
        <a:p>
          <a:endParaRPr lang="es-ES"/>
        </a:p>
      </dgm:t>
    </dgm:pt>
    <dgm:pt modelId="{D3DB0229-85EA-4DF8-85BE-A0855CECCB15}">
      <dgm:prSet phldrT="[Texto]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-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Películas exitosas</a:t>
          </a:r>
          <a:r>
            <a:rPr lang="es-ES" dirty="0" smtClean="0"/>
            <a:t>: “El señor de los anillos”, “El </a:t>
          </a:r>
          <a:r>
            <a:rPr lang="es-ES" dirty="0" err="1" smtClean="0"/>
            <a:t>Hobbit</a:t>
          </a:r>
          <a:r>
            <a:rPr lang="es-ES" dirty="0" smtClean="0"/>
            <a:t>”, “Las crónicas de Narnia”, “Avatar”, “King Kong”, entre otras. </a:t>
          </a:r>
          <a:endParaRPr lang="es-ES" dirty="0"/>
        </a:p>
      </dgm:t>
    </dgm:pt>
    <dgm:pt modelId="{B3F83084-C2DB-4F61-BFEC-FFFDD51AEF33}" type="parTrans" cxnId="{070BB548-4D56-4834-A094-96841809B106}">
      <dgm:prSet/>
      <dgm:spPr/>
      <dgm:t>
        <a:bodyPr/>
        <a:lstStyle/>
        <a:p>
          <a:endParaRPr lang="es-ES"/>
        </a:p>
      </dgm:t>
    </dgm:pt>
    <dgm:pt modelId="{0E069E80-85E2-43F6-B387-7107725D68EA}" type="sibTrans" cxnId="{070BB548-4D56-4834-A094-96841809B106}">
      <dgm:prSet/>
      <dgm:spPr/>
      <dgm:t>
        <a:bodyPr/>
        <a:lstStyle/>
        <a:p>
          <a:endParaRPr lang="es-ES"/>
        </a:p>
      </dgm:t>
    </dgm:pt>
    <dgm:pt modelId="{4BE67295-B43F-4320-AF70-1609C16B81CB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200" dirty="0" smtClean="0"/>
            <a:t>Resultado de una sumatoria de </a:t>
          </a:r>
          <a:r>
            <a:rPr lang="es-ES" sz="22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grandes bondades naturales </a:t>
          </a:r>
          <a:r>
            <a:rPr lang="es-ES" sz="2200" dirty="0" smtClean="0"/>
            <a:t>(una variada paleta de paisajes), una </a:t>
          </a:r>
          <a:r>
            <a:rPr lang="es-ES" sz="22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adecuada infraestructura </a:t>
          </a:r>
          <a:r>
            <a:rPr lang="es-ES" sz="2200" dirty="0" smtClean="0"/>
            <a:t>y </a:t>
          </a:r>
          <a:r>
            <a:rPr lang="es-ES" sz="22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elevadas capacidades </a:t>
          </a:r>
          <a:r>
            <a:rPr lang="es-ES" sz="2200" dirty="0" smtClean="0"/>
            <a:t>de post-producción, efectos visuales y digitales.</a:t>
          </a:r>
          <a:endParaRPr lang="es-ES" sz="2200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F5825D0-2047-4224-84B7-7FFBC5E52EC7}" type="parTrans" cxnId="{3A701B3E-9801-42A0-9AA4-79A709C28FD1}">
      <dgm:prSet/>
      <dgm:spPr/>
      <dgm:t>
        <a:bodyPr/>
        <a:lstStyle/>
        <a:p>
          <a:endParaRPr lang="es-ES"/>
        </a:p>
      </dgm:t>
    </dgm:pt>
    <dgm:pt modelId="{E404CE0F-77E3-4FBC-8A4B-5C429CEEDCFA}" type="sibTrans" cxnId="{3A701B3E-9801-42A0-9AA4-79A709C28FD1}">
      <dgm:prSet/>
      <dgm:spPr/>
      <dgm:t>
        <a:bodyPr/>
        <a:lstStyle/>
        <a:p>
          <a:endParaRPr lang="es-ES"/>
        </a:p>
      </dgm:t>
    </dgm:pt>
    <dgm:pt modelId="{593AF1BB-7579-4C65-BA30-98EAD252DFD9}" type="pres">
      <dgm:prSet presAssocID="{430C2057-11DC-4A34-BE99-A98BA1214F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D6ECCFC-A51C-4AC6-9333-12D6485CA36B}" type="pres">
      <dgm:prSet presAssocID="{430C2057-11DC-4A34-BE99-A98BA1214FC9}" presName="dummyMaxCanvas" presStyleCnt="0">
        <dgm:presLayoutVars/>
      </dgm:prSet>
      <dgm:spPr/>
    </dgm:pt>
    <dgm:pt modelId="{41C0E464-59FA-433B-A64D-C5C779D9108F}" type="pres">
      <dgm:prSet presAssocID="{430C2057-11DC-4A34-BE99-A98BA1214F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50C68F-4751-4C15-A391-738657B1845A}" type="pres">
      <dgm:prSet presAssocID="{430C2057-11DC-4A34-BE99-A98BA1214F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F7E40A-33C8-458D-826D-114B3B3DC4A7}" type="pres">
      <dgm:prSet presAssocID="{430C2057-11DC-4A34-BE99-A98BA1214F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AF3A4A-136B-4CA1-BE1F-F1EC8B98AF44}" type="pres">
      <dgm:prSet presAssocID="{430C2057-11DC-4A34-BE99-A98BA1214F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84EF25-9649-4161-97C9-D81635015255}" type="pres">
      <dgm:prSet presAssocID="{430C2057-11DC-4A34-BE99-A98BA1214F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908CEF-0FCA-4CC4-899A-2EF70BA6963E}" type="pres">
      <dgm:prSet presAssocID="{430C2057-11DC-4A34-BE99-A98BA1214F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70EF01-9C96-4B44-8E19-DB25BE147362}" type="pres">
      <dgm:prSet presAssocID="{430C2057-11DC-4A34-BE99-A98BA1214F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08DD3-626B-45A3-AEAD-09AED52E9CF3}" type="pres">
      <dgm:prSet presAssocID="{430C2057-11DC-4A34-BE99-A98BA1214F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D60358-B1F7-4402-A5EA-B60A5D90059F}" type="presOf" srcId="{4BE67295-B43F-4320-AF70-1609C16B81CB}" destId="{28F7E40A-33C8-458D-826D-114B3B3DC4A7}" srcOrd="0" destOrd="0" presId="urn:microsoft.com/office/officeart/2005/8/layout/vProcess5"/>
    <dgm:cxn modelId="{EC908984-76DF-46C5-9E6F-BED43F58241F}" type="presOf" srcId="{430C2057-11DC-4A34-BE99-A98BA1214FC9}" destId="{593AF1BB-7579-4C65-BA30-98EAD252DFD9}" srcOrd="0" destOrd="0" presId="urn:microsoft.com/office/officeart/2005/8/layout/vProcess5"/>
    <dgm:cxn modelId="{6BC729EE-B274-4C43-A278-4B69EDCA3611}" type="presOf" srcId="{E1E4791B-A942-49C9-BCD5-7C6E7D0170E7}" destId="{36908CEF-0FCA-4CC4-899A-2EF70BA6963E}" srcOrd="1" destOrd="0" presId="urn:microsoft.com/office/officeart/2005/8/layout/vProcess5"/>
    <dgm:cxn modelId="{2AC0A426-366C-4FDC-92B3-4FE266DBE24D}" type="presOf" srcId="{237BFC3F-6148-499B-9D17-75D272256758}" destId="{F8AF3A4A-136B-4CA1-BE1F-F1EC8B98AF44}" srcOrd="0" destOrd="0" presId="urn:microsoft.com/office/officeart/2005/8/layout/vProcess5"/>
    <dgm:cxn modelId="{84DFEEB8-205F-43E8-8569-052E04240B3F}" type="presOf" srcId="{D3DB0229-85EA-4DF8-85BE-A0855CECCB15}" destId="{6050C68F-4751-4C15-A391-738657B1845A}" srcOrd="0" destOrd="0" presId="urn:microsoft.com/office/officeart/2005/8/layout/vProcess5"/>
    <dgm:cxn modelId="{4CD8A662-42A0-4563-A292-0E50D54191BC}" type="presOf" srcId="{0E069E80-85E2-43F6-B387-7107725D68EA}" destId="{CE84EF25-9649-4161-97C9-D81635015255}" srcOrd="0" destOrd="0" presId="urn:microsoft.com/office/officeart/2005/8/layout/vProcess5"/>
    <dgm:cxn modelId="{E684E3F3-3E01-423E-B36C-BBABFD180C17}" type="presOf" srcId="{D3DB0229-85EA-4DF8-85BE-A0855CECCB15}" destId="{BB70EF01-9C96-4B44-8E19-DB25BE147362}" srcOrd="1" destOrd="0" presId="urn:microsoft.com/office/officeart/2005/8/layout/vProcess5"/>
    <dgm:cxn modelId="{A44D6093-B4B0-4A7D-9E4A-722CCBB3BBEB}" type="presOf" srcId="{4BE67295-B43F-4320-AF70-1609C16B81CB}" destId="{3A908DD3-626B-45A3-AEAD-09AED52E9CF3}" srcOrd="1" destOrd="0" presId="urn:microsoft.com/office/officeart/2005/8/layout/vProcess5"/>
    <dgm:cxn modelId="{5A0C6657-DF52-4B3D-8F1C-67EA1549C00A}" type="presOf" srcId="{E1E4791B-A942-49C9-BCD5-7C6E7D0170E7}" destId="{41C0E464-59FA-433B-A64D-C5C779D9108F}" srcOrd="0" destOrd="0" presId="urn:microsoft.com/office/officeart/2005/8/layout/vProcess5"/>
    <dgm:cxn modelId="{D0F5536C-FA8E-4CAD-9855-1E09AA6721EA}" srcId="{430C2057-11DC-4A34-BE99-A98BA1214FC9}" destId="{E1E4791B-A942-49C9-BCD5-7C6E7D0170E7}" srcOrd="0" destOrd="0" parTransId="{A80EC61D-02D5-4433-8E42-7566D8BB6EA4}" sibTransId="{237BFC3F-6148-499B-9D17-75D272256758}"/>
    <dgm:cxn modelId="{3A701B3E-9801-42A0-9AA4-79A709C28FD1}" srcId="{430C2057-11DC-4A34-BE99-A98BA1214FC9}" destId="{4BE67295-B43F-4320-AF70-1609C16B81CB}" srcOrd="2" destOrd="0" parTransId="{EF5825D0-2047-4224-84B7-7FFBC5E52EC7}" sibTransId="{E404CE0F-77E3-4FBC-8A4B-5C429CEEDCFA}"/>
    <dgm:cxn modelId="{070BB548-4D56-4834-A094-96841809B106}" srcId="{430C2057-11DC-4A34-BE99-A98BA1214FC9}" destId="{D3DB0229-85EA-4DF8-85BE-A0855CECCB15}" srcOrd="1" destOrd="0" parTransId="{B3F83084-C2DB-4F61-BFEC-FFFDD51AEF33}" sibTransId="{0E069E80-85E2-43F6-B387-7107725D68EA}"/>
    <dgm:cxn modelId="{61810ED3-5885-4A70-A076-3BBF2834089F}" type="presParOf" srcId="{593AF1BB-7579-4C65-BA30-98EAD252DFD9}" destId="{3D6ECCFC-A51C-4AC6-9333-12D6485CA36B}" srcOrd="0" destOrd="0" presId="urn:microsoft.com/office/officeart/2005/8/layout/vProcess5"/>
    <dgm:cxn modelId="{D256BDFD-5460-453C-85C1-C69C999723DC}" type="presParOf" srcId="{593AF1BB-7579-4C65-BA30-98EAD252DFD9}" destId="{41C0E464-59FA-433B-A64D-C5C779D9108F}" srcOrd="1" destOrd="0" presId="urn:microsoft.com/office/officeart/2005/8/layout/vProcess5"/>
    <dgm:cxn modelId="{EDF10BAD-46E6-4769-B89D-175EB8263DE9}" type="presParOf" srcId="{593AF1BB-7579-4C65-BA30-98EAD252DFD9}" destId="{6050C68F-4751-4C15-A391-738657B1845A}" srcOrd="2" destOrd="0" presId="urn:microsoft.com/office/officeart/2005/8/layout/vProcess5"/>
    <dgm:cxn modelId="{562B8305-463C-4D67-B3E9-08CA4D5128B6}" type="presParOf" srcId="{593AF1BB-7579-4C65-BA30-98EAD252DFD9}" destId="{28F7E40A-33C8-458D-826D-114B3B3DC4A7}" srcOrd="3" destOrd="0" presId="urn:microsoft.com/office/officeart/2005/8/layout/vProcess5"/>
    <dgm:cxn modelId="{4A232919-0894-4CAF-A22D-60E77ACFBEA3}" type="presParOf" srcId="{593AF1BB-7579-4C65-BA30-98EAD252DFD9}" destId="{F8AF3A4A-136B-4CA1-BE1F-F1EC8B98AF44}" srcOrd="4" destOrd="0" presId="urn:microsoft.com/office/officeart/2005/8/layout/vProcess5"/>
    <dgm:cxn modelId="{1CF99306-55C1-4162-BE89-8525EB144F4F}" type="presParOf" srcId="{593AF1BB-7579-4C65-BA30-98EAD252DFD9}" destId="{CE84EF25-9649-4161-97C9-D81635015255}" srcOrd="5" destOrd="0" presId="urn:microsoft.com/office/officeart/2005/8/layout/vProcess5"/>
    <dgm:cxn modelId="{EA3E0BA6-4E11-463E-831C-5E03363DCBC7}" type="presParOf" srcId="{593AF1BB-7579-4C65-BA30-98EAD252DFD9}" destId="{36908CEF-0FCA-4CC4-899A-2EF70BA6963E}" srcOrd="6" destOrd="0" presId="urn:microsoft.com/office/officeart/2005/8/layout/vProcess5"/>
    <dgm:cxn modelId="{3784676B-4496-4CA6-BBAA-B59D80364B65}" type="presParOf" srcId="{593AF1BB-7579-4C65-BA30-98EAD252DFD9}" destId="{BB70EF01-9C96-4B44-8E19-DB25BE147362}" srcOrd="7" destOrd="0" presId="urn:microsoft.com/office/officeart/2005/8/layout/vProcess5"/>
    <dgm:cxn modelId="{95912536-C380-4C03-9924-4228A2AC26A8}" type="presParOf" srcId="{593AF1BB-7579-4C65-BA30-98EAD252DFD9}" destId="{3A908DD3-626B-45A3-AEAD-09AED52E9C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0C2057-11DC-4A34-BE99-A98BA1214F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1E4791B-A942-49C9-BCD5-7C6E7D0170E7}">
      <dgm:prSet phldrT="[Texto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" sz="2400" dirty="0" smtClean="0"/>
            <a:t>Australia es uno de los </a:t>
          </a:r>
          <a:r>
            <a:rPr lang="es-ES" sz="24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casos más sobresalientes </a:t>
          </a:r>
          <a:r>
            <a:rPr lang="es-ES" sz="2400" dirty="0" smtClean="0"/>
            <a:t>de exportación de servicios de ingeniería minera, de software y servicios informáticos de soporte  para la industria</a:t>
          </a:r>
          <a:endParaRPr lang="es-ES" sz="2400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A80EC61D-02D5-4433-8E42-7566D8BB6EA4}" type="parTrans" cxnId="{D0F5536C-FA8E-4CAD-9855-1E09AA6721EA}">
      <dgm:prSet/>
      <dgm:spPr/>
      <dgm:t>
        <a:bodyPr/>
        <a:lstStyle/>
        <a:p>
          <a:endParaRPr lang="es-ES"/>
        </a:p>
      </dgm:t>
    </dgm:pt>
    <dgm:pt modelId="{237BFC3F-6148-499B-9D17-75D272256758}" type="sibTrans" cxnId="{D0F5536C-FA8E-4CAD-9855-1E09AA6721EA}">
      <dgm:prSet/>
      <dgm:spPr/>
      <dgm:t>
        <a:bodyPr/>
        <a:lstStyle/>
        <a:p>
          <a:endParaRPr lang="es-ES"/>
        </a:p>
      </dgm:t>
    </dgm:pt>
    <dgm:pt modelId="{D3DB0229-85EA-4DF8-85BE-A0855CECCB15}">
      <dgm:prSet phldrT="[Texto]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-Esta industria da cuenta del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6,4% </a:t>
          </a:r>
          <a:r>
            <a:rPr lang="es-ES" dirty="0" smtClean="0"/>
            <a:t>de la economía australiana y constituye una de las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áreas más dinámicas </a:t>
          </a:r>
          <a:r>
            <a:rPr lang="es-ES" dirty="0" smtClean="0"/>
            <a:t>en términos de </a:t>
          </a:r>
          <a:r>
            <a:rPr lang="es-ES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exportación</a:t>
          </a:r>
          <a:r>
            <a:rPr lang="es-ES" dirty="0" smtClean="0"/>
            <a:t>.</a:t>
          </a:r>
          <a:endParaRPr lang="es-ES" dirty="0"/>
        </a:p>
      </dgm:t>
    </dgm:pt>
    <dgm:pt modelId="{B3F83084-C2DB-4F61-BFEC-FFFDD51AEF33}" type="parTrans" cxnId="{070BB548-4D56-4834-A094-96841809B106}">
      <dgm:prSet/>
      <dgm:spPr/>
      <dgm:t>
        <a:bodyPr/>
        <a:lstStyle/>
        <a:p>
          <a:endParaRPr lang="es-ES"/>
        </a:p>
      </dgm:t>
    </dgm:pt>
    <dgm:pt modelId="{0E069E80-85E2-43F6-B387-7107725D68EA}" type="sibTrans" cxnId="{070BB548-4D56-4834-A094-96841809B106}">
      <dgm:prSet/>
      <dgm:spPr/>
      <dgm:t>
        <a:bodyPr/>
        <a:lstStyle/>
        <a:p>
          <a:endParaRPr lang="es-ES"/>
        </a:p>
      </dgm:t>
    </dgm:pt>
    <dgm:pt modelId="{4BE67295-B43F-4320-AF70-1609C16B81CB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200" dirty="0" smtClean="0"/>
            <a:t>Existe un alto grado de </a:t>
          </a:r>
          <a:r>
            <a:rPr lang="es-ES" sz="22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internacionalización</a:t>
          </a:r>
          <a:r>
            <a:rPr lang="es-ES" sz="2200" dirty="0" smtClean="0"/>
            <a:t> (un 55% de las firmas son exportadoras y el 41% de estas empresas posee oficinas, representaciones u operaciones </a:t>
          </a:r>
          <a:r>
            <a:rPr lang="es-ES" sz="2200" i="1" dirty="0" smtClean="0"/>
            <a:t>offshore)</a:t>
          </a:r>
          <a:endParaRPr lang="es-ES" sz="2200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F5825D0-2047-4224-84B7-7FFBC5E52EC7}" type="parTrans" cxnId="{3A701B3E-9801-42A0-9AA4-79A709C28FD1}">
      <dgm:prSet/>
      <dgm:spPr/>
      <dgm:t>
        <a:bodyPr/>
        <a:lstStyle/>
        <a:p>
          <a:endParaRPr lang="es-ES"/>
        </a:p>
      </dgm:t>
    </dgm:pt>
    <dgm:pt modelId="{E404CE0F-77E3-4FBC-8A4B-5C429CEEDCFA}" type="sibTrans" cxnId="{3A701B3E-9801-42A0-9AA4-79A709C28FD1}">
      <dgm:prSet/>
      <dgm:spPr/>
      <dgm:t>
        <a:bodyPr/>
        <a:lstStyle/>
        <a:p>
          <a:endParaRPr lang="es-ES"/>
        </a:p>
      </dgm:t>
    </dgm:pt>
    <dgm:pt modelId="{593AF1BB-7579-4C65-BA30-98EAD252DFD9}" type="pres">
      <dgm:prSet presAssocID="{430C2057-11DC-4A34-BE99-A98BA1214F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D6ECCFC-A51C-4AC6-9333-12D6485CA36B}" type="pres">
      <dgm:prSet presAssocID="{430C2057-11DC-4A34-BE99-A98BA1214FC9}" presName="dummyMaxCanvas" presStyleCnt="0">
        <dgm:presLayoutVars/>
      </dgm:prSet>
      <dgm:spPr/>
    </dgm:pt>
    <dgm:pt modelId="{41C0E464-59FA-433B-A64D-C5C779D9108F}" type="pres">
      <dgm:prSet presAssocID="{430C2057-11DC-4A34-BE99-A98BA1214F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50C68F-4751-4C15-A391-738657B1845A}" type="pres">
      <dgm:prSet presAssocID="{430C2057-11DC-4A34-BE99-A98BA1214F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F7E40A-33C8-458D-826D-114B3B3DC4A7}" type="pres">
      <dgm:prSet presAssocID="{430C2057-11DC-4A34-BE99-A98BA1214F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AF3A4A-136B-4CA1-BE1F-F1EC8B98AF44}" type="pres">
      <dgm:prSet presAssocID="{430C2057-11DC-4A34-BE99-A98BA1214F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84EF25-9649-4161-97C9-D81635015255}" type="pres">
      <dgm:prSet presAssocID="{430C2057-11DC-4A34-BE99-A98BA1214F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908CEF-0FCA-4CC4-899A-2EF70BA6963E}" type="pres">
      <dgm:prSet presAssocID="{430C2057-11DC-4A34-BE99-A98BA1214F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70EF01-9C96-4B44-8E19-DB25BE147362}" type="pres">
      <dgm:prSet presAssocID="{430C2057-11DC-4A34-BE99-A98BA1214F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08DD3-626B-45A3-AEAD-09AED52E9CF3}" type="pres">
      <dgm:prSet presAssocID="{430C2057-11DC-4A34-BE99-A98BA1214F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A524812-5038-4E23-A55D-BB6C1E37E3F8}" type="presOf" srcId="{E1E4791B-A942-49C9-BCD5-7C6E7D0170E7}" destId="{36908CEF-0FCA-4CC4-899A-2EF70BA6963E}" srcOrd="1" destOrd="0" presId="urn:microsoft.com/office/officeart/2005/8/layout/vProcess5"/>
    <dgm:cxn modelId="{534F1DFB-12A9-4E14-B83F-827997DEF4FB}" type="presOf" srcId="{4BE67295-B43F-4320-AF70-1609C16B81CB}" destId="{3A908DD3-626B-45A3-AEAD-09AED52E9CF3}" srcOrd="1" destOrd="0" presId="urn:microsoft.com/office/officeart/2005/8/layout/vProcess5"/>
    <dgm:cxn modelId="{3A701B3E-9801-42A0-9AA4-79A709C28FD1}" srcId="{430C2057-11DC-4A34-BE99-A98BA1214FC9}" destId="{4BE67295-B43F-4320-AF70-1609C16B81CB}" srcOrd="2" destOrd="0" parTransId="{EF5825D0-2047-4224-84B7-7FFBC5E52EC7}" sibTransId="{E404CE0F-77E3-4FBC-8A4B-5C429CEEDCFA}"/>
    <dgm:cxn modelId="{D0F5536C-FA8E-4CAD-9855-1E09AA6721EA}" srcId="{430C2057-11DC-4A34-BE99-A98BA1214FC9}" destId="{E1E4791B-A942-49C9-BCD5-7C6E7D0170E7}" srcOrd="0" destOrd="0" parTransId="{A80EC61D-02D5-4433-8E42-7566D8BB6EA4}" sibTransId="{237BFC3F-6148-499B-9D17-75D272256758}"/>
    <dgm:cxn modelId="{5E962682-33F3-4CD3-9B0E-6E6A2106EC32}" type="presOf" srcId="{D3DB0229-85EA-4DF8-85BE-A0855CECCB15}" destId="{6050C68F-4751-4C15-A391-738657B1845A}" srcOrd="0" destOrd="0" presId="urn:microsoft.com/office/officeart/2005/8/layout/vProcess5"/>
    <dgm:cxn modelId="{17842FE2-FA3D-4F2D-BFFF-899F402971CF}" type="presOf" srcId="{237BFC3F-6148-499B-9D17-75D272256758}" destId="{F8AF3A4A-136B-4CA1-BE1F-F1EC8B98AF44}" srcOrd="0" destOrd="0" presId="urn:microsoft.com/office/officeart/2005/8/layout/vProcess5"/>
    <dgm:cxn modelId="{9B5B3C7E-0ADD-44A7-BE04-95944EF52519}" type="presOf" srcId="{0E069E80-85E2-43F6-B387-7107725D68EA}" destId="{CE84EF25-9649-4161-97C9-D81635015255}" srcOrd="0" destOrd="0" presId="urn:microsoft.com/office/officeart/2005/8/layout/vProcess5"/>
    <dgm:cxn modelId="{36EE2E37-0446-4AF9-8AB9-50ED75DC2EB9}" type="presOf" srcId="{430C2057-11DC-4A34-BE99-A98BA1214FC9}" destId="{593AF1BB-7579-4C65-BA30-98EAD252DFD9}" srcOrd="0" destOrd="0" presId="urn:microsoft.com/office/officeart/2005/8/layout/vProcess5"/>
    <dgm:cxn modelId="{070BB548-4D56-4834-A094-96841809B106}" srcId="{430C2057-11DC-4A34-BE99-A98BA1214FC9}" destId="{D3DB0229-85EA-4DF8-85BE-A0855CECCB15}" srcOrd="1" destOrd="0" parTransId="{B3F83084-C2DB-4F61-BFEC-FFFDD51AEF33}" sibTransId="{0E069E80-85E2-43F6-B387-7107725D68EA}"/>
    <dgm:cxn modelId="{3285DAEC-EDBA-48A9-9037-048DABC3DBDB}" type="presOf" srcId="{E1E4791B-A942-49C9-BCD5-7C6E7D0170E7}" destId="{41C0E464-59FA-433B-A64D-C5C779D9108F}" srcOrd="0" destOrd="0" presId="urn:microsoft.com/office/officeart/2005/8/layout/vProcess5"/>
    <dgm:cxn modelId="{91B8BFD0-E753-4E49-B3D8-B397C37695BC}" type="presOf" srcId="{D3DB0229-85EA-4DF8-85BE-A0855CECCB15}" destId="{BB70EF01-9C96-4B44-8E19-DB25BE147362}" srcOrd="1" destOrd="0" presId="urn:microsoft.com/office/officeart/2005/8/layout/vProcess5"/>
    <dgm:cxn modelId="{7F26229E-7A33-4046-8EB3-B7AA64E7783B}" type="presOf" srcId="{4BE67295-B43F-4320-AF70-1609C16B81CB}" destId="{28F7E40A-33C8-458D-826D-114B3B3DC4A7}" srcOrd="0" destOrd="0" presId="urn:microsoft.com/office/officeart/2005/8/layout/vProcess5"/>
    <dgm:cxn modelId="{40EE6F9D-2FBF-47B9-9847-92EE663B2E94}" type="presParOf" srcId="{593AF1BB-7579-4C65-BA30-98EAD252DFD9}" destId="{3D6ECCFC-A51C-4AC6-9333-12D6485CA36B}" srcOrd="0" destOrd="0" presId="urn:microsoft.com/office/officeart/2005/8/layout/vProcess5"/>
    <dgm:cxn modelId="{F924DA6B-83D0-4A6B-BCC7-E3527445057C}" type="presParOf" srcId="{593AF1BB-7579-4C65-BA30-98EAD252DFD9}" destId="{41C0E464-59FA-433B-A64D-C5C779D9108F}" srcOrd="1" destOrd="0" presId="urn:microsoft.com/office/officeart/2005/8/layout/vProcess5"/>
    <dgm:cxn modelId="{A3170754-AD06-4DDB-B5D8-D2A518EC305D}" type="presParOf" srcId="{593AF1BB-7579-4C65-BA30-98EAD252DFD9}" destId="{6050C68F-4751-4C15-A391-738657B1845A}" srcOrd="2" destOrd="0" presId="urn:microsoft.com/office/officeart/2005/8/layout/vProcess5"/>
    <dgm:cxn modelId="{5E68EA57-9B4F-4BFD-B4BA-13A01DAA1C56}" type="presParOf" srcId="{593AF1BB-7579-4C65-BA30-98EAD252DFD9}" destId="{28F7E40A-33C8-458D-826D-114B3B3DC4A7}" srcOrd="3" destOrd="0" presId="urn:microsoft.com/office/officeart/2005/8/layout/vProcess5"/>
    <dgm:cxn modelId="{1F86E77F-CC7D-45BD-B14F-66B4E70BCC26}" type="presParOf" srcId="{593AF1BB-7579-4C65-BA30-98EAD252DFD9}" destId="{F8AF3A4A-136B-4CA1-BE1F-F1EC8B98AF44}" srcOrd="4" destOrd="0" presId="urn:microsoft.com/office/officeart/2005/8/layout/vProcess5"/>
    <dgm:cxn modelId="{2934FF4B-A221-4B0D-89F7-25E439F45DAF}" type="presParOf" srcId="{593AF1BB-7579-4C65-BA30-98EAD252DFD9}" destId="{CE84EF25-9649-4161-97C9-D81635015255}" srcOrd="5" destOrd="0" presId="urn:microsoft.com/office/officeart/2005/8/layout/vProcess5"/>
    <dgm:cxn modelId="{951F7CE0-C8F1-4ADF-B3E2-4B0CC47AB802}" type="presParOf" srcId="{593AF1BB-7579-4C65-BA30-98EAD252DFD9}" destId="{36908CEF-0FCA-4CC4-899A-2EF70BA6963E}" srcOrd="6" destOrd="0" presId="urn:microsoft.com/office/officeart/2005/8/layout/vProcess5"/>
    <dgm:cxn modelId="{2FB5D503-922F-413F-8BF9-71476AA1B612}" type="presParOf" srcId="{593AF1BB-7579-4C65-BA30-98EAD252DFD9}" destId="{BB70EF01-9C96-4B44-8E19-DB25BE147362}" srcOrd="7" destOrd="0" presId="urn:microsoft.com/office/officeart/2005/8/layout/vProcess5"/>
    <dgm:cxn modelId="{4A4AE108-5740-4843-9CF4-CEF256ABF1C9}" type="presParOf" srcId="{593AF1BB-7579-4C65-BA30-98EAD252DFD9}" destId="{3A908DD3-626B-45A3-AEAD-09AED52E9C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B8CEDC-2C8E-4B7E-A98F-97B1B893E7D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E1F8C4B-2FBE-4D16-AB10-9BD0F4ED1EAA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800" b="1" dirty="0" smtClean="0"/>
            <a:t>Provisión de créditos para la exportación</a:t>
          </a:r>
          <a:endParaRPr lang="es-ES" sz="2800" b="1" dirty="0"/>
        </a:p>
      </dgm:t>
    </dgm:pt>
    <dgm:pt modelId="{1E5445BB-2D3A-43D6-98C5-C86FA614CCA4}" type="parTrans" cxnId="{66F67721-477D-439C-83D7-AD52539DD7D6}">
      <dgm:prSet/>
      <dgm:spPr/>
      <dgm:t>
        <a:bodyPr/>
        <a:lstStyle/>
        <a:p>
          <a:endParaRPr lang="es-ES"/>
        </a:p>
      </dgm:t>
    </dgm:pt>
    <dgm:pt modelId="{21902B2E-ECC3-45EF-A024-5C1DEBE34EE0}" type="sibTrans" cxnId="{66F67721-477D-439C-83D7-AD52539DD7D6}">
      <dgm:prSet/>
      <dgm:spPr/>
      <dgm:t>
        <a:bodyPr/>
        <a:lstStyle/>
        <a:p>
          <a:endParaRPr lang="es-ES"/>
        </a:p>
      </dgm:t>
    </dgm:pt>
    <dgm:pt modelId="{4B92DCFE-57F9-4904-B511-8AEDBB53ABF8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200" dirty="0" smtClean="0"/>
            <a:t>Esquema de ecualización de tasas canalizado a través de bancos comerciales</a:t>
          </a:r>
          <a:endParaRPr lang="es-ES" sz="2200" dirty="0"/>
        </a:p>
      </dgm:t>
    </dgm:pt>
    <dgm:pt modelId="{B44463CA-6CFD-47C3-BFE8-D8437B2209C7}" type="parTrans" cxnId="{84EEA71A-5E23-4519-86B5-DA06611DEF4A}">
      <dgm:prSet/>
      <dgm:spPr/>
      <dgm:t>
        <a:bodyPr/>
        <a:lstStyle/>
        <a:p>
          <a:endParaRPr lang="es-ES"/>
        </a:p>
      </dgm:t>
    </dgm:pt>
    <dgm:pt modelId="{F5B7A1B3-19D7-4C17-B379-B1F522585B48}" type="sibTrans" cxnId="{84EEA71A-5E23-4519-86B5-DA06611DEF4A}">
      <dgm:prSet/>
      <dgm:spPr/>
      <dgm:t>
        <a:bodyPr/>
        <a:lstStyle/>
        <a:p>
          <a:endParaRPr lang="es-ES"/>
        </a:p>
      </dgm:t>
    </dgm:pt>
    <dgm:pt modelId="{5464F1E5-5968-4A6E-803F-F12DCEA87FFB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" sz="3200" b="1" dirty="0" smtClean="0"/>
            <a:t>Sistema de Garantías</a:t>
          </a:r>
          <a:endParaRPr lang="es-ES" sz="3200" b="1" dirty="0"/>
        </a:p>
      </dgm:t>
    </dgm:pt>
    <dgm:pt modelId="{B8532368-2D10-4E97-8FC8-7062ADAC28ED}" type="parTrans" cxnId="{D6E1D653-F9E5-4AAF-ABC1-3D24C87DE27C}">
      <dgm:prSet/>
      <dgm:spPr/>
      <dgm:t>
        <a:bodyPr/>
        <a:lstStyle/>
        <a:p>
          <a:endParaRPr lang="es-ES"/>
        </a:p>
      </dgm:t>
    </dgm:pt>
    <dgm:pt modelId="{B4B4907B-BDE6-4AF3-AA33-EF11FD469277}" type="sibTrans" cxnId="{D6E1D653-F9E5-4AAF-ABC1-3D24C87DE27C}">
      <dgm:prSet/>
      <dgm:spPr/>
      <dgm:t>
        <a:bodyPr/>
        <a:lstStyle/>
        <a:p>
          <a:endParaRPr lang="es-ES"/>
        </a:p>
      </dgm:t>
    </dgm:pt>
    <dgm:pt modelId="{23F67AF7-B18F-46A3-848B-C87FC800EDC4}">
      <dgm:prSet phldrT="[Texto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sz="2800" b="1" dirty="0" smtClean="0"/>
            <a:t>Programa “</a:t>
          </a:r>
          <a:r>
            <a:rPr lang="es-ES" sz="2800" b="1" dirty="0" err="1" smtClean="0"/>
            <a:t>Growth</a:t>
          </a:r>
          <a:r>
            <a:rPr lang="es-ES" sz="2800" b="1" dirty="0" smtClean="0"/>
            <a:t> </a:t>
          </a:r>
          <a:r>
            <a:rPr lang="es-ES" sz="2800" b="1" dirty="0" err="1" smtClean="0"/>
            <a:t>Track</a:t>
          </a:r>
          <a:r>
            <a:rPr lang="es-ES" sz="2800" b="1" dirty="0" smtClean="0"/>
            <a:t>”</a:t>
          </a:r>
          <a:endParaRPr lang="es-ES" sz="2800" b="1" dirty="0"/>
        </a:p>
      </dgm:t>
    </dgm:pt>
    <dgm:pt modelId="{C71B8BA3-71CB-4F5B-9338-5B574D49E330}" type="parTrans" cxnId="{7AF5083B-FA35-40B2-9D72-DDA6D625A6A1}">
      <dgm:prSet/>
      <dgm:spPr/>
      <dgm:t>
        <a:bodyPr/>
        <a:lstStyle/>
        <a:p>
          <a:endParaRPr lang="es-ES"/>
        </a:p>
      </dgm:t>
    </dgm:pt>
    <dgm:pt modelId="{29A05E13-98A9-4B62-9078-010E4D7D62CF}" type="sibTrans" cxnId="{7AF5083B-FA35-40B2-9D72-DDA6D625A6A1}">
      <dgm:prSet/>
      <dgm:spPr/>
      <dgm:t>
        <a:bodyPr/>
        <a:lstStyle/>
        <a:p>
          <a:endParaRPr lang="es-ES"/>
        </a:p>
      </dgm:t>
    </dgm:pt>
    <dgm:pt modelId="{23611C03-D2E5-4068-92C8-86A8AFDD4C16}">
      <dgm:prSet phldrT="[Texto]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" sz="2400" dirty="0" smtClean="0"/>
            <a:t>Contempla  los riesgos de los exportadores , y de las empresas que están buscando exportar</a:t>
          </a:r>
          <a:endParaRPr lang="es-ES" sz="2400" dirty="0"/>
        </a:p>
      </dgm:t>
    </dgm:pt>
    <dgm:pt modelId="{2A8C5A2F-7A9E-45F1-8026-27E109942327}" type="sibTrans" cxnId="{E7D20771-D90F-481F-A8EC-FC8392366FCC}">
      <dgm:prSet/>
      <dgm:spPr/>
      <dgm:t>
        <a:bodyPr/>
        <a:lstStyle/>
        <a:p>
          <a:endParaRPr lang="es-ES"/>
        </a:p>
      </dgm:t>
    </dgm:pt>
    <dgm:pt modelId="{54B6BF31-0835-41B5-BB0E-EF84D17D0B29}" type="parTrans" cxnId="{E7D20771-D90F-481F-A8EC-FC8392366FCC}">
      <dgm:prSet/>
      <dgm:spPr/>
      <dgm:t>
        <a:bodyPr/>
        <a:lstStyle/>
        <a:p>
          <a:endParaRPr lang="es-ES"/>
        </a:p>
      </dgm:t>
    </dgm:pt>
    <dgm:pt modelId="{92FEE093-943F-48DE-AB87-F412847AE7A0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2200" dirty="0" smtClean="0"/>
            <a:t>Provisión de créditos a las empresas que buscan exportar.</a:t>
          </a:r>
          <a:endParaRPr lang="es-ES" sz="2200" dirty="0"/>
        </a:p>
      </dgm:t>
    </dgm:pt>
    <dgm:pt modelId="{DE3621B4-C057-43BC-93D3-A39AA7842756}" type="parTrans" cxnId="{FCE052BE-5619-436F-84E4-6E7FC004EFC0}">
      <dgm:prSet/>
      <dgm:spPr/>
      <dgm:t>
        <a:bodyPr/>
        <a:lstStyle/>
        <a:p>
          <a:endParaRPr lang="es-ES"/>
        </a:p>
      </dgm:t>
    </dgm:pt>
    <dgm:pt modelId="{BE0FB90D-0067-4A86-8737-378DD9360264}" type="sibTrans" cxnId="{FCE052BE-5619-436F-84E4-6E7FC004EFC0}">
      <dgm:prSet/>
      <dgm:spPr/>
      <dgm:t>
        <a:bodyPr/>
        <a:lstStyle/>
        <a:p>
          <a:endParaRPr lang="es-ES"/>
        </a:p>
      </dgm:t>
    </dgm:pt>
    <dgm:pt modelId="{34F33A7D-1810-4C75-B220-F6914214249F}">
      <dgm:prSet phldrT="[Texto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sz="2300" dirty="0" smtClean="0"/>
            <a:t>Las PYMES reciben asesoramiento para encontrar los servicios de financiamiento y </a:t>
          </a:r>
          <a:r>
            <a:rPr lang="es-ES" sz="2300" i="1" dirty="0" err="1" smtClean="0"/>
            <a:t>expertise</a:t>
          </a:r>
          <a:r>
            <a:rPr lang="es-ES" sz="2300" dirty="0" smtClean="0"/>
            <a:t> más apropiados en materia de exportación e inversiones</a:t>
          </a:r>
          <a:endParaRPr lang="es-ES" sz="2300" dirty="0"/>
        </a:p>
      </dgm:t>
    </dgm:pt>
    <dgm:pt modelId="{8DF29C20-ADED-4520-90EF-009143913D1C}" type="sibTrans" cxnId="{8ABF57B8-219E-4E37-A55C-ABB346B69167}">
      <dgm:prSet/>
      <dgm:spPr/>
      <dgm:t>
        <a:bodyPr/>
        <a:lstStyle/>
        <a:p>
          <a:endParaRPr lang="es-ES"/>
        </a:p>
      </dgm:t>
    </dgm:pt>
    <dgm:pt modelId="{C6776CE1-05F1-4BE9-A4E6-B7990C933A08}" type="parTrans" cxnId="{8ABF57B8-219E-4E37-A55C-ABB346B69167}">
      <dgm:prSet/>
      <dgm:spPr/>
      <dgm:t>
        <a:bodyPr/>
        <a:lstStyle/>
        <a:p>
          <a:endParaRPr lang="es-ES"/>
        </a:p>
      </dgm:t>
    </dgm:pt>
    <dgm:pt modelId="{EECA7E13-2F17-418C-AF8A-BBB49DCF9117}" type="pres">
      <dgm:prSet presAssocID="{8AB8CEDC-2C8E-4B7E-A98F-97B1B893E7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D02C1DB-59B6-492E-8F73-81FB010FE86A}" type="pres">
      <dgm:prSet presAssocID="{BE1F8C4B-2FBE-4D16-AB10-9BD0F4ED1EA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237EF2-6337-4FC3-8A7D-F36368964429}" type="pres">
      <dgm:prSet presAssocID="{21902B2E-ECC3-45EF-A024-5C1DEBE34EE0}" presName="sibTrans" presStyleCnt="0"/>
      <dgm:spPr/>
    </dgm:pt>
    <dgm:pt modelId="{8E415B1B-FC91-4D6A-A102-7C38165375CD}" type="pres">
      <dgm:prSet presAssocID="{5464F1E5-5968-4A6E-803F-F12DCEA87FF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9C63C9-FE24-4E4F-A409-905136FF1A62}" type="pres">
      <dgm:prSet presAssocID="{B4B4907B-BDE6-4AF3-AA33-EF11FD469277}" presName="sibTrans" presStyleCnt="0"/>
      <dgm:spPr/>
    </dgm:pt>
    <dgm:pt modelId="{8C9FD12B-0DD4-4C45-A25C-167BDD24AEB1}" type="pres">
      <dgm:prSet presAssocID="{23F67AF7-B18F-46A3-848B-C87FC800ED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68021F-8B78-42C1-9EC1-7A26D43C5434}" type="presOf" srcId="{23611C03-D2E5-4068-92C8-86A8AFDD4C16}" destId="{8E415B1B-FC91-4D6A-A102-7C38165375CD}" srcOrd="0" destOrd="1" presId="urn:microsoft.com/office/officeart/2005/8/layout/hList6"/>
    <dgm:cxn modelId="{3E786809-248A-4B12-B189-FA97A45E040D}" type="presOf" srcId="{BE1F8C4B-2FBE-4D16-AB10-9BD0F4ED1EAA}" destId="{2D02C1DB-59B6-492E-8F73-81FB010FE86A}" srcOrd="0" destOrd="0" presId="urn:microsoft.com/office/officeart/2005/8/layout/hList6"/>
    <dgm:cxn modelId="{7AF5083B-FA35-40B2-9D72-DDA6D625A6A1}" srcId="{8AB8CEDC-2C8E-4B7E-A98F-97B1B893E7D7}" destId="{23F67AF7-B18F-46A3-848B-C87FC800EDC4}" srcOrd="2" destOrd="0" parTransId="{C71B8BA3-71CB-4F5B-9338-5B574D49E330}" sibTransId="{29A05E13-98A9-4B62-9078-010E4D7D62CF}"/>
    <dgm:cxn modelId="{D6E1D653-F9E5-4AAF-ABC1-3D24C87DE27C}" srcId="{8AB8CEDC-2C8E-4B7E-A98F-97B1B893E7D7}" destId="{5464F1E5-5968-4A6E-803F-F12DCEA87FFB}" srcOrd="1" destOrd="0" parTransId="{B8532368-2D10-4E97-8FC8-7062ADAC28ED}" sibTransId="{B4B4907B-BDE6-4AF3-AA33-EF11FD469277}"/>
    <dgm:cxn modelId="{66F67721-477D-439C-83D7-AD52539DD7D6}" srcId="{8AB8CEDC-2C8E-4B7E-A98F-97B1B893E7D7}" destId="{BE1F8C4B-2FBE-4D16-AB10-9BD0F4ED1EAA}" srcOrd="0" destOrd="0" parTransId="{1E5445BB-2D3A-43D6-98C5-C86FA614CCA4}" sibTransId="{21902B2E-ECC3-45EF-A024-5C1DEBE34EE0}"/>
    <dgm:cxn modelId="{8ABF57B8-219E-4E37-A55C-ABB346B69167}" srcId="{23F67AF7-B18F-46A3-848B-C87FC800EDC4}" destId="{34F33A7D-1810-4C75-B220-F6914214249F}" srcOrd="0" destOrd="0" parTransId="{C6776CE1-05F1-4BE9-A4E6-B7990C933A08}" sibTransId="{8DF29C20-ADED-4520-90EF-009143913D1C}"/>
    <dgm:cxn modelId="{0A5CF17C-CF8B-4516-BD65-2CA9658D30B1}" type="presOf" srcId="{92FEE093-943F-48DE-AB87-F412847AE7A0}" destId="{2D02C1DB-59B6-492E-8F73-81FB010FE86A}" srcOrd="0" destOrd="2" presId="urn:microsoft.com/office/officeart/2005/8/layout/hList6"/>
    <dgm:cxn modelId="{5A34C845-E93A-40F6-97D8-BD9CC8757989}" type="presOf" srcId="{23F67AF7-B18F-46A3-848B-C87FC800EDC4}" destId="{8C9FD12B-0DD4-4C45-A25C-167BDD24AEB1}" srcOrd="0" destOrd="0" presId="urn:microsoft.com/office/officeart/2005/8/layout/hList6"/>
    <dgm:cxn modelId="{84EEA71A-5E23-4519-86B5-DA06611DEF4A}" srcId="{BE1F8C4B-2FBE-4D16-AB10-9BD0F4ED1EAA}" destId="{4B92DCFE-57F9-4904-B511-8AEDBB53ABF8}" srcOrd="0" destOrd="0" parTransId="{B44463CA-6CFD-47C3-BFE8-D8437B2209C7}" sibTransId="{F5B7A1B3-19D7-4C17-B379-B1F522585B48}"/>
    <dgm:cxn modelId="{D1E1CF00-2BF7-44F8-8213-A92F17CABCA9}" type="presOf" srcId="{34F33A7D-1810-4C75-B220-F6914214249F}" destId="{8C9FD12B-0DD4-4C45-A25C-167BDD24AEB1}" srcOrd="0" destOrd="1" presId="urn:microsoft.com/office/officeart/2005/8/layout/hList6"/>
    <dgm:cxn modelId="{FCE052BE-5619-436F-84E4-6E7FC004EFC0}" srcId="{BE1F8C4B-2FBE-4D16-AB10-9BD0F4ED1EAA}" destId="{92FEE093-943F-48DE-AB87-F412847AE7A0}" srcOrd="1" destOrd="0" parTransId="{DE3621B4-C057-43BC-93D3-A39AA7842756}" sibTransId="{BE0FB90D-0067-4A86-8737-378DD9360264}"/>
    <dgm:cxn modelId="{E3E2BA70-FC45-4E79-95E7-7D866F375ECC}" type="presOf" srcId="{5464F1E5-5968-4A6E-803F-F12DCEA87FFB}" destId="{8E415B1B-FC91-4D6A-A102-7C38165375CD}" srcOrd="0" destOrd="0" presId="urn:microsoft.com/office/officeart/2005/8/layout/hList6"/>
    <dgm:cxn modelId="{59A579C7-A0EE-4E7E-9188-6734EE2099E0}" type="presOf" srcId="{4B92DCFE-57F9-4904-B511-8AEDBB53ABF8}" destId="{2D02C1DB-59B6-492E-8F73-81FB010FE86A}" srcOrd="0" destOrd="1" presId="urn:microsoft.com/office/officeart/2005/8/layout/hList6"/>
    <dgm:cxn modelId="{E7D20771-D90F-481F-A8EC-FC8392366FCC}" srcId="{5464F1E5-5968-4A6E-803F-F12DCEA87FFB}" destId="{23611C03-D2E5-4068-92C8-86A8AFDD4C16}" srcOrd="0" destOrd="0" parTransId="{54B6BF31-0835-41B5-BB0E-EF84D17D0B29}" sibTransId="{2A8C5A2F-7A9E-45F1-8026-27E109942327}"/>
    <dgm:cxn modelId="{B8379501-3D5B-48E3-9AFB-F197C89875F0}" type="presOf" srcId="{8AB8CEDC-2C8E-4B7E-A98F-97B1B893E7D7}" destId="{EECA7E13-2F17-418C-AF8A-BBB49DCF9117}" srcOrd="0" destOrd="0" presId="urn:microsoft.com/office/officeart/2005/8/layout/hList6"/>
    <dgm:cxn modelId="{8E209E4F-FF7F-4160-9EC6-3E017D317B68}" type="presParOf" srcId="{EECA7E13-2F17-418C-AF8A-BBB49DCF9117}" destId="{2D02C1DB-59B6-492E-8F73-81FB010FE86A}" srcOrd="0" destOrd="0" presId="urn:microsoft.com/office/officeart/2005/8/layout/hList6"/>
    <dgm:cxn modelId="{29B63CB8-4D2B-4D86-A391-11C2C9B7C461}" type="presParOf" srcId="{EECA7E13-2F17-418C-AF8A-BBB49DCF9117}" destId="{30237EF2-6337-4FC3-8A7D-F36368964429}" srcOrd="1" destOrd="0" presId="urn:microsoft.com/office/officeart/2005/8/layout/hList6"/>
    <dgm:cxn modelId="{57FCB83A-6A6E-4084-B970-AABF73291B72}" type="presParOf" srcId="{EECA7E13-2F17-418C-AF8A-BBB49DCF9117}" destId="{8E415B1B-FC91-4D6A-A102-7C38165375CD}" srcOrd="2" destOrd="0" presId="urn:microsoft.com/office/officeart/2005/8/layout/hList6"/>
    <dgm:cxn modelId="{EE7D492D-94EB-4879-939A-061F0B30802C}" type="presParOf" srcId="{EECA7E13-2F17-418C-AF8A-BBB49DCF9117}" destId="{049C63C9-FE24-4E4F-A409-905136FF1A62}" srcOrd="3" destOrd="0" presId="urn:microsoft.com/office/officeart/2005/8/layout/hList6"/>
    <dgm:cxn modelId="{76A2D2BF-84F1-42D9-BF1A-71DD759339DB}" type="presParOf" srcId="{EECA7E13-2F17-418C-AF8A-BBB49DCF9117}" destId="{8C9FD12B-0DD4-4C45-A25C-167BDD24AEB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37133-29AE-4F80-A78B-5A3CB607A309}">
      <dsp:nvSpPr>
        <dsp:cNvPr id="0" name=""/>
        <dsp:cNvSpPr/>
      </dsp:nvSpPr>
      <dsp:spPr>
        <a:xfrm rot="5400000">
          <a:off x="5219952" y="-1865036"/>
          <a:ext cx="151024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Se duplicó</a:t>
          </a:r>
          <a:r>
            <a:rPr lang="es-ES" sz="2400" kern="1200" dirty="0" smtClean="0"/>
            <a:t> la participación de estas industrias en el PBI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Crecimiento motorizado inicialmente por </a:t>
          </a: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Nokia</a:t>
          </a:r>
          <a:r>
            <a:rPr lang="es-ES" sz="2400" kern="1200" dirty="0" smtClean="0"/>
            <a:t> </a:t>
          </a:r>
          <a:endParaRPr lang="es-ES" sz="2400" kern="1200" dirty="0"/>
        </a:p>
      </dsp:txBody>
      <dsp:txXfrm rot="-5400000">
        <a:off x="3163274" y="265366"/>
        <a:ext cx="5549875" cy="1362795"/>
      </dsp:txXfrm>
    </dsp:sp>
    <dsp:sp modelId="{C6DC9AA3-136D-47FF-8183-99C82089B139}">
      <dsp:nvSpPr>
        <dsp:cNvPr id="0" name=""/>
        <dsp:cNvSpPr/>
      </dsp:nvSpPr>
      <dsp:spPr>
        <a:xfrm>
          <a:off x="0" y="2860"/>
          <a:ext cx="3163274" cy="1887804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2000´s</a:t>
          </a:r>
          <a:endParaRPr lang="es-ES" sz="2800" kern="1200" dirty="0"/>
        </a:p>
      </dsp:txBody>
      <dsp:txXfrm>
        <a:off x="92155" y="95015"/>
        <a:ext cx="2978964" cy="1703494"/>
      </dsp:txXfrm>
    </dsp:sp>
    <dsp:sp modelId="{54F555E5-4875-463B-92E2-C3DD2D03BCAB}">
      <dsp:nvSpPr>
        <dsp:cNvPr id="0" name=""/>
        <dsp:cNvSpPr/>
      </dsp:nvSpPr>
      <dsp:spPr>
        <a:xfrm rot="5400000">
          <a:off x="5219952" y="117158"/>
          <a:ext cx="151024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0" kern="1200" dirty="0" smtClean="0">
              <a:solidFill>
                <a:schemeClr val="tx1"/>
              </a:solidFill>
            </a:rPr>
            <a:t>Las X </a:t>
          </a:r>
          <a:r>
            <a:rPr lang="es-ES" sz="2400" kern="1200" dirty="0" smtClean="0"/>
            <a:t>de Software y servicios informáticos  crecieron </a:t>
          </a: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30 veces</a:t>
          </a:r>
          <a:r>
            <a:rPr lang="es-ES" sz="2400" kern="1200" dirty="0" smtClean="0"/>
            <a:t> 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¼ de la facturación fue generada por </a:t>
          </a: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subsidiarias multinacionales</a:t>
          </a:r>
          <a:endParaRPr lang="es-ES" sz="24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3163274" y="2247560"/>
        <a:ext cx="5549875" cy="1362795"/>
      </dsp:txXfrm>
    </dsp:sp>
    <dsp:sp modelId="{0754552A-9B7B-4A39-A4DB-C0E6B55852A6}">
      <dsp:nvSpPr>
        <dsp:cNvPr id="0" name=""/>
        <dsp:cNvSpPr/>
      </dsp:nvSpPr>
      <dsp:spPr>
        <a:xfrm>
          <a:off x="0" y="1985055"/>
          <a:ext cx="3163274" cy="1887804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2000-2012</a:t>
          </a:r>
          <a:endParaRPr lang="es-ES" sz="3200" kern="1200" dirty="0"/>
        </a:p>
      </dsp:txBody>
      <dsp:txXfrm>
        <a:off x="92155" y="2077210"/>
        <a:ext cx="2978964" cy="1703494"/>
      </dsp:txXfrm>
    </dsp:sp>
    <dsp:sp modelId="{0CB079D4-99F6-47CB-9DD6-4CFE142151CC}">
      <dsp:nvSpPr>
        <dsp:cNvPr id="0" name=""/>
        <dsp:cNvSpPr/>
      </dsp:nvSpPr>
      <dsp:spPr>
        <a:xfrm rot="5400000">
          <a:off x="5219952" y="2099353"/>
          <a:ext cx="151024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La industria experimentó un </a:t>
          </a:r>
          <a:r>
            <a:rPr lang="es-ES" sz="2000" b="1" kern="1200" dirty="0" smtClean="0">
              <a:solidFill>
                <a:schemeClr val="accent2">
                  <a:lumMod val="75000"/>
                </a:schemeClr>
              </a:solidFill>
            </a:rPr>
            <a:t>crecimiento de 5.8% </a:t>
          </a:r>
          <a:r>
            <a:rPr lang="es-ES" sz="2000" kern="1200" dirty="0" smtClean="0"/>
            <a:t>(por encima del promedio mundial de 3.6%)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Participación cada vez mayor de las </a:t>
          </a:r>
          <a:r>
            <a:rPr lang="es-ES" sz="2000" b="1" kern="1200" dirty="0" smtClean="0">
              <a:solidFill>
                <a:schemeClr val="accent2">
                  <a:lumMod val="75000"/>
                </a:schemeClr>
              </a:solidFill>
            </a:rPr>
            <a:t>PYMES</a:t>
          </a:r>
          <a:r>
            <a:rPr lang="es-ES" sz="2000" kern="1200" dirty="0" smtClean="0"/>
            <a:t> y el segmento de </a:t>
          </a:r>
          <a:r>
            <a:rPr lang="es-ES" sz="2000" b="1" kern="1200" dirty="0" smtClean="0">
              <a:solidFill>
                <a:schemeClr val="accent2">
                  <a:lumMod val="75000"/>
                </a:schemeClr>
              </a:solidFill>
            </a:rPr>
            <a:t>videojuegos </a:t>
          </a:r>
          <a:r>
            <a:rPr lang="es-ES" sz="2000" b="0" kern="1200" dirty="0" smtClean="0">
              <a:solidFill>
                <a:schemeClr val="tx1"/>
              </a:solidFill>
            </a:rPr>
            <a:t>(negocio “estrella”).</a:t>
          </a:r>
          <a:endParaRPr lang="es-ES" sz="2000" b="0" kern="1200" dirty="0">
            <a:solidFill>
              <a:schemeClr val="tx1"/>
            </a:solidFill>
          </a:endParaRPr>
        </a:p>
      </dsp:txBody>
      <dsp:txXfrm rot="-5400000">
        <a:off x="3163274" y="4229755"/>
        <a:ext cx="5549875" cy="1362795"/>
      </dsp:txXfrm>
    </dsp:sp>
    <dsp:sp modelId="{E33BAD35-F161-4B3F-9B73-B39AC65CE00F}">
      <dsp:nvSpPr>
        <dsp:cNvPr id="0" name=""/>
        <dsp:cNvSpPr/>
      </dsp:nvSpPr>
      <dsp:spPr>
        <a:xfrm>
          <a:off x="0" y="3967250"/>
          <a:ext cx="3163274" cy="1887804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2012</a:t>
          </a:r>
          <a:endParaRPr lang="es-ES" sz="3200" kern="1200" dirty="0"/>
        </a:p>
      </dsp:txBody>
      <dsp:txXfrm>
        <a:off x="92155" y="4059405"/>
        <a:ext cx="2978964" cy="17034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37133-29AE-4F80-A78B-5A3CB607A309}">
      <dsp:nvSpPr>
        <dsp:cNvPr id="0" name=""/>
        <dsp:cNvSpPr/>
      </dsp:nvSpPr>
      <dsp:spPr>
        <a:xfrm rot="16200000">
          <a:off x="2361586" y="-2246459"/>
          <a:ext cx="90042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0" kern="1200" dirty="0" smtClean="0">
              <a:solidFill>
                <a:schemeClr val="tx1"/>
              </a:solidFill>
            </a:rPr>
            <a:t>Las tasa de crecimiento  anual promedio fue del </a:t>
          </a: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26%</a:t>
          </a:r>
          <a:r>
            <a:rPr lang="es-ES" sz="2400" b="0" kern="1200" dirty="0" smtClean="0">
              <a:solidFill>
                <a:schemeClr val="tx1"/>
              </a:solidFill>
            </a:rPr>
            <a:t> (por encima de la global)</a:t>
          </a:r>
          <a:endParaRPr lang="es-ES" sz="2400" kern="1200" dirty="0"/>
        </a:p>
      </dsp:txBody>
      <dsp:txXfrm rot="5400000">
        <a:off x="43955" y="159082"/>
        <a:ext cx="5579644" cy="812515"/>
      </dsp:txXfrm>
    </dsp:sp>
    <dsp:sp modelId="{C6DC9AA3-136D-47FF-8183-99C82089B139}">
      <dsp:nvSpPr>
        <dsp:cNvPr id="0" name=""/>
        <dsp:cNvSpPr/>
      </dsp:nvSpPr>
      <dsp:spPr>
        <a:xfrm>
          <a:off x="5623599" y="2574"/>
          <a:ext cx="3163274" cy="112553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2004-2012</a:t>
          </a:r>
          <a:endParaRPr lang="es-ES" sz="2800" kern="1200" dirty="0"/>
        </a:p>
      </dsp:txBody>
      <dsp:txXfrm>
        <a:off x="5678543" y="57518"/>
        <a:ext cx="3053386" cy="1015644"/>
      </dsp:txXfrm>
    </dsp:sp>
    <dsp:sp modelId="{62605BB3-0DA7-4053-9B31-DAE221BA415E}">
      <dsp:nvSpPr>
        <dsp:cNvPr id="0" name=""/>
        <dsp:cNvSpPr/>
      </dsp:nvSpPr>
      <dsp:spPr>
        <a:xfrm rot="16200000">
          <a:off x="2361586" y="-1064650"/>
          <a:ext cx="90042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Esta industria recibió uno </a:t>
          </a:r>
          <a:r>
            <a:rPr lang="es-ES" sz="2500" b="1" kern="1200" dirty="0" smtClean="0">
              <a:solidFill>
                <a:schemeClr val="accent2">
                  <a:lumMod val="75000"/>
                </a:schemeClr>
              </a:solidFill>
            </a:rPr>
            <a:t>81.3 millones de dólares </a:t>
          </a:r>
          <a:r>
            <a:rPr lang="es-ES" sz="2500" kern="1200" dirty="0" smtClean="0"/>
            <a:t>de inversión</a:t>
          </a:r>
          <a:endParaRPr lang="es-ES" sz="2500" kern="1200" dirty="0"/>
        </a:p>
      </dsp:txBody>
      <dsp:txXfrm rot="5400000">
        <a:off x="43955" y="1340891"/>
        <a:ext cx="5579644" cy="812515"/>
      </dsp:txXfrm>
    </dsp:sp>
    <dsp:sp modelId="{013448BB-7449-48DD-A610-3E7AACF0C97D}">
      <dsp:nvSpPr>
        <dsp:cNvPr id="0" name=""/>
        <dsp:cNvSpPr/>
      </dsp:nvSpPr>
      <dsp:spPr>
        <a:xfrm>
          <a:off x="5623599" y="1184383"/>
          <a:ext cx="3163274" cy="112553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2011-2012</a:t>
          </a:r>
          <a:endParaRPr lang="es-ES" sz="2800" kern="1200" dirty="0"/>
        </a:p>
      </dsp:txBody>
      <dsp:txXfrm>
        <a:off x="5678543" y="1239327"/>
        <a:ext cx="3053386" cy="1015644"/>
      </dsp:txXfrm>
    </dsp:sp>
    <dsp:sp modelId="{54F555E5-4875-463B-92E2-C3DD2D03BCAB}">
      <dsp:nvSpPr>
        <dsp:cNvPr id="0" name=""/>
        <dsp:cNvSpPr/>
      </dsp:nvSpPr>
      <dsp:spPr>
        <a:xfrm rot="16200000">
          <a:off x="2361586" y="117158"/>
          <a:ext cx="90042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Se crearon el </a:t>
          </a:r>
          <a:r>
            <a:rPr lang="es-ES" sz="2500" b="1" kern="1200" dirty="0" smtClean="0">
              <a:solidFill>
                <a:schemeClr val="accent2">
                  <a:lumMod val="75000"/>
                </a:schemeClr>
              </a:solidFill>
            </a:rPr>
            <a:t>40%</a:t>
          </a:r>
          <a:r>
            <a:rPr lang="es-ES" sz="2500" kern="1200" dirty="0" smtClean="0"/>
            <a:t> de las empresas de videojuegos que existen hoy</a:t>
          </a:r>
          <a:endParaRPr lang="es-ES" sz="2500" kern="1200" dirty="0"/>
        </a:p>
      </dsp:txBody>
      <dsp:txXfrm rot="5400000">
        <a:off x="43955" y="2522700"/>
        <a:ext cx="5579644" cy="812515"/>
      </dsp:txXfrm>
    </dsp:sp>
    <dsp:sp modelId="{0754552A-9B7B-4A39-A4DB-C0E6B55852A6}">
      <dsp:nvSpPr>
        <dsp:cNvPr id="0" name=""/>
        <dsp:cNvSpPr/>
      </dsp:nvSpPr>
      <dsp:spPr>
        <a:xfrm>
          <a:off x="5623599" y="2366191"/>
          <a:ext cx="3163274" cy="112553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En los últimos 2 años</a:t>
          </a:r>
          <a:endParaRPr lang="es-ES" sz="3200" kern="1200" dirty="0"/>
        </a:p>
      </dsp:txBody>
      <dsp:txXfrm>
        <a:off x="5678543" y="2421135"/>
        <a:ext cx="3053386" cy="1015644"/>
      </dsp:txXfrm>
    </dsp:sp>
    <dsp:sp modelId="{A9857864-D176-41AD-A6E4-F3E1D03CB840}">
      <dsp:nvSpPr>
        <dsp:cNvPr id="0" name=""/>
        <dsp:cNvSpPr/>
      </dsp:nvSpPr>
      <dsp:spPr>
        <a:xfrm rot="16200000">
          <a:off x="2361586" y="1298967"/>
          <a:ext cx="90042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Se estima que las ventas alcanzaron a  </a:t>
          </a:r>
          <a:r>
            <a:rPr lang="es-ES" sz="2500" b="1" kern="1200" dirty="0" smtClean="0">
              <a:solidFill>
                <a:schemeClr val="accent2">
                  <a:lumMod val="75000"/>
                </a:schemeClr>
              </a:solidFill>
            </a:rPr>
            <a:t>900 millones </a:t>
          </a:r>
          <a:r>
            <a:rPr lang="es-ES" sz="2500" kern="1200" dirty="0" smtClean="0"/>
            <a:t>de dólares  </a:t>
          </a:r>
          <a:endParaRPr lang="es-ES" sz="2500" kern="1200" dirty="0"/>
        </a:p>
      </dsp:txBody>
      <dsp:txXfrm rot="5400000">
        <a:off x="43955" y="3704509"/>
        <a:ext cx="5579644" cy="812515"/>
      </dsp:txXfrm>
    </dsp:sp>
    <dsp:sp modelId="{C4E4A99C-0938-447C-8742-9319C4100A99}">
      <dsp:nvSpPr>
        <dsp:cNvPr id="0" name=""/>
        <dsp:cNvSpPr/>
      </dsp:nvSpPr>
      <dsp:spPr>
        <a:xfrm>
          <a:off x="5623599" y="3548000"/>
          <a:ext cx="3163274" cy="112553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2013</a:t>
          </a:r>
          <a:endParaRPr lang="es-ES" sz="5700" kern="1200" dirty="0"/>
        </a:p>
      </dsp:txBody>
      <dsp:txXfrm>
        <a:off x="5678543" y="3602944"/>
        <a:ext cx="3053386" cy="1015644"/>
      </dsp:txXfrm>
    </dsp:sp>
    <dsp:sp modelId="{0CB079D4-99F6-47CB-9DD6-4CFE142151CC}">
      <dsp:nvSpPr>
        <dsp:cNvPr id="0" name=""/>
        <dsp:cNvSpPr/>
      </dsp:nvSpPr>
      <dsp:spPr>
        <a:xfrm rot="16200000">
          <a:off x="2361586" y="2480775"/>
          <a:ext cx="90042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b="0" kern="1200" dirty="0" smtClean="0">
              <a:solidFill>
                <a:schemeClr val="tx1"/>
              </a:solidFill>
            </a:rPr>
            <a:t>Existen</a:t>
          </a:r>
          <a:r>
            <a:rPr lang="es-ES" sz="2800" b="1" kern="1200" dirty="0" smtClean="0">
              <a:solidFill>
                <a:schemeClr val="accent2">
                  <a:lumMod val="75000"/>
                </a:schemeClr>
              </a:solidFill>
            </a:rPr>
            <a:t> 200 </a:t>
          </a:r>
          <a:r>
            <a:rPr lang="es-ES" sz="2800" b="0" kern="1200" dirty="0" smtClean="0">
              <a:solidFill>
                <a:schemeClr val="tx1"/>
              </a:solidFill>
            </a:rPr>
            <a:t>empresas que generan </a:t>
          </a:r>
          <a:r>
            <a:rPr lang="es-ES" sz="2800" b="1" kern="1200" dirty="0" smtClean="0">
              <a:solidFill>
                <a:schemeClr val="accent2">
                  <a:lumMod val="75000"/>
                </a:schemeClr>
              </a:solidFill>
            </a:rPr>
            <a:t>2000 </a:t>
          </a:r>
          <a:r>
            <a:rPr lang="es-ES" sz="2800" b="0" kern="1200" dirty="0" smtClean="0">
              <a:solidFill>
                <a:schemeClr val="tx1"/>
              </a:solidFill>
            </a:rPr>
            <a:t>puestos de trabajo</a:t>
          </a:r>
          <a:endParaRPr lang="es-ES" sz="2800" kern="1200" dirty="0"/>
        </a:p>
      </dsp:txBody>
      <dsp:txXfrm rot="5400000">
        <a:off x="43955" y="4886317"/>
        <a:ext cx="5579644" cy="812515"/>
      </dsp:txXfrm>
    </dsp:sp>
    <dsp:sp modelId="{E33BAD35-F161-4B3F-9B73-B39AC65CE00F}">
      <dsp:nvSpPr>
        <dsp:cNvPr id="0" name=""/>
        <dsp:cNvSpPr/>
      </dsp:nvSpPr>
      <dsp:spPr>
        <a:xfrm>
          <a:off x="5623599" y="4729809"/>
          <a:ext cx="3163274" cy="112553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En la actualidad</a:t>
          </a:r>
          <a:endParaRPr lang="es-ES" sz="3200" kern="1200" dirty="0"/>
        </a:p>
      </dsp:txBody>
      <dsp:txXfrm>
        <a:off x="5678543" y="4784753"/>
        <a:ext cx="3053386" cy="10156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0E464-59FA-433B-A64D-C5C779D9108F}">
      <dsp:nvSpPr>
        <dsp:cNvPr id="0" name=""/>
        <dsp:cNvSpPr/>
      </dsp:nvSpPr>
      <dsp:spPr>
        <a:xfrm>
          <a:off x="0" y="0"/>
          <a:ext cx="7347398" cy="160735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/>
            <a:t>Dado el pequeño tamaño del mercado finés</a:t>
          </a:r>
          <a:r>
            <a:rPr lang="es-ES" sz="2300" kern="1200" dirty="0" smtClean="0"/>
            <a:t>.</a:t>
          </a:r>
          <a:endParaRPr lang="es-ES" sz="2300" kern="1200" dirty="0"/>
        </a:p>
      </dsp:txBody>
      <dsp:txXfrm>
        <a:off x="47078" y="47078"/>
        <a:ext cx="5612936" cy="1513199"/>
      </dsp:txXfrm>
    </dsp:sp>
    <dsp:sp modelId="{6050C68F-4751-4C15-A391-738657B1845A}">
      <dsp:nvSpPr>
        <dsp:cNvPr id="0" name=""/>
        <dsp:cNvSpPr/>
      </dsp:nvSpPr>
      <dsp:spPr>
        <a:xfrm>
          <a:off x="648299" y="1875247"/>
          <a:ext cx="7347398" cy="160735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 Elevado nivel de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internacionalización.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0" kern="1200" dirty="0" smtClean="0">
              <a:solidFill>
                <a:schemeClr val="bg1"/>
              </a:solidFill>
            </a:rPr>
            <a:t>- </a:t>
          </a:r>
          <a:r>
            <a:rPr lang="es-ES" sz="2300" kern="1200" dirty="0" smtClean="0"/>
            <a:t>Comercio exterior fundamental: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90% de los ingresos </a:t>
          </a:r>
          <a:r>
            <a:rPr lang="es-ES" sz="2300" kern="1200" dirty="0" smtClean="0"/>
            <a:t>provienen del extranjero</a:t>
          </a:r>
          <a:endParaRPr lang="es-ES" sz="2300" kern="1200" dirty="0"/>
        </a:p>
      </dsp:txBody>
      <dsp:txXfrm>
        <a:off x="695377" y="1922325"/>
        <a:ext cx="5560161" cy="1513199"/>
      </dsp:txXfrm>
    </dsp:sp>
    <dsp:sp modelId="{28F7E40A-33C8-458D-826D-114B3B3DC4A7}">
      <dsp:nvSpPr>
        <dsp:cNvPr id="0" name=""/>
        <dsp:cNvSpPr/>
      </dsp:nvSpPr>
      <dsp:spPr>
        <a:xfrm>
          <a:off x="1296599" y="3750495"/>
          <a:ext cx="7347398" cy="1607355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En el 2012,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24%</a:t>
          </a:r>
          <a:r>
            <a:rPr lang="es-ES" sz="23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r>
            <a:rPr lang="es-ES" sz="2300" kern="1200" dirty="0" smtClean="0"/>
            <a:t>de las empresas tuvo ingresos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“significativos”  </a:t>
          </a:r>
          <a:r>
            <a:rPr lang="es-ES" sz="2300" kern="1200" dirty="0" smtClean="0"/>
            <a:t>de las exportaciones y el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55%</a:t>
          </a:r>
          <a:r>
            <a:rPr lang="es-ES" sz="2300" kern="1200" dirty="0" smtClean="0"/>
            <a:t> de las empresas realizó </a:t>
          </a:r>
          <a:r>
            <a:rPr lang="es-ES" sz="23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alguna actividad exportadora</a:t>
          </a:r>
          <a:r>
            <a:rPr lang="es-ES" sz="23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. </a:t>
          </a:r>
          <a:endParaRPr lang="es-ES" sz="23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1343677" y="3797573"/>
        <a:ext cx="5560161" cy="1513199"/>
      </dsp:txXfrm>
    </dsp:sp>
    <dsp:sp modelId="{F8AF3A4A-136B-4CA1-BE1F-F1EC8B98AF44}">
      <dsp:nvSpPr>
        <dsp:cNvPr id="0" name=""/>
        <dsp:cNvSpPr/>
      </dsp:nvSpPr>
      <dsp:spPr>
        <a:xfrm>
          <a:off x="6302617" y="1218910"/>
          <a:ext cx="1044780" cy="10447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6537693" y="1218910"/>
        <a:ext cx="574629" cy="786197"/>
      </dsp:txXfrm>
    </dsp:sp>
    <dsp:sp modelId="{CE84EF25-9649-4161-97C9-D81635015255}">
      <dsp:nvSpPr>
        <dsp:cNvPr id="0" name=""/>
        <dsp:cNvSpPr/>
      </dsp:nvSpPr>
      <dsp:spPr>
        <a:xfrm>
          <a:off x="6950917" y="3083442"/>
          <a:ext cx="1044780" cy="10447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7185993" y="3083442"/>
        <a:ext cx="574629" cy="7861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953D7-44F9-46B4-8AF4-2F01EB39DA77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8FD29-308F-407B-8089-A44669A2D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673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8DBA1-67DC-43AA-8BD2-A94D8A67F46D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3940A-0A3B-40A2-9835-B0C03A61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215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3940A-0A3B-40A2-9835-B0C03A610DCD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5E225-72C2-4841-908C-A97383A27E04}" type="datetimeFigureOut">
              <a:rPr lang="es-ES" smtClean="0"/>
              <a:pPr/>
              <a:t>06/06/2014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F936-6635-4BBB-8820-4D17E6F707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slide" Target="slide46.xml"/><Relationship Id="rId5" Type="http://schemas.openxmlformats.org/officeDocument/2006/relationships/diagramQuickStyle" Target="../diagrams/quickStyle11.xml"/><Relationship Id="rId10" Type="http://schemas.openxmlformats.org/officeDocument/2006/relationships/slide" Target="slide47.xml"/><Relationship Id="rId4" Type="http://schemas.openxmlformats.org/officeDocument/2006/relationships/diagramLayout" Target="../diagrams/layout11.xml"/><Relationship Id="rId9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slide" Target="slide40.xml"/><Relationship Id="rId7" Type="http://schemas.openxmlformats.org/officeDocument/2006/relationships/diagramLayout" Target="../diagrams/layout12.xml"/><Relationship Id="rId12" Type="http://schemas.openxmlformats.org/officeDocument/2006/relationships/slide" Target="slide59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11" Type="http://schemas.openxmlformats.org/officeDocument/2006/relationships/slide" Target="slide15.xml"/><Relationship Id="rId5" Type="http://schemas.openxmlformats.org/officeDocument/2006/relationships/slide" Target="slide57.xml"/><Relationship Id="rId10" Type="http://schemas.microsoft.com/office/2007/relationships/diagramDrawing" Target="../diagrams/drawing12.xml"/><Relationship Id="rId4" Type="http://schemas.openxmlformats.org/officeDocument/2006/relationships/slide" Target="slide58.xml"/><Relationship Id="rId9" Type="http://schemas.openxmlformats.org/officeDocument/2006/relationships/diagramColors" Target="../diagrams/colors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8.xml"/><Relationship Id="rId4" Type="http://schemas.openxmlformats.org/officeDocument/2006/relationships/slide" Target="slide3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 fontScale="90000"/>
          </a:bodyPr>
          <a:lstStyle/>
          <a:p>
            <a:r>
              <a:rPr lang="es-ES" dirty="0"/>
              <a:t>Componente III, Proyecto BPR. </a:t>
            </a:r>
            <a:br>
              <a:rPr lang="es-ES" dirty="0"/>
            </a:br>
            <a:r>
              <a:rPr lang="es-ES" dirty="0"/>
              <a:t>Servicios de Exportación, </a:t>
            </a:r>
            <a:r>
              <a:rPr lang="es-ES" dirty="0" err="1" smtClean="0"/>
              <a:t>Offshoring</a:t>
            </a: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Presentación </a:t>
            </a:r>
            <a:r>
              <a:rPr lang="es-ES" dirty="0" smtClean="0"/>
              <a:t>2 Informe de Avance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Andrés López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717032"/>
            <a:ext cx="8363272" cy="2409131"/>
          </a:xfrm>
        </p:spPr>
        <p:txBody>
          <a:bodyPr/>
          <a:lstStyle/>
          <a:p>
            <a:pPr algn="ctr"/>
            <a:r>
              <a:rPr lang="es-ES" dirty="0" smtClean="0"/>
              <a:t>SEGUNDA </a:t>
            </a:r>
            <a:r>
              <a:rPr lang="es-ES" dirty="0"/>
              <a:t>REUNIÓN ANUAL RED IBERO 2014</a:t>
            </a:r>
          </a:p>
          <a:p>
            <a:pPr marL="0" indent="0" algn="ctr">
              <a:buNone/>
            </a:pPr>
            <a:r>
              <a:rPr lang="es-ES" dirty="0" smtClean="0"/>
              <a:t>Panamá, 29 y 30 de Mayo 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00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Algunos datos de la industria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</a:rPr>
              <a:t>logistica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7158" y="857232"/>
            <a:ext cx="8358246" cy="1508105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La industria de servicios logísticos comprende la aplicación de procedimientos y normas que facilitan el comercio y los negocios internacionales</a:t>
            </a:r>
          </a:p>
          <a:p>
            <a:r>
              <a:rPr lang="es-ES" sz="2000" b="1" dirty="0" smtClean="0"/>
              <a:t>Por ejemplo: almacenamiento, servicios de inventarios, transporte, </a:t>
            </a:r>
            <a:r>
              <a:rPr lang="es-ES" sz="2000" b="1" dirty="0" err="1" smtClean="0"/>
              <a:t>etc</a:t>
            </a:r>
            <a:endParaRPr lang="es-ES" sz="20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85720" y="2714620"/>
            <a:ext cx="8715436" cy="3662541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800" dirty="0" smtClean="0"/>
              <a:t>La industria logística acompañó el surgimiento de nuevas actividades. Emergieron así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servicios de logística de nicho.</a:t>
            </a:r>
          </a:p>
          <a:p>
            <a:endParaRPr lang="es-E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El país cuenta con </a:t>
            </a:r>
            <a:r>
              <a:rPr lang="es-ES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hubs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 especializados </a:t>
            </a:r>
            <a:r>
              <a:rPr lang="es-ES" sz="2800" dirty="0" smtClean="0"/>
              <a:t>en logística para</a:t>
            </a:r>
            <a:r>
              <a:rPr lang="es-ES" sz="2400" dirty="0" smtClean="0"/>
              <a:t>:</a:t>
            </a:r>
          </a:p>
          <a:p>
            <a:r>
              <a:rPr lang="es-ES" sz="2400" dirty="0" smtClean="0"/>
              <a:t>	-</a:t>
            </a:r>
            <a:r>
              <a:rPr lang="es-ES" sz="2400" b="1" dirty="0" smtClean="0"/>
              <a:t>Ciencias</a:t>
            </a:r>
            <a:r>
              <a:rPr lang="es-ES" sz="2400" dirty="0" smtClean="0"/>
              <a:t> (aseguran condiciones de temperatura, humedad)</a:t>
            </a:r>
          </a:p>
          <a:p>
            <a:r>
              <a:rPr lang="es-ES" sz="2400" dirty="0" smtClean="0"/>
              <a:t>	-Sectores habituados a mover </a:t>
            </a:r>
            <a:r>
              <a:rPr lang="es-ES" sz="2400" b="1" dirty="0" smtClean="0"/>
              <a:t>pequeños volúmenes </a:t>
            </a:r>
            <a:r>
              <a:rPr lang="es-ES" sz="2400" dirty="0" smtClean="0"/>
              <a:t>	(drogas de investigación, </a:t>
            </a:r>
            <a:r>
              <a:rPr lang="es-ES" sz="2400" dirty="0" err="1" smtClean="0"/>
              <a:t>tests</a:t>
            </a:r>
            <a:r>
              <a:rPr lang="es-ES" sz="2400" dirty="0" smtClean="0"/>
              <a:t>, kits de ensayos, etc.)</a:t>
            </a:r>
          </a:p>
          <a:p>
            <a:r>
              <a:rPr lang="es-ES" sz="2400" b="1" dirty="0" smtClean="0"/>
              <a:t>	- Bienes artísticos </a:t>
            </a:r>
            <a:r>
              <a:rPr lang="es-ES" sz="2400" dirty="0" smtClean="0"/>
              <a:t>(manejo de pinturas, espacios para 	almacenamiento, </a:t>
            </a:r>
            <a:r>
              <a:rPr lang="es-ES" sz="2400" dirty="0" err="1" smtClean="0"/>
              <a:t>showrooms</a:t>
            </a:r>
            <a:r>
              <a:rPr lang="es-ES" sz="2400" dirty="0" smtClean="0"/>
              <a:t>)</a:t>
            </a: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Algunos </a:t>
            </a:r>
            <a:r>
              <a:rPr lang="es-ES" sz="3600" dirty="0" err="1" smtClean="0">
                <a:solidFill>
                  <a:schemeClr val="bg1"/>
                </a:solidFill>
              </a:rPr>
              <a:t>numeors</a:t>
            </a:r>
            <a:r>
              <a:rPr lang="es-ES" sz="3600" dirty="0" smtClean="0">
                <a:solidFill>
                  <a:schemeClr val="bg1"/>
                </a:solidFill>
              </a:rPr>
              <a:t> de la industria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</a:rPr>
              <a:t>logistica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656476048"/>
              </p:ext>
            </p:extLst>
          </p:nvPr>
        </p:nvGraphicFramePr>
        <p:xfrm>
          <a:off x="214282" y="785794"/>
          <a:ext cx="878687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La política pública  promovió el desarrollo del </a:t>
            </a: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sector</a:t>
            </a:r>
            <a:endParaRPr lang="es-E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714356"/>
          <a:ext cx="892971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42910" y="78579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En 1991 el gobierno lanzó un </a:t>
            </a:r>
            <a:r>
              <a:rPr lang="es-E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Plan Estratégico Económico.</a:t>
            </a:r>
          </a:p>
          <a:p>
            <a:r>
              <a:rPr lang="es-ES" sz="2400" b="1" dirty="0" smtClean="0">
                <a:solidFill>
                  <a:schemeClr val="bg1"/>
                </a:solidFill>
              </a:rPr>
              <a:t>Objetivo</a:t>
            </a:r>
            <a:r>
              <a:rPr lang="es-ES" sz="2400" dirty="0" smtClean="0">
                <a:solidFill>
                  <a:schemeClr val="bg1"/>
                </a:solidFill>
              </a:rPr>
              <a:t>: convertir el país en una economía avanzada en los siguientes 30/40 años</a:t>
            </a:r>
            <a:endParaRPr lang="es-ES" sz="22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00100" y="2928934"/>
            <a:ext cx="735811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Se diseñaron distintos planes   como “</a:t>
            </a:r>
            <a:r>
              <a:rPr lang="es-ES" sz="2400" i="1" dirty="0" err="1" smtClean="0">
                <a:solidFill>
                  <a:schemeClr val="bg1"/>
                </a:solidFill>
              </a:rPr>
              <a:t>Manufacturing</a:t>
            </a:r>
            <a:r>
              <a:rPr lang="es-ES" sz="2400" i="1" dirty="0" smtClean="0">
                <a:solidFill>
                  <a:schemeClr val="bg1"/>
                </a:solidFill>
              </a:rPr>
              <a:t> 2000</a:t>
            </a:r>
            <a:r>
              <a:rPr lang="es-ES" sz="2400" dirty="0" smtClean="0">
                <a:solidFill>
                  <a:schemeClr val="bg1"/>
                </a:solidFill>
              </a:rPr>
              <a:t>” e “</a:t>
            </a:r>
            <a:r>
              <a:rPr lang="es-ES" sz="2400" i="1" dirty="0" smtClean="0">
                <a:solidFill>
                  <a:schemeClr val="bg1"/>
                </a:solidFill>
              </a:rPr>
              <a:t>International Business </a:t>
            </a:r>
            <a:r>
              <a:rPr lang="es-ES" sz="2400" i="1" dirty="0" err="1" smtClean="0">
                <a:solidFill>
                  <a:schemeClr val="bg1"/>
                </a:solidFill>
              </a:rPr>
              <a:t>Hub</a:t>
            </a:r>
            <a:r>
              <a:rPr lang="es-ES" sz="2400" i="1" dirty="0" smtClean="0">
                <a:solidFill>
                  <a:schemeClr val="bg1"/>
                </a:solidFill>
              </a:rPr>
              <a:t> 2000</a:t>
            </a:r>
            <a:r>
              <a:rPr lang="es-ES" sz="2400" dirty="0" smtClean="0">
                <a:solidFill>
                  <a:schemeClr val="bg1"/>
                </a:solidFill>
              </a:rPr>
              <a:t>” (IBH 2000) y “</a:t>
            </a:r>
            <a:r>
              <a:rPr lang="es-ES" sz="2400" i="1" dirty="0" err="1" smtClean="0">
                <a:solidFill>
                  <a:schemeClr val="bg1"/>
                </a:solidFill>
              </a:rPr>
              <a:t>Industry</a:t>
            </a:r>
            <a:r>
              <a:rPr lang="es-ES" sz="2400" i="1" dirty="0" smtClean="0">
                <a:solidFill>
                  <a:schemeClr val="bg1"/>
                </a:solidFill>
              </a:rPr>
              <a:t> 21</a:t>
            </a:r>
            <a:r>
              <a:rPr lang="es-ES" sz="2400" dirty="0" smtClean="0">
                <a:solidFill>
                  <a:schemeClr val="bg1"/>
                </a:solidFill>
              </a:rPr>
              <a:t>”  planteando </a:t>
            </a:r>
            <a:r>
              <a:rPr lang="es-E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estrategias de desarrollo de largo plazo.</a:t>
            </a:r>
          </a:p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785918" y="5000636"/>
            <a:ext cx="7143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En 2001, el Ministerio de Comercio e Industria (MTI) creó el </a:t>
            </a:r>
            <a:r>
              <a:rPr lang="es-ES" sz="2400" b="1" i="1" dirty="0" err="1" smtClean="0">
                <a:solidFill>
                  <a:schemeClr val="bg1"/>
                </a:solidFill>
              </a:rPr>
              <a:t>Economic</a:t>
            </a:r>
            <a:r>
              <a:rPr lang="es-ES" sz="2400" b="1" i="1" dirty="0" smtClean="0">
                <a:solidFill>
                  <a:schemeClr val="bg1"/>
                </a:solidFill>
              </a:rPr>
              <a:t> </a:t>
            </a:r>
            <a:r>
              <a:rPr lang="es-ES" sz="2400" b="1" i="1" dirty="0" err="1" smtClean="0">
                <a:solidFill>
                  <a:schemeClr val="bg1"/>
                </a:solidFill>
              </a:rPr>
              <a:t>Review</a:t>
            </a:r>
            <a:r>
              <a:rPr lang="es-ES" sz="2400" b="1" i="1" dirty="0" smtClean="0">
                <a:solidFill>
                  <a:schemeClr val="bg1"/>
                </a:solidFill>
              </a:rPr>
              <a:t> </a:t>
            </a:r>
            <a:r>
              <a:rPr lang="es-ES" sz="2400" b="1" i="1" dirty="0" err="1" smtClean="0">
                <a:solidFill>
                  <a:schemeClr val="bg1"/>
                </a:solidFill>
              </a:rPr>
              <a:t>Committee</a:t>
            </a:r>
            <a:r>
              <a:rPr lang="es-ES" sz="2400" dirty="0" smtClean="0">
                <a:solidFill>
                  <a:schemeClr val="bg1"/>
                </a:solidFill>
              </a:rPr>
              <a:t>, con la finalidad de que </a:t>
            </a:r>
            <a:r>
              <a:rPr lang="es-E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desarrollara un plan de mediano y largo plazo para los sectores de servicios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71472" y="2428844"/>
            <a:ext cx="8286808" cy="414342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b="1" dirty="0" smtClean="0"/>
              <a:t>Funciones</a:t>
            </a:r>
            <a:r>
              <a:rPr lang="es-ES" dirty="0" smtClean="0"/>
              <a:t>:</a:t>
            </a:r>
          </a:p>
          <a:p>
            <a:r>
              <a:rPr lang="es-ES" dirty="0" smtClean="0"/>
              <a:t>Promover el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desarrollo de </a:t>
            </a:r>
            <a:r>
              <a:rPr lang="es-ES_tradnl" b="1" i="1" dirty="0" err="1" smtClean="0">
                <a:solidFill>
                  <a:schemeClr val="accent2">
                    <a:lumMod val="75000"/>
                  </a:schemeClr>
                </a:solidFill>
              </a:rPr>
              <a:t>clusters</a:t>
            </a: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dirty="0" smtClean="0"/>
              <a:t>de servicios basados en el conocimiento</a:t>
            </a:r>
          </a:p>
          <a:p>
            <a:r>
              <a:rPr lang="es-ES_tradnl" dirty="0" smtClean="0"/>
              <a:t>Planear y ejecutar los </a:t>
            </a: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planes estratégicos </a:t>
            </a:r>
            <a:r>
              <a:rPr lang="es-ES_tradnl" dirty="0" smtClean="0"/>
              <a:t>para fortalecer la posición de Singapur como proveedor global de dichos servicios</a:t>
            </a:r>
          </a:p>
          <a:p>
            <a:r>
              <a:rPr lang="es-ES" dirty="0" smtClean="0"/>
              <a:t>Establecer regulaciones comerciales y programas de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facilitación y promoción del comercio</a:t>
            </a:r>
            <a:r>
              <a:rPr lang="es-ES" dirty="0" smtClean="0"/>
              <a:t>, </a:t>
            </a:r>
          </a:p>
          <a:p>
            <a:r>
              <a:rPr lang="es-ES" dirty="0" smtClean="0"/>
              <a:t>Brindar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asistencia a los inversores </a:t>
            </a:r>
            <a:r>
              <a:rPr lang="es-ES" dirty="0" smtClean="0"/>
              <a:t>y a las empresas ya establecidas en el país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8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i="1" dirty="0" err="1" smtClean="0"/>
              <a:t>Economic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Development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Board</a:t>
            </a:r>
            <a:r>
              <a:rPr lang="es-ES" sz="2400" b="1" dirty="0" smtClean="0"/>
              <a:t> (EDB) </a:t>
            </a:r>
            <a:r>
              <a:rPr lang="es-ES" sz="2400" dirty="0" smtClean="0"/>
              <a:t>es el organismo designado para llevar adelante el plan de desarrollo de la industria de servicio</a:t>
            </a:r>
            <a:r>
              <a:rPr lang="es-ES" sz="2400" dirty="0"/>
              <a:t>s</a:t>
            </a:r>
            <a:endParaRPr lang="es-ES" sz="2400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Agencias gubernamentales encargadas de la promoción 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industria de servicios 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71472" y="2428844"/>
            <a:ext cx="8286808" cy="414342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b="1" dirty="0" smtClean="0"/>
              <a:t>Funciones</a:t>
            </a:r>
            <a:r>
              <a:rPr lang="es-ES" dirty="0" smtClean="0"/>
              <a:t>:</a:t>
            </a:r>
          </a:p>
          <a:p>
            <a:r>
              <a:rPr lang="es-ES" dirty="0" smtClean="0"/>
              <a:t>Promover los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servicios de alto valor agregado</a:t>
            </a:r>
            <a:endParaRPr lang="es-ES" dirty="0" smtClean="0"/>
          </a:p>
          <a:p>
            <a:r>
              <a:rPr lang="es-ES" dirty="0" smtClean="0"/>
              <a:t>Apoyar a las empresas 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desarrollar sus capacidades</a:t>
            </a:r>
            <a:r>
              <a:rPr lang="es-ES" dirty="0" smtClean="0"/>
              <a:t> gerenciales, financieras y tecnológicas y su acceso a los mercados.</a:t>
            </a:r>
          </a:p>
          <a:p>
            <a:r>
              <a:rPr lang="es-ES" dirty="0" smtClean="0"/>
              <a:t>Desarrollar y promover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estándares para el aseguramiento de la calidad </a:t>
            </a:r>
            <a:r>
              <a:rPr lang="es-ES" dirty="0" smtClean="0"/>
              <a:t>de la infraestructura con reconocimiento internacional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8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i="1" dirty="0" smtClean="0"/>
              <a:t>SPRING </a:t>
            </a:r>
            <a:r>
              <a:rPr lang="es-ES" sz="2400" b="1" i="1" dirty="0" err="1" smtClean="0"/>
              <a:t>Singapore</a:t>
            </a:r>
            <a:r>
              <a:rPr lang="es-ES" sz="2400" b="1" i="1" dirty="0" smtClean="0"/>
              <a:t> </a:t>
            </a:r>
            <a:r>
              <a:rPr lang="es-ES" sz="2400" i="1" dirty="0" smtClean="0"/>
              <a:t>es</a:t>
            </a:r>
            <a:r>
              <a:rPr lang="es-ES" sz="2400" b="1" i="1" dirty="0" smtClean="0"/>
              <a:t> </a:t>
            </a:r>
            <a:r>
              <a:rPr lang="es-ES" sz="2400" dirty="0" smtClean="0"/>
              <a:t>una agencia de desarrollo empresarial dependiente del Ministerio de Comercio e Industria</a:t>
            </a:r>
            <a:r>
              <a:rPr lang="es-ES" sz="2400" b="1" i="1" dirty="0" smtClean="0"/>
              <a:t> </a:t>
            </a:r>
            <a:r>
              <a:rPr lang="es-ES" sz="2400" i="1" dirty="0" smtClean="0"/>
              <a:t> </a:t>
            </a:r>
            <a:r>
              <a:rPr lang="es-ES" sz="2400" dirty="0" smtClean="0"/>
              <a:t>y agencia nacional de acreditaciones y estándares.</a:t>
            </a:r>
            <a:endParaRPr lang="es-ES" sz="2400" b="1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Agencias gubernamentales encargadas de la promoción 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industria de servicios 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</a:rPr>
              <a:t>Políticas públicas implementadas para el </a:t>
            </a:r>
            <a:r>
              <a:rPr lang="es-ES" sz="2800" b="1" dirty="0" smtClean="0">
                <a:solidFill>
                  <a:schemeClr val="accent5">
                    <a:lumMod val="50000"/>
                  </a:schemeClr>
                </a:solidFill>
              </a:rPr>
              <a:t>sector de servicios</a:t>
            </a:r>
            <a:endParaRPr lang="es-E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6 Operación manual">
            <a:hlinkClick r:id="rId2" action="ppaction://hlinksldjump"/>
          </p:cNvPr>
          <p:cNvSpPr/>
          <p:nvPr/>
        </p:nvSpPr>
        <p:spPr>
          <a:xfrm rot="16200000">
            <a:off x="-863239" y="2077632"/>
            <a:ext cx="5643602" cy="2631299"/>
          </a:xfrm>
          <a:prstGeom prst="flowChartManualOperation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Operación manual">
            <a:hlinkClick r:id="rId3" action="ppaction://hlinksldjump"/>
          </p:cNvPr>
          <p:cNvSpPr/>
          <p:nvPr/>
        </p:nvSpPr>
        <p:spPr>
          <a:xfrm rot="16200000">
            <a:off x="2009162" y="2205624"/>
            <a:ext cx="5715040" cy="2732504"/>
          </a:xfrm>
          <a:prstGeom prst="flowChartManualOperati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Operación manual">
            <a:hlinkClick r:id="rId4" action="ppaction://hlinksldjump"/>
          </p:cNvPr>
          <p:cNvSpPr/>
          <p:nvPr/>
        </p:nvSpPr>
        <p:spPr>
          <a:xfrm rot="16200000">
            <a:off x="4893471" y="2536025"/>
            <a:ext cx="5643602" cy="2428892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>
            <a:hlinkClick r:id="rId2" action="ppaction://hlinksldjump"/>
          </p:cNvPr>
          <p:cNvSpPr txBox="1"/>
          <p:nvPr/>
        </p:nvSpPr>
        <p:spPr>
          <a:xfrm>
            <a:off x="785786" y="2571744"/>
            <a:ext cx="24288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Desarrollo de la Infraestructura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4" name="13 CuadroTexto">
            <a:hlinkClick r:id="rId3" action="ppaction://hlinksldjump"/>
          </p:cNvPr>
          <p:cNvSpPr txBox="1"/>
          <p:nvPr/>
        </p:nvSpPr>
        <p:spPr>
          <a:xfrm>
            <a:off x="3500429" y="2143116"/>
            <a:ext cx="25717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Promoción de la productividad y mejora de  la competitividad de la firma.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6" name="15 CuadroTexto">
            <a:hlinkClick r:id="rId4" action="ppaction://hlinksldjump"/>
          </p:cNvPr>
          <p:cNvSpPr txBox="1"/>
          <p:nvPr/>
        </p:nvSpPr>
        <p:spPr>
          <a:xfrm>
            <a:off x="6643702" y="2071678"/>
            <a:ext cx="20002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</a:rPr>
              <a:t>Programas de formación de RRHH  y estimulo a la innovación y la generación de conocimiento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7" name="16 Elipse">
            <a:hlinkClick r:id="rId2" action="ppaction://hlinksldjump"/>
          </p:cNvPr>
          <p:cNvSpPr/>
          <p:nvPr/>
        </p:nvSpPr>
        <p:spPr>
          <a:xfrm>
            <a:off x="714348" y="857232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>
            <a:hlinkClick r:id="rId4" action="ppaction://hlinksldjump"/>
          </p:cNvPr>
          <p:cNvSpPr/>
          <p:nvPr/>
        </p:nvSpPr>
        <p:spPr>
          <a:xfrm>
            <a:off x="6572264" y="1142984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>
            <a:hlinkClick r:id="rId3" action="ppaction://hlinksldjump"/>
          </p:cNvPr>
          <p:cNvSpPr/>
          <p:nvPr/>
        </p:nvSpPr>
        <p:spPr>
          <a:xfrm>
            <a:off x="3643306" y="1000108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El caso de los servicios audiovisuales en Nueva Zelanda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Algunos datos sobre la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</a:rPr>
              <a:t>industria audiovisual</a:t>
            </a:r>
            <a:r>
              <a:rPr lang="es-ES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9511126"/>
              </p:ext>
            </p:extLst>
          </p:nvPr>
        </p:nvGraphicFramePr>
        <p:xfrm>
          <a:off x="214282" y="1142984"/>
          <a:ext cx="864399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2286016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El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compromiso público </a:t>
            </a:r>
            <a:r>
              <a:rPr lang="es-ES" dirty="0" smtClean="0"/>
              <a:t>de respaldo al sector de servicios audiovisuales es un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factor clave </a:t>
            </a:r>
            <a:r>
              <a:rPr lang="es-ES" dirty="0" smtClean="0"/>
              <a:t>para el desarrollo de la industria y la generación de exportaciones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28596" y="4000504"/>
            <a:ext cx="8358246" cy="181588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En palabras del ministro </a:t>
            </a:r>
            <a:r>
              <a:rPr lang="en-US" sz="2800" b="1" dirty="0" smtClean="0"/>
              <a:t>John Key </a:t>
            </a:r>
            <a:r>
              <a:rPr lang="en-US" sz="2800" dirty="0" smtClean="0"/>
              <a:t>: ““</a:t>
            </a:r>
            <a:r>
              <a:rPr lang="en-US" sz="2800" i="1" dirty="0" smtClean="0"/>
              <a:t>My Government is determined to use the opportunity that the Hobbit movies present to highlight New Zealand as a great place to visit, as well as a great place to do business</a:t>
            </a:r>
            <a:r>
              <a:rPr lang="en-US" sz="2800" dirty="0" smtClean="0"/>
              <a:t>”.</a:t>
            </a:r>
            <a:r>
              <a:rPr lang="es-ES" sz="2800" dirty="0" smtClean="0"/>
              <a:t> </a:t>
            </a:r>
            <a:r>
              <a:rPr lang="en-US" sz="2800" dirty="0" smtClean="0"/>
              <a:t> </a:t>
            </a:r>
            <a:endParaRPr lang="es-ES" sz="2800" b="1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600" dirty="0" smtClean="0">
                <a:solidFill>
                  <a:schemeClr val="bg1"/>
                </a:solidFill>
              </a:rPr>
              <a:t>La política pública  promovió el desarrollo del </a:t>
            </a:r>
            <a:r>
              <a:rPr lang="es-ES" sz="2600" b="1" dirty="0" smtClean="0">
                <a:solidFill>
                  <a:schemeClr val="accent5">
                    <a:lumMod val="50000"/>
                  </a:schemeClr>
                </a:solidFill>
              </a:rPr>
              <a:t>sector audiovisual</a:t>
            </a:r>
            <a:endParaRPr lang="es-ES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71472" y="2714572"/>
            <a:ext cx="8286808" cy="3714824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sz="3500" b="1" dirty="0" smtClean="0"/>
              <a:t>Funciones</a:t>
            </a:r>
            <a:r>
              <a:rPr lang="es-ES" sz="3500" dirty="0" smtClean="0"/>
              <a:t>:</a:t>
            </a:r>
          </a:p>
          <a:p>
            <a:r>
              <a:rPr lang="es-ES" sz="3500" dirty="0" smtClean="0"/>
              <a:t>Promover y conducir las </a:t>
            </a:r>
            <a:r>
              <a:rPr lang="es-ES" sz="3500" b="1" dirty="0" smtClean="0">
                <a:solidFill>
                  <a:schemeClr val="accent2">
                    <a:lumMod val="75000"/>
                  </a:schemeClr>
                </a:solidFill>
              </a:rPr>
              <a:t>actividades de marketing</a:t>
            </a:r>
            <a:r>
              <a:rPr lang="es-ES" sz="3500" dirty="0" smtClean="0"/>
              <a:t> de Nueva Zelanda como lugar para la producción de contenidos audiovisuales</a:t>
            </a:r>
          </a:p>
          <a:p>
            <a:r>
              <a:rPr lang="es-ES" sz="3500" dirty="0" smtClean="0"/>
              <a:t>Proporcionar una </a:t>
            </a:r>
            <a:r>
              <a:rPr lang="es-ES" sz="3500" b="1" dirty="0" smtClean="0">
                <a:solidFill>
                  <a:schemeClr val="accent2">
                    <a:lumMod val="75000"/>
                  </a:schemeClr>
                </a:solidFill>
              </a:rPr>
              <a:t>interfaz </a:t>
            </a:r>
            <a:r>
              <a:rPr lang="es-ES" sz="3500" dirty="0" smtClean="0"/>
              <a:t>entre las empresas extranjeras y la industria local</a:t>
            </a:r>
          </a:p>
          <a:p>
            <a:r>
              <a:rPr lang="es-ES" sz="3500" dirty="0" smtClean="0"/>
              <a:t>Brindar </a:t>
            </a:r>
            <a:r>
              <a:rPr lang="es-ES" sz="3500" b="1" dirty="0" smtClean="0">
                <a:solidFill>
                  <a:schemeClr val="accent2">
                    <a:lumMod val="75000"/>
                  </a:schemeClr>
                </a:solidFill>
              </a:rPr>
              <a:t>servicios de introducción y asesoramiento </a:t>
            </a:r>
            <a:r>
              <a:rPr lang="es-ES" sz="3500" dirty="0" smtClean="0"/>
              <a:t>para los interesados en realizar proyectos en Nueva Zelanda</a:t>
            </a:r>
          </a:p>
          <a:p>
            <a:r>
              <a:rPr lang="es-ES" sz="3500" dirty="0" smtClean="0"/>
              <a:t>Colaborar con los clientes en cuestiones relacionadas con el acceso a las locaciones, o con el manejo y cumplimiento de normativas y regulaciones </a:t>
            </a:r>
            <a:r>
              <a:rPr lang="es-ES" sz="3500" dirty="0" err="1" smtClean="0"/>
              <a:t>localede</a:t>
            </a:r>
            <a:r>
              <a:rPr lang="es-ES" sz="3500" dirty="0" smtClean="0"/>
              <a:t> </a:t>
            </a:r>
            <a:r>
              <a:rPr lang="es-ES" sz="3500" dirty="0" err="1" smtClean="0"/>
              <a:t>filmacións</a:t>
            </a:r>
            <a:endParaRPr lang="es-ES" sz="3500" dirty="0" smtClean="0"/>
          </a:p>
          <a:p>
            <a:r>
              <a:rPr lang="es-ES" sz="3500" dirty="0" smtClean="0"/>
              <a:t>Liderar y coordinar las </a:t>
            </a:r>
            <a:r>
              <a:rPr lang="es-ES" sz="3500" b="1" dirty="0" smtClean="0">
                <a:solidFill>
                  <a:schemeClr val="accent2">
                    <a:lumMod val="75000"/>
                  </a:schemeClr>
                </a:solidFill>
              </a:rPr>
              <a:t>actividades de las oficinas regionales de cine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8"/>
            <a:ext cx="8358246" cy="156966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i="1" dirty="0" smtClean="0"/>
              <a:t>Film New </a:t>
            </a:r>
            <a:r>
              <a:rPr lang="es-ES" sz="2400" b="1" i="1" dirty="0" err="1" smtClean="0"/>
              <a:t>Zealand</a:t>
            </a:r>
            <a:r>
              <a:rPr lang="es-ES" sz="2400" b="1" i="1" dirty="0" smtClean="0"/>
              <a:t> (FNZ) </a:t>
            </a:r>
            <a:r>
              <a:rPr lang="es-ES" sz="2400" dirty="0" smtClean="0"/>
              <a:t>es</a:t>
            </a:r>
            <a:r>
              <a:rPr lang="es-ES" sz="2400" b="1" i="1" dirty="0" smtClean="0"/>
              <a:t> </a:t>
            </a:r>
            <a:r>
              <a:rPr lang="es-ES" sz="2400" dirty="0" smtClean="0"/>
              <a:t>la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oficina nacional </a:t>
            </a:r>
            <a:r>
              <a:rPr lang="es-ES" sz="2400" dirty="0" smtClean="0"/>
              <a:t>de cinematografía y producciones audiovisuales creada en 1994. Es una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organización cuasi-gubernamental</a:t>
            </a:r>
            <a:r>
              <a:rPr lang="es-ES" sz="2400" dirty="0" smtClean="0"/>
              <a:t>, financiada por el gobierno pero regida por los intereses e inquietudes de la industria .</a:t>
            </a:r>
            <a:endParaRPr lang="es-ES" sz="2400" b="1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La principal institución encargada de la promoción 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industria audiovisual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La industria de software y video juegos en Finlandia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28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s-ES" sz="2800" dirty="0" smtClean="0"/>
              <a:t>FNZ cuenta con una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red de contactos </a:t>
            </a:r>
            <a:r>
              <a:rPr lang="es-ES" sz="2800" dirty="0" smtClean="0"/>
              <a:t>que incluye varios de los principales estudios de EEUU y la comunidad de productores audiovisuales de Los Ángeles.</a:t>
            </a:r>
          </a:p>
          <a:p>
            <a:r>
              <a:rPr lang="es-ES" sz="2800" dirty="0" smtClean="0"/>
              <a:t>FNZ introdujo en 2011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un representante </a:t>
            </a:r>
            <a:r>
              <a:rPr lang="es-ES" sz="2800" dirty="0" smtClean="0"/>
              <a:t>estable en Los Ángeles</a:t>
            </a:r>
          </a:p>
          <a:p>
            <a:r>
              <a:rPr lang="es-ES" sz="2800" dirty="0" smtClean="0"/>
              <a:t>FNZ ofrece servicios de información y asesoramiento a través de su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sitio web </a:t>
            </a:r>
          </a:p>
          <a:p>
            <a:r>
              <a:rPr lang="es-ES" sz="2800" dirty="0" smtClean="0"/>
              <a:t>FNZ tiene un rol de liderazgo en la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 vinculación industria-gobierno</a:t>
            </a:r>
            <a:r>
              <a:rPr lang="es-ES" sz="2800" dirty="0" smtClean="0"/>
              <a:t>, identificando oportunidades y proyectos para apoyar el desarrollo del sector de servicios audiovisuales</a:t>
            </a:r>
            <a:endParaRPr lang="es-ES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Vínculos de y áreas de contacto de  </a:t>
            </a: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Film New </a:t>
            </a:r>
            <a:r>
              <a:rPr lang="es-ES" sz="3200" b="1" dirty="0" err="1" smtClean="0">
                <a:solidFill>
                  <a:schemeClr val="accent5">
                    <a:lumMod val="50000"/>
                  </a:schemeClr>
                </a:solidFill>
              </a:rPr>
              <a:t>Zealand</a:t>
            </a:r>
            <a:endParaRPr lang="es-E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357158" y="928670"/>
            <a:ext cx="8501122" cy="571504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s-ES" sz="2400" b="1" dirty="0" smtClean="0"/>
              <a:t>New </a:t>
            </a:r>
            <a:r>
              <a:rPr lang="es-ES" sz="2400" b="1" dirty="0" err="1" smtClean="0"/>
              <a:t>Zealand</a:t>
            </a:r>
            <a:r>
              <a:rPr lang="es-ES" sz="2400" b="1" dirty="0" smtClean="0"/>
              <a:t> Film </a:t>
            </a:r>
            <a:r>
              <a:rPr lang="es-ES" sz="2400" b="1" dirty="0" err="1" smtClean="0"/>
              <a:t>Commission</a:t>
            </a:r>
            <a:r>
              <a:rPr lang="es-ES" sz="2400" b="1" dirty="0" smtClean="0"/>
              <a:t> </a:t>
            </a:r>
            <a:r>
              <a:rPr lang="es-ES" sz="2400" smtClean="0"/>
              <a:t>(NZFC). </a:t>
            </a:r>
            <a:r>
              <a:rPr lang="es-ES" sz="2400" dirty="0" smtClean="0"/>
              <a:t>Es la encargada de la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administración de los esquemas de incentivos</a:t>
            </a:r>
            <a:r>
              <a:rPr lang="es-ES" sz="2400" dirty="0" smtClean="0"/>
              <a:t>, préstamos y financiación de capital, venta y comercialización  para las producciones en Nueva Zelanda. </a:t>
            </a:r>
          </a:p>
          <a:p>
            <a:pPr lvl="0"/>
            <a:r>
              <a:rPr lang="es-ES" sz="2400" b="1" dirty="0" err="1" smtClean="0"/>
              <a:t>Ministry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Foreign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Affairs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Trade</a:t>
            </a:r>
            <a:r>
              <a:rPr lang="es-ES" sz="2400" b="1" dirty="0" smtClean="0"/>
              <a:t> </a:t>
            </a:r>
            <a:r>
              <a:rPr lang="es-ES" sz="2400" dirty="0" smtClean="0"/>
              <a:t>trabaja en los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tratados de coproducción </a:t>
            </a:r>
            <a:r>
              <a:rPr lang="es-ES" sz="2400" dirty="0" smtClean="0"/>
              <a:t>que rubrica el país, y 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publicita la capacidad</a:t>
            </a:r>
            <a:r>
              <a:rPr lang="es-ES" sz="2400" dirty="0" smtClean="0"/>
              <a:t> de la industria audiovisual de Nueva Zelanda.</a:t>
            </a:r>
          </a:p>
          <a:p>
            <a:pPr lvl="0"/>
            <a:r>
              <a:rPr lang="es-ES" sz="2400" b="1" dirty="0" smtClean="0"/>
              <a:t>New </a:t>
            </a:r>
            <a:r>
              <a:rPr lang="es-ES" sz="2400" b="1" dirty="0" err="1" smtClean="0"/>
              <a:t>Zealand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Trade</a:t>
            </a:r>
            <a:r>
              <a:rPr lang="es-ES" sz="2400" b="1" dirty="0" smtClean="0"/>
              <a:t> and Enterprise </a:t>
            </a:r>
            <a:r>
              <a:rPr lang="es-ES" sz="2400" dirty="0" smtClean="0"/>
              <a:t>(NZTE) es la agencia nacional de desarrollo económico y comercio exterior.  Procura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promover y atraer inversiones</a:t>
            </a:r>
            <a:r>
              <a:rPr lang="es-ES" sz="2400" dirty="0" smtClean="0"/>
              <a:t>, alentar la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competitividad y expandir los mercados </a:t>
            </a:r>
            <a:r>
              <a:rPr lang="es-ES" sz="2400" dirty="0" smtClean="0"/>
              <a:t>de exportación. </a:t>
            </a:r>
          </a:p>
          <a:p>
            <a:pPr lvl="0"/>
            <a:r>
              <a:rPr lang="es-ES" sz="2400" b="1" dirty="0" err="1" smtClean="0"/>
              <a:t>Investment</a:t>
            </a:r>
            <a:r>
              <a:rPr lang="es-ES" sz="2400" b="1" dirty="0" smtClean="0"/>
              <a:t> New </a:t>
            </a:r>
            <a:r>
              <a:rPr lang="es-ES" sz="2400" b="1" dirty="0" err="1" smtClean="0"/>
              <a:t>Zealand</a:t>
            </a:r>
            <a:r>
              <a:rPr lang="es-ES" sz="2400" dirty="0" smtClean="0"/>
              <a:t> fue creada como agencia de promoción de inversiones (API) nacional, para consolidar en una unidad las diversas actividades de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fomento de inversiones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Otras instituciones encargadas de la promoción 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industria audiovisual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357158" y="2928910"/>
            <a:ext cx="8501122" cy="371480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>
              <a:buNone/>
            </a:pPr>
            <a:r>
              <a:rPr lang="es-ES" sz="2000" b="1" dirty="0" smtClean="0"/>
              <a:t>Objetivos</a:t>
            </a:r>
          </a:p>
          <a:p>
            <a:r>
              <a:rPr lang="es-ES" sz="2400" dirty="0" smtClean="0"/>
              <a:t>Aumentar el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crecimiento económico </a:t>
            </a:r>
            <a:r>
              <a:rPr lang="es-ES" sz="2400" dirty="0" smtClean="0"/>
              <a:t>del país a partir de la promoción de proyectos audiovisuales</a:t>
            </a:r>
          </a:p>
          <a:p>
            <a:r>
              <a:rPr lang="es-ES" sz="2400" dirty="0" smtClean="0"/>
              <a:t>Ser funcional al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desarrollo del sector </a:t>
            </a:r>
            <a:r>
              <a:rPr lang="es-ES" sz="2400" dirty="0" smtClean="0"/>
              <a:t>local de servicios audiovisuales</a:t>
            </a:r>
          </a:p>
          <a:p>
            <a:r>
              <a:rPr lang="es-ES" sz="2400" dirty="0" smtClean="0"/>
              <a:t>Generar</a:t>
            </a:r>
            <a:r>
              <a:rPr lang="es-ES" sz="2400" b="1" dirty="0" smtClean="0"/>
              <a:t>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continuidad en actividades productivas</a:t>
            </a:r>
            <a:r>
              <a:rPr lang="es-ES" sz="2400" dirty="0" smtClean="0"/>
              <a:t>, manteniendo en uso la infraestructura y las capacidades adquiridas</a:t>
            </a:r>
          </a:p>
          <a:p>
            <a:r>
              <a:rPr lang="es-ES" sz="2400" dirty="0" smtClean="0"/>
              <a:t>Fortificación de la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“marca país” </a:t>
            </a:r>
            <a:r>
              <a:rPr lang="es-ES" sz="2400" dirty="0" smtClean="0"/>
              <a:t>y poder atraer un flujo de turistas interesados en conocer Nueva Zelanda</a:t>
            </a:r>
            <a:endParaRPr lang="es-ES" sz="2400" b="1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600" dirty="0" smtClean="0">
                <a:solidFill>
                  <a:schemeClr val="bg1"/>
                </a:solidFill>
              </a:rPr>
              <a:t>Incentivos generados desde el gobierno a  </a:t>
            </a:r>
            <a:r>
              <a:rPr lang="es-ES" sz="2600" b="1" dirty="0" smtClean="0">
                <a:solidFill>
                  <a:schemeClr val="accent5">
                    <a:lumMod val="50000"/>
                  </a:schemeClr>
                </a:solidFill>
              </a:rPr>
              <a:t>industria audiovisual</a:t>
            </a:r>
            <a:endParaRPr lang="es-ES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1000108"/>
            <a:ext cx="8429684" cy="156966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2400" dirty="0" smtClean="0"/>
              <a:t>En 2003 se lanzó el </a:t>
            </a:r>
            <a:r>
              <a:rPr lang="es-ES" sz="2400" b="1" i="1" dirty="0" err="1" smtClean="0"/>
              <a:t>Large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Budget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Screen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Production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Grant</a:t>
            </a:r>
            <a:r>
              <a:rPr lang="es-ES" sz="2400" b="1" dirty="0" smtClean="0"/>
              <a:t> </a:t>
            </a:r>
            <a:r>
              <a:rPr lang="es-ES" sz="2400" dirty="0" smtClean="0"/>
              <a:t>(LBSPG), un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incentivo financiero</a:t>
            </a:r>
            <a:r>
              <a:rPr lang="es-ES" sz="2400" dirty="0" smtClean="0"/>
              <a:t>, basado en subvenciones,  que buscaba atraer películas y producciones televisivas de gran porte a Nueva Zelanda.</a:t>
            </a: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357158" y="2214554"/>
            <a:ext cx="8501122" cy="4429156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800" dirty="0" smtClean="0"/>
              <a:t>Es un programa 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subvenciones financieras </a:t>
            </a:r>
            <a:r>
              <a:rPr lang="es-ES" sz="2800" dirty="0" smtClean="0"/>
              <a:t>para aquellas producciones que satisfacían ciertos requisitos 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“contenido significativo de Nueva Zelanda” </a:t>
            </a:r>
            <a:r>
              <a:rPr lang="es-ES" sz="2800" dirty="0" smtClean="0"/>
              <a:t>(en cuanto a temática, directores/productores, personal, origen de los recursos, etc.). </a:t>
            </a:r>
          </a:p>
          <a:p>
            <a:r>
              <a:rPr lang="es-ES" sz="2800" dirty="0" smtClean="0"/>
              <a:t>No sólo se apuntaba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al desarrollo de capacidades </a:t>
            </a:r>
            <a:r>
              <a:rPr lang="es-ES" sz="2800" dirty="0" smtClean="0"/>
              <a:t>de la industria local, sino que también perseguía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objetivos de índole cultural</a:t>
            </a:r>
            <a:endParaRPr lang="es-E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Otros incentivos financieros desde el gobierno a 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industria audiovisual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1000108"/>
            <a:ext cx="8429684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2400" b="1" i="1" dirty="0" err="1" smtClean="0"/>
              <a:t>Screen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Production</a:t>
            </a:r>
            <a:r>
              <a:rPr lang="es-ES" sz="2400" b="1" i="1" dirty="0" smtClean="0"/>
              <a:t> Incentive </a:t>
            </a:r>
            <a:r>
              <a:rPr lang="es-ES" sz="2400" b="1" i="1" dirty="0" err="1" smtClean="0"/>
              <a:t>Fund</a:t>
            </a:r>
            <a:r>
              <a:rPr lang="es-ES" sz="2400" b="1" dirty="0" smtClean="0"/>
              <a:t> (SPIF), </a:t>
            </a:r>
            <a:r>
              <a:rPr lang="es-ES" sz="2400" dirty="0" smtClean="0"/>
              <a:t>programa de incentivos financieros para el sector audiovisual  creado en 2008</a:t>
            </a: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4214842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Reglas</a:t>
            </a:r>
            <a:r>
              <a:rPr lang="es-ES" sz="2800" dirty="0" smtClean="0"/>
              <a:t>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más liberales </a:t>
            </a:r>
            <a:r>
              <a:rPr lang="es-ES" sz="2800" dirty="0" smtClean="0"/>
              <a:t>(por ejemplo, en el caso de la TV, los pilotos y las series subsecuentes pueden ahora aplicar por separado)</a:t>
            </a:r>
          </a:p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Más formatos</a:t>
            </a:r>
            <a:r>
              <a:rPr lang="es-ES" sz="2800" dirty="0" smtClean="0"/>
              <a:t> son elegibles (incluyendo largometrajes, producciones con y sin guión, documentales, </a:t>
            </a:r>
            <a:r>
              <a:rPr lang="es-ES" sz="2800" i="1" dirty="0" err="1" smtClean="0"/>
              <a:t>realities</a:t>
            </a:r>
            <a:r>
              <a:rPr lang="es-ES" sz="2800" dirty="0" smtClean="0"/>
              <a:t>, proyectos para niños, animación, así como PDV) </a:t>
            </a:r>
          </a:p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Más plataformas de distribución </a:t>
            </a:r>
            <a:r>
              <a:rPr lang="es-ES" sz="2800" dirty="0" smtClean="0"/>
              <a:t>consideradas (cine, todas las formas de TV, DVD/</a:t>
            </a:r>
            <a:r>
              <a:rPr lang="es-ES" sz="2800" dirty="0" err="1" smtClean="0"/>
              <a:t>Blu-ray</a:t>
            </a:r>
            <a:r>
              <a:rPr lang="es-ES" sz="2800" dirty="0" smtClean="0"/>
              <a:t>, Internet, video-</a:t>
            </a:r>
            <a:r>
              <a:rPr lang="es-ES" sz="2800" dirty="0" err="1" smtClean="0"/>
              <a:t>on</a:t>
            </a:r>
            <a:r>
              <a:rPr lang="es-ES" sz="2800" dirty="0" smtClean="0"/>
              <a:t>-</a:t>
            </a:r>
            <a:r>
              <a:rPr lang="es-ES" sz="2800" dirty="0" err="1" smtClean="0"/>
              <a:t>demand</a:t>
            </a:r>
            <a:r>
              <a:rPr lang="es-ES" sz="2800" dirty="0" smtClean="0"/>
              <a:t>, teléfono móvil, </a:t>
            </a:r>
            <a:r>
              <a:rPr lang="es-ES" sz="2800" dirty="0" err="1" smtClean="0"/>
              <a:t>etc</a:t>
            </a:r>
            <a:r>
              <a:rPr lang="es-ES" sz="2800" dirty="0" smtClean="0"/>
              <a:t>).</a:t>
            </a:r>
            <a:endParaRPr lang="es-ES" sz="28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Cambios en los incentivos financieros para </a:t>
            </a: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el 2014</a:t>
            </a:r>
            <a:endParaRPr lang="es-E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7158" y="5357826"/>
            <a:ext cx="8429684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2400" dirty="0" smtClean="0"/>
              <a:t>Una de las modificaciones centrales es la combinación del LBSPG y del SPIF en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un único esquema denominado </a:t>
            </a:r>
            <a:r>
              <a:rPr lang="es-ES" sz="2400" b="1" i="1" dirty="0" smtClean="0"/>
              <a:t>New </a:t>
            </a:r>
            <a:r>
              <a:rPr lang="es-ES" sz="2400" b="1" i="1" dirty="0" err="1" smtClean="0"/>
              <a:t>Zealand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Screen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Production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Grant</a:t>
            </a:r>
            <a:r>
              <a:rPr lang="es-ES" sz="2400" b="1" dirty="0" smtClean="0"/>
              <a:t> (NZSPG).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El caso de los servicios de ingeniería minera en Australia 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</a:rPr>
              <a:t>Algunos datos sobre los servicios de </a:t>
            </a:r>
            <a:r>
              <a:rPr lang="es-ES" sz="2800" b="1" dirty="0" smtClean="0">
                <a:solidFill>
                  <a:schemeClr val="accent5">
                    <a:lumMod val="50000"/>
                  </a:schemeClr>
                </a:solidFill>
              </a:rPr>
              <a:t>ingeniería minera</a:t>
            </a:r>
            <a:endParaRPr lang="es-E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1142984"/>
          <a:ext cx="864399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5572164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600" dirty="0" smtClean="0"/>
              <a:t>El desarrollo de un </a:t>
            </a:r>
            <a:r>
              <a:rPr lang="es-ES" sz="2600" b="1" dirty="0" smtClean="0">
                <a:solidFill>
                  <a:schemeClr val="accent2">
                    <a:lumMod val="75000"/>
                  </a:schemeClr>
                </a:solidFill>
              </a:rPr>
              <a:t>“sistema sectorial de innovación” </a:t>
            </a:r>
            <a:r>
              <a:rPr lang="es-ES" sz="2600" dirty="0" smtClean="0"/>
              <a:t>ligado a la minería ha sido la resultante de la conjunción de </a:t>
            </a:r>
            <a:r>
              <a:rPr lang="es-ES" sz="2600" b="1" dirty="0" smtClean="0">
                <a:solidFill>
                  <a:schemeClr val="accent2">
                    <a:lumMod val="75000"/>
                  </a:schemeClr>
                </a:solidFill>
              </a:rPr>
              <a:t>esfuerzos entre el sector privado y el gobierno </a:t>
            </a:r>
            <a:r>
              <a:rPr lang="es-ES" sz="2600" dirty="0" smtClean="0"/>
              <a:t>australiano para la creación de capacidades en universidades y centros de investigación.</a:t>
            </a:r>
          </a:p>
          <a:p>
            <a:r>
              <a:rPr lang="es-ES" sz="2800" dirty="0" smtClean="0"/>
              <a:t>Entre los 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programas gubernamentales</a:t>
            </a:r>
            <a:r>
              <a:rPr lang="es-ES" sz="2800" dirty="0" smtClean="0"/>
              <a:t> para fomentar el crecimiento empresarial y el desarrollo de oportunidades de exportación encontramos:  </a:t>
            </a:r>
          </a:p>
          <a:p>
            <a:pPr>
              <a:buFontTx/>
              <a:buChar char="-"/>
            </a:pPr>
            <a:r>
              <a:rPr lang="es-ES" sz="2400" dirty="0" smtClean="0"/>
              <a:t>Aportes financieros y/o exenciones tributarias para las actividades de I+D</a:t>
            </a:r>
          </a:p>
          <a:p>
            <a:pPr>
              <a:buFontTx/>
              <a:buChar char="-"/>
            </a:pPr>
            <a:r>
              <a:rPr lang="es-ES" sz="2400" dirty="0" smtClean="0"/>
              <a:t>Programas de pasantías, formación y/o de contratación de personal calificado</a:t>
            </a:r>
          </a:p>
          <a:p>
            <a:pPr>
              <a:buFontTx/>
              <a:buChar char="-"/>
            </a:pPr>
            <a:r>
              <a:rPr lang="es-ES" sz="2400" dirty="0" smtClean="0"/>
              <a:t>Subsidios comerciales </a:t>
            </a:r>
          </a:p>
          <a:p>
            <a:endParaRPr lang="es-ES" sz="2800" dirty="0" smtClean="0"/>
          </a:p>
          <a:p>
            <a:endParaRPr lang="es-ES" sz="28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La política pública  promovió el desarrollo del </a:t>
            </a: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sector </a:t>
            </a:r>
            <a:endParaRPr lang="es-E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00034" y="2571744"/>
            <a:ext cx="8286808" cy="2286064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sz="3500" b="1" dirty="0" smtClean="0"/>
              <a:t>Funciones</a:t>
            </a:r>
            <a:r>
              <a:rPr lang="es-ES" sz="3500" dirty="0" smtClean="0"/>
              <a:t>:</a:t>
            </a:r>
          </a:p>
          <a:p>
            <a:r>
              <a:rPr lang="es-ES" sz="3600" dirty="0" smtClean="0"/>
              <a:t>Proveer un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entorno colaborativo </a:t>
            </a:r>
            <a:r>
              <a:rPr lang="es-ES" sz="3600" dirty="0" smtClean="0"/>
              <a:t>público-privado para desarrollar estrategias a largo plazo</a:t>
            </a:r>
          </a:p>
          <a:p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Remover obstáculos </a:t>
            </a:r>
            <a:r>
              <a:rPr lang="es-ES" sz="3600" dirty="0" smtClean="0"/>
              <a:t>o debilidades </a:t>
            </a:r>
          </a:p>
          <a:p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Potenciar fortalezas </a:t>
            </a:r>
            <a:r>
              <a:rPr lang="es-ES" sz="3600" dirty="0" smtClean="0"/>
              <a:t>u oportunidades para el crecimiento de la industria.</a:t>
            </a:r>
            <a:endParaRPr lang="es-ES" sz="3500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8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La </a:t>
            </a:r>
            <a:r>
              <a:rPr lang="es-ES" sz="2400" b="1" dirty="0" smtClean="0"/>
              <a:t>“Agenda de Acción” </a:t>
            </a:r>
            <a:r>
              <a:rPr lang="es-ES" sz="2400" dirty="0" smtClean="0"/>
              <a:t>lanzada por el gobierno en 2001, consiste en un diálogo cooperativo entre la industria y diversos organismos estatales. </a:t>
            </a:r>
            <a:endParaRPr lang="es-ES" sz="2400" b="1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Instituciones encargadas de la promoción  de  los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servicios de ingeniería minera 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5 Rectángulo redondeado">
            <a:hlinkClick r:id="rId2" action="ppaction://hlinksldjump"/>
          </p:cNvPr>
          <p:cNvSpPr/>
          <p:nvPr/>
        </p:nvSpPr>
        <p:spPr>
          <a:xfrm>
            <a:off x="2786050" y="5286388"/>
            <a:ext cx="3643338" cy="92869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7" name="6 CuadroTexto">
            <a:hlinkClick r:id="rId2" action="ppaction://hlinksldjump"/>
          </p:cNvPr>
          <p:cNvSpPr txBox="1"/>
          <p:nvPr/>
        </p:nvSpPr>
        <p:spPr>
          <a:xfrm>
            <a:off x="3071802" y="5429264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Objetivos y logros</a:t>
            </a:r>
            <a:endParaRPr lang="es-ES" b="1" dirty="0"/>
          </a:p>
        </p:txBody>
      </p:sp>
      <p:sp>
        <p:nvSpPr>
          <p:cNvPr id="8" name="7 Elipse">
            <a:hlinkClick r:id="rId2" action="ppaction://hlinksldjump"/>
          </p:cNvPr>
          <p:cNvSpPr/>
          <p:nvPr/>
        </p:nvSpPr>
        <p:spPr>
          <a:xfrm>
            <a:off x="2928926" y="5643578"/>
            <a:ext cx="142876" cy="1428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00034" y="2500306"/>
            <a:ext cx="8286808" cy="114300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/>
              <a:t>Para la industria minera existen más de </a:t>
            </a:r>
            <a:r>
              <a:rPr lang="es-ES" sz="2000" b="1" dirty="0" smtClean="0">
                <a:solidFill>
                  <a:schemeClr val="accent2">
                    <a:lumMod val="75000"/>
                  </a:schemeClr>
                </a:solidFill>
              </a:rPr>
              <a:t>30 funcionarios </a:t>
            </a:r>
            <a:r>
              <a:rPr lang="es-ES" sz="2000" dirty="0" smtClean="0"/>
              <a:t>ubicados tanto en</a:t>
            </a:r>
          </a:p>
          <a:p>
            <a:pPr>
              <a:buNone/>
            </a:pPr>
            <a:r>
              <a:rPr lang="es-ES" sz="2000" dirty="0" smtClean="0"/>
              <a:t>Australia como también en países estratégicos del Pacífico, sudeste y norte</a:t>
            </a:r>
          </a:p>
          <a:p>
            <a:pPr>
              <a:buNone/>
            </a:pPr>
            <a:r>
              <a:rPr lang="es-ES" sz="2000" dirty="0" smtClean="0"/>
              <a:t>asiático, India, Rusia, África, Medio Oriente y el continente americano.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9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La </a:t>
            </a:r>
            <a:r>
              <a:rPr lang="es-ES" sz="2400" b="1" dirty="0" err="1" smtClean="0"/>
              <a:t>Austrade</a:t>
            </a:r>
            <a:r>
              <a:rPr lang="es-ES" sz="2400" b="1" dirty="0" smtClean="0"/>
              <a:t> (</a:t>
            </a:r>
            <a:r>
              <a:rPr lang="es-ES" sz="2400" b="1" i="1" dirty="0" err="1" smtClean="0"/>
              <a:t>Australian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Trade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Commission</a:t>
            </a:r>
            <a:r>
              <a:rPr lang="es-ES" sz="2400" b="1" dirty="0" smtClean="0"/>
              <a:t>), </a:t>
            </a:r>
            <a:r>
              <a:rPr lang="es-ES" sz="2400" dirty="0" smtClean="0"/>
              <a:t>cuenta con una red internacional de personal calificado para asistir a las firmas en la apertura de nuevos mercados</a:t>
            </a:r>
            <a:r>
              <a:rPr lang="es-ES" sz="2400" b="1" dirty="0" smtClean="0"/>
              <a:t> 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Instituciones encargadas de la promoción  de  los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servicios de ingeniería minera 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00034" y="3857628"/>
            <a:ext cx="8286808" cy="2714644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Funciones</a:t>
            </a:r>
            <a:r>
              <a:rPr kumimoji="0" lang="es-E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100" dirty="0" smtClean="0"/>
              <a:t>Realizar la </a:t>
            </a:r>
            <a:r>
              <a:rPr lang="es-ES" sz="3100" b="1" dirty="0" smtClean="0">
                <a:solidFill>
                  <a:schemeClr val="accent2">
                    <a:lumMod val="75000"/>
                  </a:schemeClr>
                </a:solidFill>
              </a:rPr>
              <a:t>inteligencia de mercados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100" dirty="0" smtClean="0"/>
              <a:t>Generar </a:t>
            </a:r>
            <a:r>
              <a:rPr lang="es-ES" sz="3100" b="1" dirty="0" smtClean="0">
                <a:solidFill>
                  <a:schemeClr val="accent2">
                    <a:lumMod val="75000"/>
                  </a:schemeClr>
                </a:solidFill>
              </a:rPr>
              <a:t>contactos</a:t>
            </a:r>
            <a:r>
              <a:rPr lang="es-ES" sz="3100" dirty="0" smtClean="0"/>
              <a:t> con potenciales inversores externos,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100" dirty="0" smtClean="0"/>
              <a:t>Arreglar </a:t>
            </a:r>
            <a:r>
              <a:rPr lang="es-ES" sz="3100" b="1" dirty="0" smtClean="0">
                <a:solidFill>
                  <a:schemeClr val="accent2">
                    <a:lumMod val="75000"/>
                  </a:schemeClr>
                </a:solidFill>
              </a:rPr>
              <a:t>encuentros</a:t>
            </a:r>
            <a:r>
              <a:rPr lang="es-ES" sz="3100" dirty="0" smtClean="0"/>
              <a:t> con miembros del gobierno y/o de la industria en otros países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100" dirty="0" smtClean="0"/>
              <a:t>Organizar </a:t>
            </a:r>
            <a:r>
              <a:rPr lang="es-ES" sz="3100" b="1" dirty="0" smtClean="0">
                <a:solidFill>
                  <a:schemeClr val="accent2">
                    <a:lumMod val="75000"/>
                  </a:schemeClr>
                </a:solidFill>
              </a:rPr>
              <a:t>misiones comerciales </a:t>
            </a:r>
            <a:r>
              <a:rPr lang="es-ES" sz="3100" dirty="0" smtClean="0"/>
              <a:t>hacia potenciales mercados de exportación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Algunos números de la industria de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</a:rPr>
              <a:t>software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036605624"/>
              </p:ext>
            </p:extLst>
          </p:nvPr>
        </p:nvGraphicFramePr>
        <p:xfrm>
          <a:off x="214282" y="785794"/>
          <a:ext cx="878687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86808" cy="4500594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800" dirty="0" smtClean="0"/>
              <a:t>Constituye una de las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principales herramientas </a:t>
            </a:r>
            <a:r>
              <a:rPr lang="es-ES" sz="2800" dirty="0" smtClean="0"/>
              <a:t>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aliento y asistencia financiera </a:t>
            </a:r>
            <a:r>
              <a:rPr lang="es-ES" sz="2800" dirty="0" smtClean="0"/>
              <a:t>para el ingreso de las empresas australianas a los mercados internacionales y el crecimiento de las exportaciones</a:t>
            </a:r>
            <a:endParaRPr lang="es-ES" sz="2800" b="1" dirty="0" smtClean="0"/>
          </a:p>
          <a:p>
            <a:r>
              <a:rPr lang="es-ES" sz="2800" dirty="0" smtClean="0"/>
              <a:t>El EMDG reembolsa hasta el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50% de los gastos de promoción </a:t>
            </a:r>
            <a:r>
              <a:rPr lang="es-ES" sz="2800" dirty="0" smtClean="0"/>
              <a:t>de exportaciones</a:t>
            </a:r>
          </a:p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Los recursos </a:t>
            </a:r>
            <a:r>
              <a:rPr lang="es-ES" sz="2800" dirty="0" smtClean="0"/>
              <a:t>suelen destinarse principalmente 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viajes/visitas</a:t>
            </a:r>
            <a:r>
              <a:rPr lang="es-ES" sz="2800" dirty="0" smtClean="0"/>
              <a:t> de marketing en el exterior,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campañas publicitarias</a:t>
            </a:r>
            <a:r>
              <a:rPr lang="es-ES" sz="2800" dirty="0" smtClean="0"/>
              <a:t> o la contratación 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representantes</a:t>
            </a:r>
            <a:r>
              <a:rPr lang="es-ES" sz="2800" dirty="0" smtClean="0"/>
              <a:t> en el extranjero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00034" y="1000108"/>
            <a:ext cx="8358246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El </a:t>
            </a:r>
            <a:r>
              <a:rPr lang="es-ES" sz="2400" b="1" i="1" dirty="0" smtClean="0"/>
              <a:t>“</a:t>
            </a:r>
            <a:r>
              <a:rPr lang="es-ES" sz="2400" b="1" i="1" dirty="0" err="1" smtClean="0"/>
              <a:t>Export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Market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Development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Grant</a:t>
            </a:r>
            <a:r>
              <a:rPr lang="es-ES" sz="2400" b="1" i="1" dirty="0" smtClean="0"/>
              <a:t>” </a:t>
            </a:r>
            <a:r>
              <a:rPr lang="es-ES" sz="2400" dirty="0" smtClean="0"/>
              <a:t>es un </a:t>
            </a:r>
            <a:r>
              <a:rPr lang="es-ES" sz="2400" i="1" dirty="0" smtClean="0"/>
              <a:t> </a:t>
            </a:r>
            <a:r>
              <a:rPr lang="es-ES" sz="2400" dirty="0" smtClean="0"/>
              <a:t>programa administrado por </a:t>
            </a:r>
            <a:r>
              <a:rPr lang="es-ES" sz="2400" b="1" dirty="0" err="1" smtClean="0">
                <a:solidFill>
                  <a:schemeClr val="accent2">
                    <a:lumMod val="75000"/>
                  </a:schemeClr>
                </a:solidFill>
              </a:rPr>
              <a:t>Austrade</a:t>
            </a:r>
            <a:r>
              <a:rPr lang="es-ES" sz="2400" dirty="0" smtClean="0"/>
              <a:t>. </a:t>
            </a:r>
            <a:endParaRPr lang="es-ES" sz="2400" b="1" dirty="0" smtClean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Algunos programas de promoción  de  los </a:t>
            </a:r>
            <a:r>
              <a:rPr kumimoji="0" lang="es-E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servicios de ingeniería minera 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286412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800" b="1" dirty="0" smtClean="0"/>
              <a:t>“</a:t>
            </a:r>
            <a:r>
              <a:rPr lang="es-ES" sz="2800" b="1" i="1" dirty="0" err="1" smtClean="0"/>
              <a:t>Commercialising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Emerging</a:t>
            </a:r>
            <a:r>
              <a:rPr lang="es-ES" sz="2800" b="1" i="1" dirty="0" smtClean="0"/>
              <a:t> Technologies</a:t>
            </a:r>
            <a:r>
              <a:rPr lang="es-ES" sz="2800" b="1" dirty="0" smtClean="0"/>
              <a:t>” (COMET),  </a:t>
            </a:r>
            <a:r>
              <a:rPr lang="es-ES" sz="2800" dirty="0" smtClean="0"/>
              <a:t>fue un programa 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s-ES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grants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” </a:t>
            </a:r>
            <a:r>
              <a:rPr lang="es-ES" sz="2800" dirty="0" smtClean="0"/>
              <a:t>dirigido 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fortalecer las capacidades </a:t>
            </a:r>
            <a:r>
              <a:rPr lang="es-ES" sz="2800" dirty="0" smtClean="0"/>
              <a:t>de gestión de las empresas.</a:t>
            </a:r>
            <a:endParaRPr lang="es-ES" sz="2800" b="1" dirty="0" smtClean="0"/>
          </a:p>
          <a:p>
            <a:r>
              <a:rPr lang="es-ES" sz="2800" b="1" dirty="0" smtClean="0"/>
              <a:t>“</a:t>
            </a:r>
            <a:r>
              <a:rPr lang="es-ES" sz="2800" b="1" i="1" dirty="0" err="1" smtClean="0"/>
              <a:t>Commercialisation</a:t>
            </a:r>
            <a:r>
              <a:rPr lang="es-ES" sz="2800" b="1" i="1" dirty="0" smtClean="0"/>
              <a:t> Australia</a:t>
            </a:r>
            <a:r>
              <a:rPr lang="es-ES" sz="2800" b="1" dirty="0" smtClean="0"/>
              <a:t>” </a:t>
            </a:r>
            <a:r>
              <a:rPr lang="es-ES" sz="2800" dirty="0" smtClean="0"/>
              <a:t>(reemplazo al anterior en 2010) </a:t>
            </a:r>
            <a:r>
              <a:rPr lang="es-ES" sz="2800" b="1" dirty="0" smtClean="0"/>
              <a:t> </a:t>
            </a:r>
            <a:r>
              <a:rPr lang="es-ES" sz="2800" dirty="0" smtClean="0"/>
              <a:t>que eran fondos destinados a apoyar las primeras etapas de comercialización y posicionamiento en el mercado  de empresas que tienen un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producto o servicio innovador </a:t>
            </a:r>
            <a:r>
              <a:rPr lang="es-ES" sz="2800" dirty="0" smtClean="0"/>
              <a:t>con potencial</a:t>
            </a:r>
            <a:endParaRPr lang="es-ES" sz="2800" b="1" dirty="0" smtClean="0"/>
          </a:p>
          <a:p>
            <a:r>
              <a:rPr lang="es-ES" sz="2800" dirty="0" smtClean="0"/>
              <a:t> El programa </a:t>
            </a:r>
            <a:r>
              <a:rPr lang="es-ES" sz="2800" b="1" dirty="0" smtClean="0"/>
              <a:t>“</a:t>
            </a:r>
            <a:r>
              <a:rPr lang="es-ES" sz="2800" b="1" i="1" dirty="0" err="1" smtClean="0"/>
              <a:t>Buy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Australian</a:t>
            </a:r>
            <a:r>
              <a:rPr lang="es-ES" sz="2800" b="1" i="1" dirty="0" smtClean="0"/>
              <a:t> at Home and </a:t>
            </a:r>
            <a:r>
              <a:rPr lang="es-ES" sz="2800" b="1" i="1" dirty="0" err="1" smtClean="0"/>
              <a:t>Abroad</a:t>
            </a:r>
            <a:r>
              <a:rPr lang="es-ES" sz="2800" b="1" dirty="0" smtClean="0"/>
              <a:t>”, </a:t>
            </a:r>
            <a:r>
              <a:rPr lang="es-ES" sz="2800" dirty="0" smtClean="0"/>
              <a:t>busca asistir a las empresas australianas para que puedan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acceder a las cadenas globales de valor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Algunos programas de promoción  de  los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servicios de ingeniería minera 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28596" y="857232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El principal </a:t>
            </a:r>
            <a:r>
              <a:rPr lang="es-ES" sz="2400" b="1" dirty="0" smtClean="0"/>
              <a:t>programa gubernamental </a:t>
            </a:r>
            <a:r>
              <a:rPr lang="es-ES" sz="2400" dirty="0" smtClean="0"/>
              <a:t>es la posibilidad de acceder a una deducción de impuestos en hasta el 125% de los gastos realizados en la materia. </a:t>
            </a:r>
            <a:endParaRPr lang="es-ES" sz="2400" b="1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600" dirty="0" smtClean="0">
                <a:solidFill>
                  <a:schemeClr val="bg1"/>
                </a:solidFill>
              </a:rPr>
              <a:t>Programas y agencias para la promoción  de  </a:t>
            </a:r>
            <a:r>
              <a:rPr lang="es-ES" sz="2600" b="1" dirty="0" smtClean="0">
                <a:solidFill>
                  <a:schemeClr val="accent5">
                    <a:lumMod val="50000"/>
                  </a:schemeClr>
                </a:solidFill>
              </a:rPr>
              <a:t>I+ D para el sector</a:t>
            </a:r>
            <a:endParaRPr lang="es-ES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6" y="2214554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Existen diversos espacios de colaboración público-privada en proyectos de I+D. Un ejemplo: </a:t>
            </a:r>
            <a:r>
              <a:rPr lang="es-ES" sz="2400" b="1" dirty="0" smtClean="0"/>
              <a:t>“</a:t>
            </a:r>
            <a:r>
              <a:rPr lang="es-ES" sz="2400" b="1" i="1" dirty="0" err="1" smtClean="0"/>
              <a:t>Cooperative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Research</a:t>
            </a:r>
            <a:r>
              <a:rPr lang="es-ES" sz="2400" b="1" i="1" dirty="0" smtClean="0"/>
              <a:t> Centres</a:t>
            </a:r>
            <a:r>
              <a:rPr lang="es-ES" sz="2400" b="1" dirty="0" smtClean="0"/>
              <a:t>” (</a:t>
            </a:r>
            <a:r>
              <a:rPr lang="es-ES" sz="2400" b="1" dirty="0" err="1" smtClean="0"/>
              <a:t>CRCs</a:t>
            </a:r>
            <a:r>
              <a:rPr lang="es-ES" sz="2400" b="1" dirty="0" smtClean="0"/>
              <a:t>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8596" y="5000636"/>
            <a:ext cx="8358246" cy="15716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CSIRO (</a:t>
            </a:r>
            <a:r>
              <a:rPr lang="es-ES" sz="2400" b="1" i="1" dirty="0" smtClean="0"/>
              <a:t>Commonwealth </a:t>
            </a:r>
            <a:r>
              <a:rPr lang="es-ES" sz="2400" b="1" i="1" dirty="0" err="1" smtClean="0"/>
              <a:t>Scientific</a:t>
            </a:r>
            <a:r>
              <a:rPr lang="es-ES" sz="2400" b="1" i="1" dirty="0" smtClean="0"/>
              <a:t> and </a:t>
            </a:r>
            <a:r>
              <a:rPr lang="es-ES" sz="2400" b="1" i="1" dirty="0" err="1" smtClean="0"/>
              <a:t>Industry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Research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Organisation</a:t>
            </a:r>
            <a:r>
              <a:rPr lang="es-ES" sz="2400" b="1" i="1" dirty="0" smtClean="0"/>
              <a:t>) </a:t>
            </a:r>
            <a:r>
              <a:rPr lang="es-ES" sz="2400" dirty="0" smtClean="0"/>
              <a:t>es</a:t>
            </a:r>
            <a:r>
              <a:rPr lang="es-ES" sz="2400" i="1" dirty="0" smtClean="0"/>
              <a:t> </a:t>
            </a:r>
            <a:r>
              <a:rPr lang="es-ES" sz="2400" dirty="0" smtClean="0"/>
              <a:t>una agencia para el desarrollo científico y tecnológico, que tiene entre sus áreas prioritarias al desarrollo de la minería y sus servicios</a:t>
            </a:r>
            <a:endParaRPr lang="es-ES" sz="2400" b="1" dirty="0" smtClean="0"/>
          </a:p>
        </p:txBody>
      </p:sp>
      <p:sp>
        <p:nvSpPr>
          <p:cNvPr id="11" name="10 CuadroTexto"/>
          <p:cNvSpPr txBox="1"/>
          <p:nvPr/>
        </p:nvSpPr>
        <p:spPr>
          <a:xfrm>
            <a:off x="428596" y="3643314"/>
            <a:ext cx="8358246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AMIRA,</a:t>
            </a:r>
            <a:r>
              <a:rPr lang="es-ES" sz="2400" dirty="0" smtClean="0"/>
              <a:t> una asociación de compañías mineras creada para facilitar la investigación colaborativa a través de la conformación de consorcios de proyecto. </a:t>
            </a: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sz="8800" dirty="0" smtClean="0">
                <a:solidFill>
                  <a:schemeClr val="bg1"/>
                </a:solidFill>
              </a:rPr>
              <a:t>FIN</a:t>
            </a:r>
            <a:endParaRPr lang="es-E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sz="8800" dirty="0" smtClean="0">
                <a:solidFill>
                  <a:schemeClr val="bg1"/>
                </a:solidFill>
              </a:rPr>
              <a:t>ANEXO</a:t>
            </a:r>
            <a:endParaRPr lang="es-E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126055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s-ES" sz="19900" dirty="0" smtClean="0">
                <a:solidFill>
                  <a:schemeClr val="accent5">
                    <a:lumMod val="50000"/>
                  </a:schemeClr>
                </a:solidFill>
              </a:rPr>
              <a:t>Agencias de promoción y programas en Finlandia</a:t>
            </a:r>
            <a:endParaRPr lang="es-ES" sz="199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4000" dirty="0" err="1" smtClean="0">
                <a:solidFill>
                  <a:schemeClr val="bg1"/>
                </a:solidFill>
              </a:rPr>
              <a:t>Tekes</a:t>
            </a:r>
            <a:endParaRPr lang="es-E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16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286808" cy="3471873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es-ES" dirty="0" smtClean="0"/>
              <a:t>Apoya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la internacionalización </a:t>
            </a:r>
            <a:r>
              <a:rPr lang="es-ES" dirty="0" smtClean="0"/>
              <a:t>de las empresas</a:t>
            </a:r>
          </a:p>
          <a:p>
            <a:r>
              <a:rPr lang="es-ES" dirty="0" smtClean="0"/>
              <a:t>Financia la creación de </a:t>
            </a:r>
            <a:r>
              <a:rPr lang="es-ES" b="1" dirty="0" err="1" smtClean="0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-ups </a:t>
            </a:r>
            <a:r>
              <a:rPr lang="es-ES" dirty="0" smtClean="0"/>
              <a:t>basados en conocimientos</a:t>
            </a:r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Subsidia y ofrece créditos </a:t>
            </a:r>
            <a:r>
              <a:rPr lang="es-ES" dirty="0" smtClean="0"/>
              <a:t>a la investigación</a:t>
            </a:r>
          </a:p>
          <a:p>
            <a:r>
              <a:rPr lang="es-ES" dirty="0" smtClean="0"/>
              <a:t>Aporta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asistencia técnica, 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networking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 y 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matchmaking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dirty="0"/>
              <a:t>a las empresas promocionadas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00034" y="928670"/>
            <a:ext cx="8358246" cy="461665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Es la agencia más importante de financiamiento a la innovación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00034" y="5429264"/>
            <a:ext cx="8286808" cy="785818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800" dirty="0" smtClean="0"/>
              <a:t>Su presupuesto anual es de </a:t>
            </a:r>
            <a:r>
              <a:rPr lang="es-ES" sz="2800" b="1" dirty="0" smtClean="0"/>
              <a:t>600 millones de euros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Finpro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86808" cy="3471873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Ayuda a las empresas finlandesas en su proceso de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internacionalización</a:t>
            </a:r>
            <a:endParaRPr lang="es-ES" dirty="0" smtClean="0"/>
          </a:p>
          <a:p>
            <a:r>
              <a:rPr lang="es-ES" dirty="0" smtClean="0"/>
              <a:t>Tiene 68 oficinas en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50 países </a:t>
            </a:r>
          </a:p>
          <a:p>
            <a:r>
              <a:rPr lang="es-ES" dirty="0" smtClean="0"/>
              <a:t>Trabaja con empresas, organizaciones empresarias, otras agencias de promoción y cuenta con representantes del gobierno dentro de su estructura de gobierno.</a:t>
            </a:r>
          </a:p>
          <a:p>
            <a:r>
              <a:rPr lang="es-ES" dirty="0" smtClean="0"/>
              <a:t>Una de sus áreas focales es la 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tecnología de información y comunicaciones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0034" y="928670"/>
            <a:ext cx="8358246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Es una asociación publico privada para la promoción del comercio y las inversiones </a:t>
            </a:r>
          </a:p>
        </p:txBody>
      </p:sp>
      <p:sp>
        <p:nvSpPr>
          <p:cNvPr id="14" name="13 Rectángulo redondeado">
            <a:hlinkClick r:id="rId3" action="ppaction://hlinksldjump"/>
          </p:cNvPr>
          <p:cNvSpPr/>
          <p:nvPr/>
        </p:nvSpPr>
        <p:spPr>
          <a:xfrm>
            <a:off x="5072066" y="5715016"/>
            <a:ext cx="3286148" cy="10001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15" name="14 Rectángulo redondeado">
            <a:hlinkClick r:id="rId4" action="ppaction://hlinksldjump"/>
          </p:cNvPr>
          <p:cNvSpPr/>
          <p:nvPr/>
        </p:nvSpPr>
        <p:spPr>
          <a:xfrm>
            <a:off x="1142976" y="5715016"/>
            <a:ext cx="3286148" cy="10001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17" name="16 CuadroTexto">
            <a:hlinkClick r:id="rId3" action="ppaction://hlinksldjump"/>
          </p:cNvPr>
          <p:cNvSpPr txBox="1"/>
          <p:nvPr/>
        </p:nvSpPr>
        <p:spPr>
          <a:xfrm>
            <a:off x="5429256" y="5857892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Casos de éxito</a:t>
            </a:r>
            <a:endParaRPr lang="es-ES" b="1" dirty="0"/>
          </a:p>
        </p:txBody>
      </p:sp>
      <p:sp>
        <p:nvSpPr>
          <p:cNvPr id="18" name="17 CuadroTexto">
            <a:hlinkClick r:id="rId4" action="ppaction://hlinksldjump"/>
          </p:cNvPr>
          <p:cNvSpPr txBox="1"/>
          <p:nvPr/>
        </p:nvSpPr>
        <p:spPr>
          <a:xfrm>
            <a:off x="1285852" y="5786454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Programas de promoción</a:t>
            </a:r>
            <a:endParaRPr lang="es-ES" sz="1400" b="1" dirty="0"/>
          </a:p>
        </p:txBody>
      </p:sp>
      <p:sp>
        <p:nvSpPr>
          <p:cNvPr id="11" name="10 Elipse">
            <a:hlinkClick r:id="rId4" action="ppaction://hlinksldjump"/>
          </p:cNvPr>
          <p:cNvSpPr/>
          <p:nvPr/>
        </p:nvSpPr>
        <p:spPr>
          <a:xfrm>
            <a:off x="1428728" y="6072206"/>
            <a:ext cx="142876" cy="1428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>
            <a:hlinkClick r:id="rId3" action="ppaction://hlinksldjump"/>
          </p:cNvPr>
          <p:cNvSpPr/>
          <p:nvPr/>
        </p:nvSpPr>
        <p:spPr>
          <a:xfrm>
            <a:off x="5214942" y="6072206"/>
            <a:ext cx="142876" cy="1428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Invest</a:t>
            </a: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Finland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28596" y="2000240"/>
            <a:ext cx="8286808" cy="3429024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500" dirty="0" smtClean="0"/>
              <a:t>Asiste a compañías internacionales en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</a:rPr>
              <a:t>busca de oportunidades</a:t>
            </a:r>
          </a:p>
          <a:p>
            <a:r>
              <a:rPr lang="es-ES" sz="2500" dirty="0" smtClean="0"/>
              <a:t>Provee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</a:rPr>
              <a:t>asesoramiento y la información </a:t>
            </a:r>
            <a:r>
              <a:rPr lang="es-ES" sz="2500" dirty="0" smtClean="0"/>
              <a:t>necesaria para instalarse en el mercado finés.</a:t>
            </a:r>
          </a:p>
          <a:p>
            <a:r>
              <a:rPr lang="es-ES" sz="2500" dirty="0" smtClean="0"/>
              <a:t> Pone a disposición de la empres su amplia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</a:rPr>
              <a:t>red de contactos</a:t>
            </a:r>
          </a:p>
          <a:p>
            <a:r>
              <a:rPr lang="es-ES" sz="2500" dirty="0" smtClean="0"/>
              <a:t>En particular se especializa en industrias de alto potencial: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</a:rPr>
              <a:t>Alta tecnología y servicios basados en conocimientos</a:t>
            </a:r>
          </a:p>
          <a:p>
            <a:r>
              <a:rPr lang="es-ES" sz="2500" dirty="0" smtClean="0"/>
              <a:t>Al ser una empresa estatal sus servicios son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</a:rPr>
              <a:t>gratuitos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5720" y="928670"/>
            <a:ext cx="8572560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Agencia gubernamental que promueve la inversión extranjera en Finlandia</a:t>
            </a:r>
          </a:p>
        </p:txBody>
      </p:sp>
      <p:sp>
        <p:nvSpPr>
          <p:cNvPr id="9" name="8 Rectángulo redondeado">
            <a:hlinkClick r:id="rId3" action="ppaction://hlinksldjump"/>
          </p:cNvPr>
          <p:cNvSpPr/>
          <p:nvPr/>
        </p:nvSpPr>
        <p:spPr>
          <a:xfrm>
            <a:off x="3000364" y="5643578"/>
            <a:ext cx="3286148" cy="10001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3357554" y="5786454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Casos de éxito</a:t>
            </a:r>
            <a:endParaRPr lang="es-ES" b="1" dirty="0"/>
          </a:p>
        </p:txBody>
      </p:sp>
      <p:sp>
        <p:nvSpPr>
          <p:cNvPr id="11" name="10 Elipse">
            <a:hlinkClick r:id="rId3" action="ppaction://hlinksldjump"/>
          </p:cNvPr>
          <p:cNvSpPr/>
          <p:nvPr/>
        </p:nvSpPr>
        <p:spPr>
          <a:xfrm>
            <a:off x="3143240" y="6000768"/>
            <a:ext cx="142876" cy="1428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Finnvera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57158" y="1857364"/>
            <a:ext cx="8286808" cy="2000264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 objetivos son</a:t>
            </a: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endParaRPr kumimoji="0" lang="es-ES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Promover  el </a:t>
            </a: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surgimiento y desarrollo empresario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Ayudar a la </a:t>
            </a: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transformación</a:t>
            </a:r>
            <a:r>
              <a:rPr kumimoji="0" lang="es-ES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objetiva 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las PYMES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Fomentar la i</a:t>
            </a: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nternacionalización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las empresas finesas.</a:t>
            </a:r>
            <a:endParaRPr kumimoji="0" lang="es-ES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5720" y="928670"/>
            <a:ext cx="8572560" cy="461665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Institución financiera perteneciente al estado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28596" y="4214818"/>
            <a:ext cx="8286808" cy="157163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Provee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asesoramiento y financiamiento 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las empresas que estás buscando internacionalizarse, a través de distintos programas 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Algunos números de la industria de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</a:rPr>
              <a:t>videojuegos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14282" y="785794"/>
          <a:ext cx="878687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Servicios de </a:t>
            </a: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Finnvera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Diagrama"/>
          <p:cNvGraphicFramePr/>
          <p:nvPr/>
        </p:nvGraphicFramePr>
        <p:xfrm>
          <a:off x="214282" y="500042"/>
          <a:ext cx="8929718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Team</a:t>
            </a:r>
            <a:r>
              <a:rPr lang="es-ES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Finland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3643314"/>
            <a:ext cx="8286808" cy="228601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Sus objetivos son</a:t>
            </a: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endParaRPr kumimoji="0" lang="es-ES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Coordinar </a:t>
            </a: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acciones entre diferentes agencias </a:t>
            </a: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vinculadas con la promoción del comercio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 las inversiones. </a:t>
            </a: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800" dirty="0" smtClean="0"/>
              <a:t>Generar un </a:t>
            </a:r>
            <a:r>
              <a:rPr lang="es-ES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fasttrack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 para procesos administrativos </a:t>
            </a:r>
            <a:r>
              <a:rPr lang="es-ES" sz="2800" dirty="0" smtClean="0"/>
              <a:t>vinculados a inversiones en Finlandia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57158" y="714356"/>
            <a:ext cx="8286808" cy="157163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</a:t>
            </a:r>
            <a:r>
              <a:rPr kumimoji="0" lang="es-ES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estrategia general 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</a:t>
            </a:r>
            <a:r>
              <a:rPr lang="es-ES" sz="2500" dirty="0" smtClean="0"/>
              <a:t>fijada por un grupo coordinado por el Ministerio de Relaciones Exteriores tras consultas con todas las organizaciones involucradas, </a:t>
            </a:r>
            <a:r>
              <a:rPr lang="es-ES" sz="2500" i="1" dirty="0" err="1" smtClean="0"/>
              <a:t>stakeholders</a:t>
            </a:r>
            <a:r>
              <a:rPr lang="es-ES" sz="2500" dirty="0" smtClean="0"/>
              <a:t> y organizaciones no gubernamentales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357158" y="2500306"/>
            <a:ext cx="8286808" cy="928694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600" b="1" dirty="0" smtClean="0"/>
              <a:t>El áreas de las </a:t>
            </a:r>
            <a:r>
              <a:rPr lang="es-ES" sz="2600" b="1" dirty="0" err="1" smtClean="0"/>
              <a:t>TIC’s</a:t>
            </a:r>
            <a:r>
              <a:rPr lang="es-ES" sz="2600" b="1" dirty="0" smtClean="0"/>
              <a:t> fue elegida como prioritaria en materia de la internacionalización</a:t>
            </a:r>
            <a:endParaRPr kumimoji="0" lang="es-ES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Servicios de </a:t>
            </a: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Finland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Diagrama"/>
          <p:cNvGraphicFramePr/>
          <p:nvPr/>
        </p:nvGraphicFramePr>
        <p:xfrm>
          <a:off x="0" y="714356"/>
          <a:ext cx="892971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Programas</a:t>
            </a:r>
            <a:r>
              <a:rPr kumimoji="0" lang="es-E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promoción de </a:t>
            </a:r>
            <a:r>
              <a:rPr kumimoji="0" lang="es-E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Finpro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428596" y="1071546"/>
          <a:ext cx="8501122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11 Operación manual">
            <a:hlinkClick r:id="rId8" action="ppaction://hlinksldjump"/>
          </p:cNvPr>
          <p:cNvSpPr/>
          <p:nvPr/>
        </p:nvSpPr>
        <p:spPr>
          <a:xfrm rot="16200000">
            <a:off x="-1393073" y="2464587"/>
            <a:ext cx="5643602" cy="1857388"/>
          </a:xfrm>
          <a:prstGeom prst="flowChartManualOperation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Operación manual">
            <a:hlinkClick r:id="rId9" action="ppaction://hlinksldjump"/>
          </p:cNvPr>
          <p:cNvSpPr/>
          <p:nvPr/>
        </p:nvSpPr>
        <p:spPr>
          <a:xfrm rot="16200000">
            <a:off x="750067" y="2536025"/>
            <a:ext cx="5715040" cy="1928826"/>
          </a:xfrm>
          <a:prstGeom prst="flowChartManualOperati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Operación manual">
            <a:hlinkClick r:id="rId10" action="ppaction://hlinksldjump"/>
          </p:cNvPr>
          <p:cNvSpPr/>
          <p:nvPr/>
        </p:nvSpPr>
        <p:spPr>
          <a:xfrm rot="16200000">
            <a:off x="5000628" y="2714620"/>
            <a:ext cx="5643602" cy="1928826"/>
          </a:xfrm>
          <a:prstGeom prst="flowChartManualOperati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>
            <a:hlinkClick r:id="rId8" action="ppaction://hlinksldjump"/>
          </p:cNvPr>
          <p:cNvSpPr txBox="1"/>
          <p:nvPr/>
        </p:nvSpPr>
        <p:spPr>
          <a:xfrm>
            <a:off x="500034" y="2643182"/>
            <a:ext cx="19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 smtClean="0">
                <a:solidFill>
                  <a:schemeClr val="bg1"/>
                </a:solidFill>
              </a:rPr>
              <a:t>Finpro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Navigator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16" name="15 CuadroTexto">
            <a:hlinkClick r:id="rId9" action="ppaction://hlinksldjump"/>
          </p:cNvPr>
          <p:cNvSpPr txBox="1"/>
          <p:nvPr/>
        </p:nvSpPr>
        <p:spPr>
          <a:xfrm>
            <a:off x="2786050" y="2500306"/>
            <a:ext cx="1714512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Servicios de información y previsión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7" name="16 CuadroTexto">
            <a:hlinkClick r:id="rId11" action="ppaction://hlinksldjump"/>
          </p:cNvPr>
          <p:cNvSpPr txBox="1"/>
          <p:nvPr/>
        </p:nvSpPr>
        <p:spPr>
          <a:xfrm>
            <a:off x="7000892" y="2357430"/>
            <a:ext cx="17859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>
                <a:solidFill>
                  <a:schemeClr val="bg1"/>
                </a:solidFill>
              </a:rPr>
              <a:t>Finpro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Export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Partner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Group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18" name="17 Operación manual">
            <a:hlinkClick r:id="rId11" action="ppaction://hlinksldjump"/>
          </p:cNvPr>
          <p:cNvSpPr/>
          <p:nvPr/>
        </p:nvSpPr>
        <p:spPr>
          <a:xfrm rot="16200000">
            <a:off x="2893207" y="2678901"/>
            <a:ext cx="5643602" cy="1714512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>
            <a:hlinkClick r:id="rId11" action="ppaction://hlinksldjump"/>
          </p:cNvPr>
          <p:cNvSpPr txBox="1"/>
          <p:nvPr/>
        </p:nvSpPr>
        <p:spPr>
          <a:xfrm>
            <a:off x="4857752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chemeClr val="bg1"/>
                </a:solidFill>
              </a:rPr>
              <a:t>Networking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20" name="19 Elipse">
            <a:hlinkClick r:id="rId8" action="ppaction://hlinksldjump"/>
          </p:cNvPr>
          <p:cNvSpPr/>
          <p:nvPr/>
        </p:nvSpPr>
        <p:spPr>
          <a:xfrm>
            <a:off x="571472" y="857232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>
            <a:hlinkClick r:id="rId10" action="ppaction://hlinksldjump"/>
          </p:cNvPr>
          <p:cNvSpPr/>
          <p:nvPr/>
        </p:nvSpPr>
        <p:spPr>
          <a:xfrm>
            <a:off x="6858016" y="1000108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>
            <a:hlinkClick r:id="rId11" action="ppaction://hlinksldjump"/>
          </p:cNvPr>
          <p:cNvSpPr/>
          <p:nvPr/>
        </p:nvSpPr>
        <p:spPr>
          <a:xfrm>
            <a:off x="4929190" y="928670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>
            <a:hlinkClick r:id="rId9" action="ppaction://hlinksldjump"/>
          </p:cNvPr>
          <p:cNvSpPr/>
          <p:nvPr/>
        </p:nvSpPr>
        <p:spPr>
          <a:xfrm>
            <a:off x="2714612" y="857232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Finpro</a:t>
            </a:r>
            <a:r>
              <a:rPr kumimoji="0" lang="es-E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Navigator</a:t>
            </a:r>
            <a:endParaRPr kumimoji="0" lang="es-ES" sz="40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0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es-ES" dirty="0" smtClean="0"/>
              <a:t>Provee asesoría para garantizar un buen desempeño de la empresa en cada fase del proceso de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internacionalización</a:t>
            </a:r>
            <a:r>
              <a:rPr lang="es-ES" dirty="0" smtClean="0"/>
              <a:t> </a:t>
            </a:r>
          </a:p>
          <a:p>
            <a:r>
              <a:rPr lang="es-ES" dirty="0" smtClean="0"/>
              <a:t>Analiza las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perspectivas de crecimiento</a:t>
            </a:r>
            <a:r>
              <a:rPr lang="es-ES" dirty="0" smtClean="0"/>
              <a:t>, los canales para entrar a los mercados extranjeros y las maneras de mejora y luego afianzar el posicionamiento en el mercado</a:t>
            </a:r>
          </a:p>
          <a:p>
            <a:r>
              <a:rPr lang="es-ES" dirty="0" smtClean="0"/>
              <a:t>Ofrece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modelos operativos sistemáticos </a:t>
            </a:r>
            <a:r>
              <a:rPr lang="es-ES" dirty="0" smtClean="0"/>
              <a:t>testeados numerosas veces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28596" y="857232"/>
            <a:ext cx="8215370" cy="461665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Es el ente encargado de los servicios de consultoría de </a:t>
            </a:r>
            <a:r>
              <a:rPr lang="es-ES" sz="2400" b="1" dirty="0" err="1" smtClean="0"/>
              <a:t>Finpro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Servicios de información</a:t>
            </a:r>
            <a:r>
              <a:rPr kumimoji="0" lang="es-E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 previsión 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5785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s-ES" sz="3600" dirty="0" err="1" smtClean="0"/>
              <a:t>Finpro</a:t>
            </a:r>
            <a:r>
              <a:rPr lang="es-ES" sz="3600" dirty="0" smtClean="0"/>
              <a:t> posee una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base de datos </a:t>
            </a:r>
            <a:r>
              <a:rPr lang="es-ES" sz="3600" dirty="0" smtClean="0"/>
              <a:t>extensa. </a:t>
            </a:r>
          </a:p>
          <a:p>
            <a:r>
              <a:rPr lang="es-ES" sz="3600" dirty="0" smtClean="0"/>
              <a:t>Tiene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perfiles de 70 países</a:t>
            </a:r>
            <a:r>
              <a:rPr lang="es-ES" sz="3600" dirty="0" smtClean="0"/>
              <a:t>, con información del agregado económico, legal, social y especifica por industria/ sector</a:t>
            </a:r>
          </a:p>
          <a:p>
            <a:r>
              <a:rPr lang="es-ES" sz="3600" dirty="0" smtClean="0"/>
              <a:t>A través de su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sistema de monitoreo de mercado</a:t>
            </a:r>
            <a:r>
              <a:rPr lang="es-ES" sz="3600" dirty="0" smtClean="0"/>
              <a:t> ayuda a entender la situación y perspectiva del mercado de interés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Networking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5785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s-ES" sz="3600" dirty="0" err="1" smtClean="0"/>
              <a:t>Finpro</a:t>
            </a:r>
            <a:r>
              <a:rPr lang="es-ES" sz="3600" dirty="0" smtClean="0"/>
              <a:t> posee una amplia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red de contactos </a:t>
            </a:r>
            <a:r>
              <a:rPr lang="es-ES" sz="3600" dirty="0" smtClean="0"/>
              <a:t>en distintos mercados (con proveedores, clientes, potenciales socios, </a:t>
            </a:r>
            <a:r>
              <a:rPr lang="es-ES" sz="3600" dirty="0" err="1" smtClean="0"/>
              <a:t>etc</a:t>
            </a:r>
            <a:r>
              <a:rPr lang="es-ES" sz="3600" dirty="0" smtClean="0"/>
              <a:t>) </a:t>
            </a:r>
          </a:p>
          <a:p>
            <a:r>
              <a:rPr lang="es-ES" sz="3600" dirty="0" smtClean="0"/>
              <a:t>Tiene la posibilidad de organizar 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visitas oficiales</a:t>
            </a:r>
            <a:r>
              <a:rPr lang="es-ES" sz="3600" dirty="0" smtClean="0"/>
              <a:t> a la localidad objetivo y organizar reuniones con los principales actores de la actividad.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Finpro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Export</a:t>
            </a:r>
            <a:r>
              <a:rPr kumimoji="0" lang="es-E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Partner</a:t>
            </a:r>
            <a:r>
              <a:rPr kumimoji="0" lang="es-E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71490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Ayuda a las empresas 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lanzar sus exportaciones</a:t>
            </a:r>
            <a:r>
              <a:rPr lang="es-ES" dirty="0" smtClean="0"/>
              <a:t> y a construir canales para la venta de sus productos</a:t>
            </a:r>
          </a:p>
          <a:p>
            <a:r>
              <a:rPr lang="es-ES" dirty="0" smtClean="0"/>
              <a:t>Provee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asesoramiento e información </a:t>
            </a:r>
            <a:r>
              <a:rPr lang="es-ES" dirty="0" smtClean="0"/>
              <a:t>del mercado externo.</a:t>
            </a:r>
          </a:p>
          <a:p>
            <a:r>
              <a:rPr lang="es-ES" dirty="0" smtClean="0"/>
              <a:t>Cuenta con una amplia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red de contactos </a:t>
            </a:r>
            <a:r>
              <a:rPr lang="es-ES" dirty="0" smtClean="0"/>
              <a:t>en el exterior</a:t>
            </a:r>
          </a:p>
          <a:p>
            <a:r>
              <a:rPr lang="es-ES" dirty="0" smtClean="0"/>
              <a:t>Los miembros pertenecientes al grupo pueden compartir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sus experiencias y el </a:t>
            </a:r>
            <a:r>
              <a:rPr lang="es-ES" b="1" dirty="0" err="1" smtClean="0">
                <a:solidFill>
                  <a:schemeClr val="accent2">
                    <a:lumMod val="75000"/>
                  </a:schemeClr>
                </a:solidFill>
              </a:rPr>
              <a:t>know-how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dirty="0" smtClean="0"/>
              <a:t>del proceso de exportación.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28596" y="857232"/>
            <a:ext cx="8286808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Es el ente encargado de promover las exportaciones de las empresas finesas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Casos de éxito de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Finpro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571480"/>
          <a:ext cx="9144000" cy="62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14"/>
                <a:gridCol w="4341436"/>
                <a:gridCol w="3588150"/>
              </a:tblGrid>
              <a:tr h="362837">
                <a:tc>
                  <a:txBody>
                    <a:bodyPr/>
                    <a:lstStyle/>
                    <a:p>
                      <a:r>
                        <a:rPr lang="es-ES" dirty="0" smtClean="0"/>
                        <a:t>Empresas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MIRADORE</a:t>
                      </a:r>
                      <a:endParaRPr lang="es-ES" dirty="0"/>
                    </a:p>
                  </a:txBody>
                  <a:tcPr/>
                </a:tc>
              </a:tr>
              <a:tr h="907091">
                <a:tc>
                  <a:txBody>
                    <a:bodyPr/>
                    <a:lstStyle/>
                    <a:p>
                      <a:r>
                        <a:rPr lang="es-ES" b="1" dirty="0" smtClean="0"/>
                        <a:t>Necesidad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Entender el proceso de compra de tarjetas SIM prepagas en diferentes países europeos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Buscar oportunidades para la internacionalización de la compañía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712035">
                <a:tc>
                  <a:txBody>
                    <a:bodyPr/>
                    <a:lstStyle/>
                    <a:p>
                      <a:r>
                        <a:rPr lang="es-ES" b="1" dirty="0" smtClean="0"/>
                        <a:t>Objetivo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Reducir los costos de la telefonía móvil en los viajes al exterior (</a:t>
                      </a:r>
                      <a:r>
                        <a:rPr lang="es-E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roaming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Identificar nuevos clientes en mercados objetivo seleccionados</a:t>
                      </a:r>
                      <a:endParaRPr lang="es-ES" dirty="0"/>
                    </a:p>
                  </a:txBody>
                  <a:tcPr/>
                </a:tc>
              </a:tr>
              <a:tr h="164450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Tareas</a:t>
                      </a:r>
                      <a:r>
                        <a:rPr lang="es-ES" b="1" baseline="0" dirty="0" smtClean="0"/>
                        <a:t> realizadas por </a:t>
                      </a:r>
                      <a:r>
                        <a:rPr lang="es-ES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Finpro</a:t>
                      </a:r>
                      <a:endParaRPr lang="es-E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Realizó investigaciones de mercado en 14 países para identificar el método de registración y compra de tarjetas SIM en cada uno de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ellos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dentificó mercados (países) con alto potencial de desarrollo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Seleccionó posibles clientes para MIRADORE,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Organizó reuniones y eventos entre ellos</a:t>
                      </a:r>
                      <a:endParaRPr lang="es-ES" dirty="0"/>
                    </a:p>
                  </a:txBody>
                  <a:tcPr/>
                </a:tc>
              </a:tr>
              <a:tr h="2517205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Impacto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investigación confirmó que los productos de UROS ayudarían a reducir los costos de telefonía móvil de los viajeros. 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Además, proporcionó información completa del mercado de telefonía celular de cada uno de los 14 países estudiados.</a:t>
                      </a: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hecho, en A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lemania</a:t>
                      </a: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compañía pudo establecer una filial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MIRADORE se reunió con 15 empresas en Portugal, y con 5 de ellas se lanzaron pruebas pilotos. En Reino Unido, MIRADORE se reunió con 10 empresas, y lanzó una prueba piloto con resultados favorables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Casos de éxito de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Finpro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8841"/>
              </p:ext>
            </p:extLst>
          </p:nvPr>
        </p:nvGraphicFramePr>
        <p:xfrm>
          <a:off x="0" y="571480"/>
          <a:ext cx="9144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14"/>
                <a:gridCol w="3857652"/>
                <a:gridCol w="4071934"/>
              </a:tblGrid>
              <a:tr h="361391">
                <a:tc>
                  <a:txBody>
                    <a:bodyPr/>
                    <a:lstStyle/>
                    <a:p>
                      <a:r>
                        <a:rPr lang="es-ES" dirty="0" smtClean="0"/>
                        <a:t>Empresas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IXONOS PLC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ANALYSE</a:t>
                      </a:r>
                      <a:endParaRPr lang="es-ES" dirty="0"/>
                    </a:p>
                  </a:txBody>
                  <a:tcPr/>
                </a:tc>
              </a:tr>
              <a:tr h="63243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Necesidad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Desarrollar el proceso de internacionalización de la empresa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Desarrolladora de aplicaciones que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permiten un mejor seguimiento del cliente en ventas al por menor</a:t>
                      </a:r>
                      <a:endParaRPr lang="es-ES" dirty="0"/>
                    </a:p>
                  </a:txBody>
                  <a:tcPr/>
                </a:tc>
              </a:tr>
              <a:tr h="63243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Objetivo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Expandir los negocios internacionales y agregarles envergadura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Expandir la presencia de la empresa en Rusia</a:t>
                      </a:r>
                      <a:endParaRPr lang="es-ES" dirty="0"/>
                    </a:p>
                  </a:txBody>
                  <a:tcPr/>
                </a:tc>
              </a:tr>
              <a:tr h="258035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Tareas</a:t>
                      </a:r>
                      <a:r>
                        <a:rPr lang="es-ES" b="1" baseline="0" dirty="0" smtClean="0"/>
                        <a:t> realizadas por </a:t>
                      </a:r>
                      <a:r>
                        <a:rPr lang="es-ES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Finpro</a:t>
                      </a:r>
                      <a:endParaRPr lang="es-E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yudó a definir la estrategia de internacionalización.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Colaboró en tareas de análisis de mercado y planeamiento de ventas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Se encargó de la promoción de la empresa a través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e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ventos y colaboró en la creación de vínculos con potenciales clientes.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Asesoró a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IXONOS en organización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reuniones y </a:t>
                      </a:r>
                      <a:r>
                        <a:rPr lang="es-E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networking</a:t>
                      </a:r>
                      <a:r>
                        <a:rPr lang="es-E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Ayudó a mejorar la visibilidad de ANALYSE, asesorando a la empresa en distintos eventos que tuvieron lugar en Rusia.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Colaboró en el acercamiento y el buen manejo de relaciones entre ANALYSE y potenciales clientes, organizando reuniones y encuentros entre ellos</a:t>
                      </a:r>
                      <a:endParaRPr lang="es-ES" dirty="0"/>
                    </a:p>
                  </a:txBody>
                  <a:tcPr/>
                </a:tc>
              </a:tr>
              <a:tr h="1328782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Impacto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investigación proporcionó a IXONOS información útil para refinar su foco de ventas. Se crearon lazos con potenciales clientes en países como Corea, España y el Reino Unido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Finpro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localizó un potencial socio ruso, con una importante red de contactos y el </a:t>
                      </a:r>
                      <a:r>
                        <a:rPr lang="es-E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know-how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del mercado. Posteriormente, se lanzó un proyecto de consultoría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 una cadena  de ventas al por menor rusa.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Datos importantes de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</a:rPr>
              <a:t>ambas industrias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1142984"/>
          <a:ext cx="864399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Casos de éxito de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Invest</a:t>
            </a: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es-ES" sz="4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Finland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0" y="571480"/>
          <a:ext cx="9144000" cy="6286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433"/>
                <a:gridCol w="3671633"/>
                <a:gridCol w="4071934"/>
              </a:tblGrid>
              <a:tr h="469050">
                <a:tc>
                  <a:txBody>
                    <a:bodyPr/>
                    <a:lstStyle/>
                    <a:p>
                      <a:r>
                        <a:rPr lang="es-ES" dirty="0" smtClean="0"/>
                        <a:t>Empresas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HUAWEI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SOFTONE</a:t>
                      </a:r>
                      <a:endParaRPr lang="es-ES" dirty="0"/>
                    </a:p>
                  </a:txBody>
                  <a:tcPr/>
                </a:tc>
              </a:tr>
              <a:tr h="496013">
                <a:tc>
                  <a:txBody>
                    <a:bodyPr/>
                    <a:lstStyle/>
                    <a:p>
                      <a:r>
                        <a:rPr lang="es-ES" b="1" dirty="0" smtClean="0"/>
                        <a:t>Origen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Sueco</a:t>
                      </a:r>
                      <a:endParaRPr lang="es-ES" dirty="0"/>
                    </a:p>
                  </a:txBody>
                  <a:tcPr/>
                </a:tc>
              </a:tr>
              <a:tr h="82083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Objetivo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Ingresar al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mercado finés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Expandir la presencia de la empresa en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Finlandia</a:t>
                      </a:r>
                      <a:endParaRPr lang="es-ES" dirty="0"/>
                    </a:p>
                  </a:txBody>
                  <a:tcPr/>
                </a:tc>
              </a:tr>
              <a:tr h="2931565">
                <a:tc>
                  <a:txBody>
                    <a:bodyPr/>
                    <a:lstStyle/>
                    <a:p>
                      <a:r>
                        <a:rPr lang="es-ES" b="1" dirty="0" smtClean="0"/>
                        <a:t>Tareas realizadas por </a:t>
                      </a:r>
                      <a:r>
                        <a:rPr lang="es-ES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Invest</a:t>
                      </a:r>
                      <a:r>
                        <a:rPr lang="es-E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in </a:t>
                      </a:r>
                      <a:r>
                        <a:rPr lang="es-ES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Finland</a:t>
                      </a:r>
                      <a:endParaRPr lang="es-E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Asesoro a HUAEWI 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 su instalación en Finlandia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Ayudó a la empresa en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 recolección de datos en la registración de la empresa, en la contratación del personal, en el alquiler de las oficinas, entre otros aspectos.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levó a cabo un estudio de mercado, y asesoró a la empresa en su estrategia de expansión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Armó distintos portfolios, y posteriores entrevistas con las empresas que, por el perfil, podían ser buenos socios de </a:t>
                      </a:r>
                      <a:r>
                        <a:rPr lang="es-A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SoftOne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Finlandia. </a:t>
                      </a:r>
                      <a:endParaRPr lang="es-ES" dirty="0"/>
                    </a:p>
                  </a:txBody>
                  <a:tcPr/>
                </a:tc>
              </a:tr>
              <a:tr h="1569052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Impacto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HUAEWI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logró ingresas al mercado finés con gran éxito.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Softone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que convirtió en el socio de </a:t>
                      </a:r>
                      <a:r>
                        <a:rPr lang="es-A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TietosaumaOy</a:t>
                      </a: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una empresa</a:t>
                      </a: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proveedora de software local.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126055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s-ES" sz="19900" dirty="0" smtClean="0">
                <a:solidFill>
                  <a:schemeClr val="accent5">
                    <a:lumMod val="50000"/>
                  </a:schemeClr>
                </a:solidFill>
              </a:rPr>
              <a:t>Agencias de promoción y programas en Singapur</a:t>
            </a:r>
            <a:endParaRPr lang="es-ES" sz="199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Desarrollo</a:t>
            </a:r>
            <a:r>
              <a:rPr kumimoji="0" lang="es-E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la infraestructura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78647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s-ES" sz="2800" b="1" dirty="0" smtClean="0"/>
              <a:t>Singapur cuenta con</a:t>
            </a:r>
            <a:r>
              <a:rPr lang="es-ES" sz="2800" dirty="0" smtClean="0"/>
              <a:t>:</a:t>
            </a:r>
          </a:p>
          <a:p>
            <a:r>
              <a:rPr lang="es-ES" sz="2800" dirty="0" smtClean="0"/>
              <a:t>Una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amplia red </a:t>
            </a:r>
            <a:r>
              <a:rPr lang="es-ES" sz="2800" dirty="0" smtClean="0"/>
              <a:t>de caminos y comunicaciones </a:t>
            </a:r>
            <a:endParaRPr lang="es-E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2800" dirty="0" smtClean="0"/>
              <a:t>El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segundo puerto </a:t>
            </a:r>
            <a:r>
              <a:rPr lang="es-ES" sz="2800" dirty="0" smtClean="0"/>
              <a:t>en manejo de cargas de </a:t>
            </a:r>
            <a:r>
              <a:rPr lang="es-ES" sz="2800" i="1" dirty="0" err="1" smtClean="0"/>
              <a:t>containers</a:t>
            </a:r>
            <a:endParaRPr lang="es-ES" sz="2800" i="1" dirty="0" smtClean="0"/>
          </a:p>
          <a:p>
            <a:r>
              <a:rPr lang="es-ES" sz="2800" dirty="0" smtClean="0"/>
              <a:t>Uno de los 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aeropuertos de mayor tamaño </a:t>
            </a:r>
            <a:r>
              <a:rPr lang="es-ES" sz="2800" dirty="0" smtClean="0"/>
              <a:t>por su nivel de carga </a:t>
            </a:r>
          </a:p>
          <a:p>
            <a:pPr>
              <a:buNone/>
            </a:pPr>
            <a:r>
              <a:rPr lang="es-ES" sz="2800" b="1" dirty="0" smtClean="0"/>
              <a:t>El gobierno creó:</a:t>
            </a:r>
          </a:p>
          <a:p>
            <a:r>
              <a:rPr lang="es-ES" sz="2800" dirty="0" smtClean="0"/>
              <a:t>Un parque de logística en el aeropuerto de </a:t>
            </a:r>
            <a:r>
              <a:rPr lang="es-ES" sz="2800" dirty="0" err="1" smtClean="0"/>
              <a:t>Changi</a:t>
            </a:r>
            <a:r>
              <a:rPr lang="es-ES" sz="2800" dirty="0" smtClean="0"/>
              <a:t> que es también zona libre de comercio</a:t>
            </a:r>
          </a:p>
          <a:p>
            <a:r>
              <a:rPr lang="es-ES" sz="2800" dirty="0" smtClean="0"/>
              <a:t>Un parque de logística para la industria química en la Isla </a:t>
            </a:r>
            <a:r>
              <a:rPr lang="es-ES" sz="2800" dirty="0" err="1" smtClean="0"/>
              <a:t>Jurong</a:t>
            </a:r>
            <a:r>
              <a:rPr lang="es-ES" sz="2800" dirty="0" smtClean="0"/>
              <a:t>.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Inversión realizada por el EDB:</a:t>
            </a:r>
            <a:r>
              <a:rPr lang="es-ES" sz="2800" dirty="0" smtClean="0"/>
              <a:t> </a:t>
            </a:r>
            <a:r>
              <a:rPr lang="es-ES" sz="2800" b="1" dirty="0" smtClean="0"/>
              <a:t>USD 4.000 millones</a:t>
            </a:r>
          </a:p>
        </p:txBody>
      </p:sp>
      <p:sp>
        <p:nvSpPr>
          <p:cNvPr id="5" name="4 Rectángulo redondeado">
            <a:hlinkClick r:id="rId2" action="ppaction://hlinksldjump"/>
          </p:cNvPr>
          <p:cNvSpPr/>
          <p:nvPr/>
        </p:nvSpPr>
        <p:spPr>
          <a:xfrm>
            <a:off x="3500430" y="5643578"/>
            <a:ext cx="2500330" cy="78581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3643306" y="5643578"/>
            <a:ext cx="247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Anexo Parque Industrial</a:t>
            </a:r>
            <a:endParaRPr lang="es-ES" sz="1400" b="1" dirty="0"/>
          </a:p>
        </p:txBody>
      </p:sp>
      <p:sp>
        <p:nvSpPr>
          <p:cNvPr id="9" name="8 Flecha derecha">
            <a:hlinkClick r:id="rId3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>
            <a:hlinkClick r:id="rId2" action="ppaction://hlinksldjump"/>
          </p:cNvPr>
          <p:cNvSpPr/>
          <p:nvPr/>
        </p:nvSpPr>
        <p:spPr>
          <a:xfrm>
            <a:off x="3714744" y="6000768"/>
            <a:ext cx="142876" cy="1428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Promoción de la productividad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 mejora de la competitividad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400052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s-ES" sz="2800" b="1" dirty="0" smtClean="0"/>
              <a:t>El EDB ofrece</a:t>
            </a:r>
            <a:r>
              <a:rPr lang="es-ES" sz="2800" dirty="0" smtClean="0"/>
              <a:t>:</a:t>
            </a:r>
          </a:p>
          <a:p>
            <a:pPr lvl="0"/>
            <a:r>
              <a:rPr lang="es-ES" sz="2400" dirty="0" smtClean="0"/>
              <a:t>Incentivos impositivos y otros mecanismos de apoyo financiero para empresas</a:t>
            </a:r>
          </a:p>
          <a:p>
            <a:pPr lvl="0"/>
            <a:r>
              <a:rPr lang="es-ES" sz="2400" dirty="0" smtClean="0"/>
              <a:t>Entrenamiento de gerentes para poder ocupar posiciones en el extranjero</a:t>
            </a:r>
          </a:p>
          <a:p>
            <a:pPr lvl="0"/>
            <a:r>
              <a:rPr lang="es-ES" sz="2400" dirty="0" smtClean="0"/>
              <a:t>El desarrollo de parques industriales </a:t>
            </a:r>
          </a:p>
          <a:p>
            <a:pPr lvl="0"/>
            <a:r>
              <a:rPr lang="es-ES" sz="2400" dirty="0" smtClean="0"/>
              <a:t>El apoyo a través de </a:t>
            </a:r>
            <a:r>
              <a:rPr lang="es-ES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Temasek</a:t>
            </a:r>
            <a:r>
              <a:rPr lang="es-ES" sz="2400" b="1" i="1" dirty="0" smtClean="0">
                <a:solidFill>
                  <a:schemeClr val="accent2">
                    <a:lumMod val="75000"/>
                  </a:schemeClr>
                </a:solidFill>
              </a:rPr>
              <a:t> Holding</a:t>
            </a:r>
            <a:r>
              <a:rPr lang="es-ES" sz="2400" dirty="0" smtClean="0"/>
              <a:t> para invertir en el exterior.</a:t>
            </a:r>
          </a:p>
          <a:p>
            <a:pPr lvl="0"/>
            <a:r>
              <a:rPr lang="es-ES" sz="2400" dirty="0" smtClean="0"/>
              <a:t>Promueve la atracción de empresas líderes en manejo de cadenas de proveedores.</a:t>
            </a:r>
          </a:p>
          <a:p>
            <a:pPr lvl="0"/>
            <a:endParaRPr lang="es-ES" sz="2400" dirty="0" smtClean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285720" y="5000636"/>
            <a:ext cx="8572560" cy="171453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z="3000" b="1" dirty="0" smtClean="0"/>
              <a:t>SPRING</a:t>
            </a:r>
          </a:p>
          <a:p>
            <a:pPr>
              <a:buFont typeface="Arial" pitchFamily="34" charset="0"/>
              <a:buChar char="•"/>
            </a:pPr>
            <a:r>
              <a:rPr lang="es-ES" sz="3400" dirty="0" smtClean="0"/>
              <a:t> </a:t>
            </a:r>
            <a:r>
              <a:rPr lang="es-ES" sz="2400" dirty="0" smtClean="0"/>
              <a:t>Organiza misiones al exterior para empresas locales para que  pueden aprender de iniciativas de empresas de otros países</a:t>
            </a:r>
            <a:r>
              <a:rPr lang="es-ES" sz="3600" dirty="0" smtClean="0"/>
              <a:t>. </a:t>
            </a:r>
            <a:endParaRPr lang="es-E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Promoción de la productividad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 mejora de la competitividad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85720" y="928670"/>
            <a:ext cx="8501122" cy="514353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z="3200" b="1" dirty="0" smtClean="0"/>
              <a:t>Además el gobierno creó un sitio especializado en proveer servicios para el comercio: 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s-ES" sz="3400" b="1" dirty="0" err="1" smtClean="0">
                <a:solidFill>
                  <a:schemeClr val="accent2">
                    <a:lumMod val="75000"/>
                  </a:schemeClr>
                </a:solidFill>
              </a:rPr>
              <a:t>TRADENet</a:t>
            </a:r>
            <a:r>
              <a:rPr lang="es-ES" sz="3200" b="1" dirty="0" smtClean="0"/>
              <a:t>”</a:t>
            </a:r>
          </a:p>
          <a:p>
            <a:pPr lvl="0"/>
            <a:endParaRPr lang="es-ES" sz="3200" dirty="0" smtClean="0"/>
          </a:p>
          <a:p>
            <a:pPr lvl="0">
              <a:buFont typeface="Arial" pitchFamily="34" charset="0"/>
              <a:buChar char="•"/>
            </a:pPr>
            <a:r>
              <a:rPr lang="es-ES" sz="3400" dirty="0" smtClean="0"/>
              <a:t> Facilita el  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acceso a información </a:t>
            </a:r>
            <a:r>
              <a:rPr lang="es-ES" sz="3400" dirty="0" smtClean="0"/>
              <a:t>comercial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3400" dirty="0" smtClean="0"/>
              <a:t>y documentación esencial</a:t>
            </a:r>
          </a:p>
          <a:p>
            <a:pPr lvl="0">
              <a:buFont typeface="Arial" pitchFamily="34" charset="0"/>
              <a:buChar char="•"/>
            </a:pPr>
            <a:r>
              <a:rPr lang="es-ES" sz="3400" dirty="0" smtClean="0"/>
              <a:t> 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Simplifica los procedimientos </a:t>
            </a:r>
          </a:p>
          <a:p>
            <a:pPr lvl="0">
              <a:buFont typeface="Arial" pitchFamily="34" charset="0"/>
              <a:buChar char="•"/>
            </a:pPr>
            <a:r>
              <a:rPr lang="es-ES" sz="3400" dirty="0" smtClean="0"/>
              <a:t> Permite 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ahorrar costos </a:t>
            </a:r>
            <a:r>
              <a:rPr lang="es-ES" sz="3400" dirty="0" smtClean="0"/>
              <a:t>y </a:t>
            </a: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mejorar la eficiencia </a:t>
            </a:r>
            <a:r>
              <a:rPr lang="es-ES" sz="3400" dirty="0" smtClean="0"/>
              <a:t>del sistema.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>
            <a:hlinkClick r:id="rId2" action="ppaction://hlinksldjump"/>
          </p:cNvPr>
          <p:cNvSpPr/>
          <p:nvPr/>
        </p:nvSpPr>
        <p:spPr>
          <a:xfrm>
            <a:off x="4500562" y="4429132"/>
            <a:ext cx="192882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>
            <a:hlinkClick r:id="rId3" action="ppaction://hlinksldjump"/>
          </p:cNvPr>
          <p:cNvSpPr/>
          <p:nvPr/>
        </p:nvSpPr>
        <p:spPr>
          <a:xfrm>
            <a:off x="2357422" y="4429132"/>
            <a:ext cx="192882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 redondeado">
            <a:hlinkClick r:id="rId4" action="ppaction://hlinksldjump"/>
          </p:cNvPr>
          <p:cNvSpPr/>
          <p:nvPr/>
        </p:nvSpPr>
        <p:spPr>
          <a:xfrm>
            <a:off x="4500562" y="2285992"/>
            <a:ext cx="192882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 redondeado">
            <a:hlinkClick r:id="rId5" action="ppaction://hlinksldjump"/>
          </p:cNvPr>
          <p:cNvSpPr/>
          <p:nvPr/>
        </p:nvSpPr>
        <p:spPr>
          <a:xfrm>
            <a:off x="2357422" y="2285992"/>
            <a:ext cx="192882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Promoción de la productividad</a:t>
            </a:r>
            <a:r>
              <a:rPr kumimoji="0" lang="es-ES" sz="2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 mejora de la competitividad</a:t>
            </a:r>
            <a:endParaRPr kumimoji="0" lang="es-E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107157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>
              <a:buNone/>
            </a:pPr>
            <a:r>
              <a:rPr lang="es-ES" sz="2800" b="1" dirty="0" smtClean="0"/>
              <a:t>Programas conjuntos entre EDB Y SPRING </a:t>
            </a:r>
            <a:r>
              <a:rPr lang="es-ES" sz="2800" b="1" dirty="0" err="1" smtClean="0"/>
              <a:t>Singapore</a:t>
            </a:r>
            <a:r>
              <a:rPr lang="es-ES" sz="2800" b="1" dirty="0" smtClean="0"/>
              <a:t>,</a:t>
            </a:r>
          </a:p>
          <a:p>
            <a:pPr lvl="0">
              <a:buNone/>
            </a:pPr>
            <a:r>
              <a:rPr lang="es-ES" sz="2800" b="1" dirty="0" smtClean="0"/>
              <a:t>junto con algunas empresas y asociaciones industriales.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 </a:t>
            </a:r>
            <a:endParaRPr lang="es-ES" sz="2300" dirty="0" smtClean="0"/>
          </a:p>
        </p:txBody>
      </p:sp>
      <p:graphicFrame>
        <p:nvGraphicFramePr>
          <p:cNvPr id="5" name="4 Diagrama"/>
          <p:cNvGraphicFramePr/>
          <p:nvPr/>
        </p:nvGraphicFramePr>
        <p:xfrm>
          <a:off x="0" y="1785926"/>
          <a:ext cx="8786874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8 Flecha derecha">
            <a:hlinkClick r:id="rId11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>
            <a:hlinkClick r:id="rId5" action="ppaction://hlinksldjump"/>
          </p:cNvPr>
          <p:cNvSpPr txBox="1"/>
          <p:nvPr/>
        </p:nvSpPr>
        <p:spPr>
          <a:xfrm>
            <a:off x="2571736" y="2500306"/>
            <a:ext cx="1571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s-ES" sz="2000" b="1" dirty="0" smtClean="0">
              <a:solidFill>
                <a:schemeClr val="bg1"/>
              </a:solidFill>
            </a:endParaRPr>
          </a:p>
          <a:p>
            <a:pPr lvl="0" algn="ctr"/>
            <a:r>
              <a:rPr lang="es-ES" sz="2000" b="1" dirty="0" err="1" smtClean="0">
                <a:solidFill>
                  <a:schemeClr val="bg1"/>
                </a:solidFill>
              </a:rPr>
              <a:t>Productivity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Toolkit</a:t>
            </a:r>
            <a:endParaRPr lang="es-ES" sz="2000" b="1" dirty="0" smtClean="0">
              <a:solidFill>
                <a:schemeClr val="bg1"/>
              </a:solidFill>
            </a:endParaRPr>
          </a:p>
          <a:p>
            <a:pPr lvl="0"/>
            <a:endParaRPr lang="es-ES" b="1" dirty="0" smtClean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3" name="22 CuadroTexto">
            <a:hlinkClick r:id="rId4" action="ppaction://hlinksldjump"/>
          </p:cNvPr>
          <p:cNvSpPr txBox="1"/>
          <p:nvPr/>
        </p:nvSpPr>
        <p:spPr>
          <a:xfrm>
            <a:off x="4572000" y="2428869"/>
            <a:ext cx="17145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s-ES" sz="2400" b="1" dirty="0" smtClean="0">
              <a:solidFill>
                <a:schemeClr val="bg1"/>
              </a:solidFill>
            </a:endParaRPr>
          </a:p>
          <a:p>
            <a:pPr lvl="0" algn="ctr"/>
            <a:r>
              <a:rPr lang="es-ES" sz="2200" b="1" dirty="0" err="1" smtClean="0">
                <a:solidFill>
                  <a:schemeClr val="bg1"/>
                </a:solidFill>
              </a:rPr>
              <a:t>Industry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Branding</a:t>
            </a:r>
            <a:endParaRPr lang="es-ES" sz="2200" b="1" dirty="0" smtClean="0">
              <a:solidFill>
                <a:schemeClr val="bg1"/>
              </a:solidFill>
            </a:endParaRPr>
          </a:p>
          <a:p>
            <a:endParaRPr lang="es-ES" b="1" dirty="0" smtClean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4" name="23 CuadroTexto">
            <a:hlinkClick r:id="rId12" action="ppaction://hlinksldjump"/>
          </p:cNvPr>
          <p:cNvSpPr txBox="1"/>
          <p:nvPr/>
        </p:nvSpPr>
        <p:spPr>
          <a:xfrm>
            <a:off x="2500298" y="4429132"/>
            <a:ext cx="17859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s-ES" b="1" dirty="0" smtClean="0">
              <a:solidFill>
                <a:schemeClr val="bg1"/>
              </a:solidFill>
            </a:endParaRPr>
          </a:p>
          <a:p>
            <a:pPr lvl="0" algn="ctr"/>
            <a:r>
              <a:rPr lang="es-ES" b="1" dirty="0" smtClean="0">
                <a:solidFill>
                  <a:schemeClr val="bg1"/>
                </a:solidFill>
              </a:rPr>
              <a:t>Programa LEAD (Local Enterprise and </a:t>
            </a:r>
            <a:r>
              <a:rPr lang="es-ES" b="1" dirty="0" err="1" smtClean="0">
                <a:solidFill>
                  <a:schemeClr val="bg1"/>
                </a:solidFill>
              </a:rPr>
              <a:t>Association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Development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Programme</a:t>
            </a:r>
            <a:endParaRPr lang="es-ES" b="1" dirty="0" smtClean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714876" y="4572008"/>
            <a:ext cx="16430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b="1" dirty="0" smtClean="0">
                <a:solidFill>
                  <a:schemeClr val="bg1"/>
                </a:solidFill>
              </a:rPr>
              <a:t>Programa de Becas de la Asociación de Logística de Singapur. </a:t>
            </a: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6" name="25 Elipse">
            <a:hlinkClick r:id="rId5" action="ppaction://hlinksldjump"/>
          </p:cNvPr>
          <p:cNvSpPr/>
          <p:nvPr/>
        </p:nvSpPr>
        <p:spPr>
          <a:xfrm>
            <a:off x="2500298" y="2428868"/>
            <a:ext cx="214314" cy="21431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>
            <a:hlinkClick r:id="rId12" action="ppaction://hlinksldjump"/>
          </p:cNvPr>
          <p:cNvSpPr/>
          <p:nvPr/>
        </p:nvSpPr>
        <p:spPr>
          <a:xfrm>
            <a:off x="2500298" y="4500570"/>
            <a:ext cx="214314" cy="21431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lipse">
            <a:hlinkClick r:id="rId4" action="ppaction://hlinksldjump"/>
          </p:cNvPr>
          <p:cNvSpPr/>
          <p:nvPr/>
        </p:nvSpPr>
        <p:spPr>
          <a:xfrm>
            <a:off x="4643438" y="2428868"/>
            <a:ext cx="214314" cy="21431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Programas de formación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321471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s-ES" sz="2800" dirty="0" smtClean="0"/>
              <a:t>La mayor parte de los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programas de apoyo a empresas </a:t>
            </a:r>
            <a:r>
              <a:rPr lang="es-ES" sz="2800" dirty="0" smtClean="0"/>
              <a:t>del sector de logística en Singapur incluyen algún tipo de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capacitación de los recursos humanos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Existen también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numerosos centros de I+D </a:t>
            </a:r>
            <a:r>
              <a:rPr lang="es-ES" sz="2800" dirty="0" smtClean="0"/>
              <a:t>que contribuyen a crear un entorno de generación de conocimiento muy dinámico y diversificado para esta industria. </a:t>
            </a:r>
          </a:p>
          <a:p>
            <a:pPr lvl="0"/>
            <a:endParaRPr lang="es-ES" sz="2400" dirty="0" smtClean="0"/>
          </a:p>
          <a:p>
            <a:pPr lvl="0"/>
            <a:endParaRPr lang="es-ES" sz="2400" dirty="0" smtClean="0"/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357158" y="4429132"/>
            <a:ext cx="8572560" cy="1714536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La tecnología </a:t>
            </a:r>
            <a:r>
              <a:rPr lang="es-ES" sz="3200" b="1" dirty="0" smtClean="0"/>
              <a:t>es vista por el gobierno como el aspecto crítico para diferenciar al sector de logística. </a:t>
            </a:r>
            <a:endParaRPr lang="es-ES" sz="3400" b="1" dirty="0" smtClean="0"/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3600" dirty="0" err="1" smtClean="0">
                <a:solidFill>
                  <a:schemeClr val="bg1"/>
                </a:solidFill>
              </a:rPr>
              <a:t>Productivity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r>
              <a:rPr lang="es-ES" sz="3600" dirty="0" err="1" smtClean="0">
                <a:solidFill>
                  <a:schemeClr val="bg1"/>
                </a:solidFill>
              </a:rPr>
              <a:t>Tookit</a:t>
            </a:r>
            <a:endParaRPr kumimoji="0" lang="es-ES" sz="3600" b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500726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342900" lvl="1" indent="-342900">
              <a:buNone/>
            </a:pPr>
            <a:r>
              <a:rPr lang="es-ES" dirty="0" smtClean="0"/>
              <a:t>Se trata de una herramienta que permite 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s-ES" dirty="0" smtClean="0"/>
              <a:t>Realizar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cálculos de su productividad </a:t>
            </a:r>
            <a:r>
              <a:rPr lang="es-ES" dirty="0" smtClean="0"/>
              <a:t>y comparar los resultados con las mejores prácticas de su sector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s-ES" dirty="0" smtClean="0"/>
              <a:t>Acceder 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indicadores operacionales de productividad </a:t>
            </a:r>
            <a:r>
              <a:rPr lang="es-ES" dirty="0" smtClean="0"/>
              <a:t>e identificar su situación actual y las posibles acciones a tomar para acortar la brecha.</a:t>
            </a:r>
          </a:p>
          <a:p>
            <a:pPr marL="342900" lvl="1" indent="-342900">
              <a:buNone/>
            </a:pPr>
            <a:endParaRPr lang="es-ES" dirty="0" smtClean="0"/>
          </a:p>
          <a:p>
            <a:pPr marL="342900" lvl="1" indent="-342900">
              <a:buNone/>
            </a:pPr>
            <a:r>
              <a:rPr lang="es-ES" dirty="0" smtClean="0"/>
              <a:t>La iniciativa también impulsa a las empresas a contratar </a:t>
            </a:r>
          </a:p>
          <a:p>
            <a:pPr marL="342900" lvl="1" indent="-342900">
              <a:buNone/>
            </a:pP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managers</a:t>
            </a:r>
            <a:r>
              <a:rPr lang="es-ES" dirty="0" smtClean="0"/>
              <a:t> de productividad que posean los </a:t>
            </a:r>
            <a:r>
              <a:rPr lang="es-ES" b="1" i="1" dirty="0" err="1" smtClean="0">
                <a:solidFill>
                  <a:schemeClr val="accent2">
                    <a:lumMod val="75000"/>
                  </a:schemeClr>
                </a:solidFill>
              </a:rPr>
              <a:t>skills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lvl="1" indent="-342900">
              <a:buNone/>
            </a:pPr>
            <a:r>
              <a:rPr lang="es-ES" dirty="0" smtClean="0"/>
              <a:t>apropiados para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mejorar la performance de la empresa </a:t>
            </a:r>
          </a:p>
          <a:p>
            <a:pPr marL="342900" lvl="1" indent="-342900">
              <a:buNone/>
            </a:pPr>
            <a:endParaRPr lang="es-ES" sz="2800" b="1" dirty="0" smtClean="0"/>
          </a:p>
        </p:txBody>
      </p:sp>
      <p:sp>
        <p:nvSpPr>
          <p:cNvPr id="9" name="8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3600" dirty="0" err="1" smtClean="0">
                <a:solidFill>
                  <a:schemeClr val="bg1"/>
                </a:solidFill>
              </a:rPr>
              <a:t>Industry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r>
              <a:rPr lang="es-ES" sz="3600" dirty="0" err="1" smtClean="0">
                <a:solidFill>
                  <a:schemeClr val="bg1"/>
                </a:solidFill>
              </a:rPr>
              <a:t>Branding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endParaRPr kumimoji="0" lang="es-ES" sz="3600" b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85720" y="2285992"/>
            <a:ext cx="8429684" cy="3929090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 wrap="none" lIns="0" rIns="0">
            <a:noAutofit/>
          </a:bodyPr>
          <a:lstStyle/>
          <a:p>
            <a:pPr lvl="1">
              <a:buNone/>
            </a:pPr>
            <a:r>
              <a:rPr lang="es-ES" sz="2200" b="1" dirty="0" smtClean="0"/>
              <a:t>En el sector de Logística, la iniciativa se ha denominado  “</a:t>
            </a:r>
            <a:r>
              <a:rPr lang="es-ES" sz="2200" b="1" i="1" dirty="0" smtClean="0"/>
              <a:t>WE CAN</a:t>
            </a:r>
            <a:r>
              <a:rPr lang="es-ES" sz="2200" b="1" dirty="0" smtClean="0"/>
              <a:t>”.</a:t>
            </a:r>
          </a:p>
          <a:p>
            <a:pPr lvl="1">
              <a:buNone/>
            </a:pPr>
            <a:endParaRPr lang="es-ES" sz="2400" dirty="0" smtClean="0"/>
          </a:p>
          <a:p>
            <a:pPr lvl="1">
              <a:buFont typeface="Arial" pitchFamily="34" charset="0"/>
              <a:buChar char="•"/>
            </a:pPr>
            <a:r>
              <a:rPr lang="es-ES" sz="2400" dirty="0" smtClean="0"/>
              <a:t>Está enfocada en proveerles a las empresas una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identidad </a:t>
            </a:r>
          </a:p>
          <a:p>
            <a:pPr lvl="1">
              <a:buNone/>
            </a:pP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colectiva</a:t>
            </a:r>
            <a:r>
              <a:rPr lang="es-ES" sz="2400" dirty="0" smtClean="0"/>
              <a:t>, unificando su imagen para diferenciar a Singapur </a:t>
            </a:r>
          </a:p>
          <a:p>
            <a:pPr lvl="1">
              <a:buNone/>
            </a:pPr>
            <a:r>
              <a:rPr lang="es-ES" sz="2400" dirty="0" smtClean="0"/>
              <a:t>del resto.</a:t>
            </a:r>
          </a:p>
          <a:p>
            <a:pPr lvl="1">
              <a:buFont typeface="Arial" pitchFamily="34" charset="0"/>
              <a:buChar char="•"/>
            </a:pPr>
            <a:r>
              <a:rPr lang="es-ES" sz="2400" dirty="0" smtClean="0"/>
              <a:t>La marca 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redefine a la industria de logística </a:t>
            </a:r>
            <a:r>
              <a:rPr lang="es-ES" sz="2400" dirty="0" smtClean="0"/>
              <a:t>como un</a:t>
            </a:r>
          </a:p>
          <a:p>
            <a:pPr lvl="1">
              <a:buNone/>
            </a:pPr>
            <a:r>
              <a:rPr lang="es-ES" sz="2400" dirty="0" smtClean="0"/>
              <a:t>grupo de soluciones, globalmente integradas y de profesionales</a:t>
            </a:r>
          </a:p>
          <a:p>
            <a:pPr lvl="1">
              <a:buNone/>
            </a:pPr>
            <a:r>
              <a:rPr lang="es-ES" sz="2400" dirty="0" smtClean="0"/>
              <a:t> innovadores que llevan adelante el desafío de mejorar el nivel </a:t>
            </a:r>
          </a:p>
          <a:p>
            <a:pPr lvl="1">
              <a:buNone/>
            </a:pPr>
            <a:r>
              <a:rPr lang="es-ES" sz="2400" dirty="0" smtClean="0"/>
              <a:t>de vida de Singapur. </a:t>
            </a:r>
            <a:endParaRPr lang="es-ES" sz="2400" b="1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357158" y="928670"/>
            <a:ext cx="8358246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El Objetivo </a:t>
            </a:r>
            <a:r>
              <a:rPr lang="es-ES" sz="2400" dirty="0" smtClean="0"/>
              <a:t>apoyar los esfuerzos de </a:t>
            </a:r>
            <a:r>
              <a:rPr lang="es-ES" sz="2400" b="1" dirty="0" smtClean="0">
                <a:solidFill>
                  <a:schemeClr val="accent2"/>
                </a:solidFill>
              </a:rPr>
              <a:t>marketing y posicionamiento </a:t>
            </a:r>
            <a:r>
              <a:rPr lang="es-ES" sz="2400" dirty="0" smtClean="0"/>
              <a:t>de marca que hacen los sectores</a:t>
            </a:r>
            <a:endParaRPr lang="es-ES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3600" dirty="0" smtClean="0">
                <a:solidFill>
                  <a:schemeClr val="bg1"/>
                </a:solidFill>
              </a:rPr>
              <a:t>Programa LEAD</a:t>
            </a:r>
            <a:endParaRPr kumimoji="0" lang="es-ES" sz="3600" b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4282" y="928670"/>
            <a:ext cx="8572560" cy="830997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El Objetivo </a:t>
            </a:r>
            <a:r>
              <a:rPr lang="es-ES" sz="2400" dirty="0" smtClean="0"/>
              <a:t>es </a:t>
            </a:r>
            <a:r>
              <a:rPr lang="es-ES_tradnl" sz="2400" dirty="0" smtClean="0"/>
              <a:t>mejorar la </a:t>
            </a:r>
            <a:r>
              <a:rPr lang="es-ES_tradnl" sz="2400" b="1" dirty="0" smtClean="0">
                <a:solidFill>
                  <a:schemeClr val="accent2">
                    <a:lumMod val="75000"/>
                  </a:schemeClr>
                </a:solidFill>
              </a:rPr>
              <a:t>competitividad</a:t>
            </a:r>
            <a:r>
              <a:rPr lang="es-ES_tradnl" sz="2400" dirty="0" smtClean="0"/>
              <a:t> del puerto de Singapur y en la industria logística de tierra</a:t>
            </a:r>
            <a:endParaRPr lang="es-ES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5720" y="1928802"/>
            <a:ext cx="8501122" cy="4708981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Cuenta con la participación de diversas asociaciones empresarias.</a:t>
            </a:r>
          </a:p>
          <a:p>
            <a:r>
              <a:rPr lang="es-ES_tradnl" sz="2800" b="1" dirty="0" smtClean="0"/>
              <a:t>Se enfoca en tres grandes líneas</a:t>
            </a:r>
          </a:p>
          <a:p>
            <a:pPr marL="514350" indent="-514350">
              <a:buAutoNum type="arabicParenR"/>
            </a:pPr>
            <a:r>
              <a:rPr lang="es-ES_tradnl" sz="2400" b="1" dirty="0" smtClean="0">
                <a:solidFill>
                  <a:schemeClr val="accent2">
                    <a:lumMod val="75000"/>
                  </a:schemeClr>
                </a:solidFill>
              </a:rPr>
              <a:t>mejora el rendimiento </a:t>
            </a:r>
            <a:r>
              <a:rPr lang="es-ES_tradnl" sz="2400" dirty="0" smtClean="0"/>
              <a:t>a través de la creación de un centro de capacitación . </a:t>
            </a:r>
          </a:p>
          <a:p>
            <a:pPr marL="514350" indent="-514350">
              <a:buAutoNum type="arabicParenR"/>
            </a:pPr>
            <a:r>
              <a:rPr lang="es-ES_tradnl" sz="2400" b="1" dirty="0" smtClean="0">
                <a:solidFill>
                  <a:schemeClr val="accent2">
                    <a:lumMod val="75000"/>
                  </a:schemeClr>
                </a:solidFill>
              </a:rPr>
              <a:t>La automatización</a:t>
            </a:r>
            <a:r>
              <a:rPr lang="es-ES_tradnl" sz="2400" dirty="0" smtClean="0"/>
              <a:t>: se trata de un programa de seguimiento informático del sistema de </a:t>
            </a:r>
            <a:r>
              <a:rPr lang="es-ES_tradnl" sz="2400" dirty="0" err="1" smtClean="0"/>
              <a:t>containerización</a:t>
            </a:r>
            <a:r>
              <a:rPr lang="es-ES_tradnl" sz="2400" dirty="0" smtClean="0"/>
              <a:t> que permitirá optimizar las capacidades de manejo de carga </a:t>
            </a:r>
          </a:p>
          <a:p>
            <a:pPr marL="514350" indent="-514350">
              <a:buAutoNum type="arabicParenR"/>
            </a:pPr>
            <a:r>
              <a:rPr lang="es-ES_tradnl" sz="2400" dirty="0" smtClean="0"/>
              <a:t> </a:t>
            </a:r>
            <a:r>
              <a:rPr lang="es-ES_tradnl" sz="2400" b="1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es-ES_tradnl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industry</a:t>
            </a:r>
            <a:r>
              <a:rPr lang="es-ES_tradnl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resource</a:t>
            </a:r>
            <a:r>
              <a:rPr lang="es-ES_tradnl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platform</a:t>
            </a:r>
            <a:r>
              <a:rPr lang="es-ES_tradnl" sz="2400" dirty="0" smtClean="0"/>
              <a:t>: la idea es favorecer el intercambio y la formación de redes para compartir las tendencias emergentes de esta industria y realizar </a:t>
            </a:r>
            <a:r>
              <a:rPr lang="es-ES_tradnl" sz="2400" i="1" dirty="0" err="1" smtClean="0"/>
              <a:t>job</a:t>
            </a:r>
            <a:r>
              <a:rPr lang="es-ES_tradnl" sz="2400" i="1" dirty="0" smtClean="0"/>
              <a:t> </a:t>
            </a:r>
            <a:r>
              <a:rPr lang="es-ES_tradnl" sz="2400" i="1" dirty="0" err="1" smtClean="0"/>
              <a:t>matching</a:t>
            </a:r>
            <a:r>
              <a:rPr lang="es-ES_tradnl" sz="2400" dirty="0" smtClean="0"/>
              <a:t>, e-</a:t>
            </a:r>
            <a:r>
              <a:rPr lang="es-ES_tradnl" sz="2400" dirty="0" err="1" smtClean="0"/>
              <a:t>commerce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etc</a:t>
            </a:r>
            <a:endParaRPr lang="es-ES" sz="2400" dirty="0" smtClean="0"/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Agencias involucradas en la promoción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0" name="49 Rectángulo redondeado">
            <a:hlinkClick r:id="rId2" action="ppaction://hlinksldjump"/>
          </p:cNvPr>
          <p:cNvSpPr/>
          <p:nvPr/>
        </p:nvSpPr>
        <p:spPr>
          <a:xfrm>
            <a:off x="1357290" y="1214422"/>
            <a:ext cx="3000396" cy="16430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 redondeado">
            <a:hlinkClick r:id="rId3" action="ppaction://hlinksldjump"/>
          </p:cNvPr>
          <p:cNvSpPr/>
          <p:nvPr/>
        </p:nvSpPr>
        <p:spPr>
          <a:xfrm>
            <a:off x="3071802" y="5000636"/>
            <a:ext cx="3000396" cy="164307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 redondeado">
            <a:hlinkClick r:id="rId4" action="ppaction://hlinksldjump"/>
          </p:cNvPr>
          <p:cNvSpPr/>
          <p:nvPr/>
        </p:nvSpPr>
        <p:spPr>
          <a:xfrm>
            <a:off x="4929190" y="3071810"/>
            <a:ext cx="3000396" cy="16430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 redondeado">
            <a:hlinkClick r:id="rId5" action="ppaction://hlinksldjump"/>
          </p:cNvPr>
          <p:cNvSpPr/>
          <p:nvPr/>
        </p:nvSpPr>
        <p:spPr>
          <a:xfrm>
            <a:off x="1357290" y="3071810"/>
            <a:ext cx="3000396" cy="16430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 redondeado">
            <a:hlinkClick r:id="rId6" action="ppaction://hlinksldjump"/>
          </p:cNvPr>
          <p:cNvSpPr/>
          <p:nvPr/>
        </p:nvSpPr>
        <p:spPr>
          <a:xfrm>
            <a:off x="4929190" y="1214422"/>
            <a:ext cx="3000396" cy="16430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CuadroTexto">
            <a:hlinkClick r:id="rId2" action="ppaction://hlinksldjump"/>
          </p:cNvPr>
          <p:cNvSpPr txBox="1"/>
          <p:nvPr/>
        </p:nvSpPr>
        <p:spPr>
          <a:xfrm>
            <a:off x="2224752" y="1643050"/>
            <a:ext cx="163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Tekes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56" name="55 CuadroTexto">
            <a:hlinkClick r:id="rId6" action="ppaction://hlinksldjump"/>
          </p:cNvPr>
          <p:cNvSpPr txBox="1"/>
          <p:nvPr/>
        </p:nvSpPr>
        <p:spPr>
          <a:xfrm>
            <a:off x="5715008" y="1639661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Finpro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57" name="56 CuadroTexto">
            <a:hlinkClick r:id="rId5" action="ppaction://hlinksldjump"/>
          </p:cNvPr>
          <p:cNvSpPr txBox="1"/>
          <p:nvPr/>
        </p:nvSpPr>
        <p:spPr>
          <a:xfrm>
            <a:off x="1928794" y="3214686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err="1" smtClean="0">
                <a:solidFill>
                  <a:schemeClr val="bg1"/>
                </a:solidFill>
              </a:rPr>
              <a:t>Invest</a:t>
            </a:r>
            <a:r>
              <a:rPr lang="es-ES" sz="3600" dirty="0" smtClean="0">
                <a:solidFill>
                  <a:schemeClr val="bg1"/>
                </a:solidFill>
              </a:rPr>
              <a:t> in </a:t>
            </a:r>
            <a:r>
              <a:rPr lang="es-ES" sz="3600" dirty="0" err="1" smtClean="0">
                <a:solidFill>
                  <a:schemeClr val="bg1"/>
                </a:solidFill>
              </a:rPr>
              <a:t>Finland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58" name="57 CuadroTexto">
            <a:hlinkClick r:id="rId4" action="ppaction://hlinksldjump"/>
          </p:cNvPr>
          <p:cNvSpPr txBox="1"/>
          <p:nvPr/>
        </p:nvSpPr>
        <p:spPr>
          <a:xfrm>
            <a:off x="5572132" y="3497049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Finnvera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59" name="58 CuadroTexto">
            <a:hlinkClick r:id="rId3" action="ppaction://hlinksldjump"/>
          </p:cNvPr>
          <p:cNvSpPr txBox="1"/>
          <p:nvPr/>
        </p:nvSpPr>
        <p:spPr>
          <a:xfrm>
            <a:off x="3571868" y="5229067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err="1" smtClean="0">
                <a:solidFill>
                  <a:schemeClr val="bg1"/>
                </a:solidFill>
              </a:rPr>
              <a:t>Team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r>
              <a:rPr lang="es-ES" sz="3600" dirty="0" err="1" smtClean="0">
                <a:solidFill>
                  <a:schemeClr val="bg1"/>
                </a:solidFill>
              </a:rPr>
              <a:t>Finland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13" name="12 Elipse">
            <a:hlinkClick r:id="rId2" action="ppaction://hlinksldjump"/>
          </p:cNvPr>
          <p:cNvSpPr/>
          <p:nvPr/>
        </p:nvSpPr>
        <p:spPr>
          <a:xfrm>
            <a:off x="1500166" y="1357298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>
            <a:hlinkClick r:id="rId6" action="ppaction://hlinksldjump"/>
          </p:cNvPr>
          <p:cNvSpPr/>
          <p:nvPr/>
        </p:nvSpPr>
        <p:spPr>
          <a:xfrm>
            <a:off x="5143504" y="1285860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>
            <a:hlinkClick r:id="rId5" action="ppaction://hlinksldjump"/>
          </p:cNvPr>
          <p:cNvSpPr/>
          <p:nvPr/>
        </p:nvSpPr>
        <p:spPr>
          <a:xfrm>
            <a:off x="1500166" y="3214686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>
            <a:hlinkClick r:id="rId4" action="ppaction://hlinksldjump"/>
          </p:cNvPr>
          <p:cNvSpPr/>
          <p:nvPr/>
        </p:nvSpPr>
        <p:spPr>
          <a:xfrm>
            <a:off x="5072066" y="3214686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>
            <a:hlinkClick r:id="rId3" action="ppaction://hlinksldjump"/>
          </p:cNvPr>
          <p:cNvSpPr/>
          <p:nvPr/>
        </p:nvSpPr>
        <p:spPr>
          <a:xfrm>
            <a:off x="3214678" y="5072074"/>
            <a:ext cx="285752" cy="2857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Parque</a:t>
            </a:r>
            <a:r>
              <a:rPr kumimoji="0" lang="es-ES" sz="3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Logística para </a:t>
            </a:r>
            <a:r>
              <a:rPr lang="es-ES" sz="3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 industria química </a:t>
            </a:r>
            <a:endParaRPr kumimoji="0" lang="es-ES" sz="34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8596" y="857232"/>
            <a:ext cx="8215370" cy="224676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Este complejo constituye un </a:t>
            </a:r>
            <a:r>
              <a:rPr lang="es-ES" sz="2800" b="1" dirty="0" err="1" smtClean="0">
                <a:solidFill>
                  <a:schemeClr val="accent2">
                    <a:lumMod val="75000"/>
                  </a:schemeClr>
                </a:solidFill>
              </a:rPr>
              <a:t>hub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 integral</a:t>
            </a:r>
            <a:r>
              <a:rPr lang="es-ES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Se manejan tanto los productos líquidos como sólidos</a:t>
            </a:r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Se provee a toda la cadena de valor química de los servicios logísticos necesarios para su óptimo funcionamiento</a:t>
            </a:r>
            <a:endParaRPr lang="es-ES" sz="28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00034" y="3500438"/>
            <a:ext cx="8215370" cy="3108543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Dentro del parque también funciona el 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Centro Tecnológico</a:t>
            </a:r>
            <a:r>
              <a:rPr lang="es-ES" sz="2800" b="1" dirty="0" smtClean="0"/>
              <a:t> </a:t>
            </a:r>
            <a:r>
              <a:rPr lang="es-ES" sz="2800" dirty="0" smtClean="0"/>
              <a:t>(</a:t>
            </a:r>
            <a:r>
              <a:rPr lang="es-ES" sz="2800" i="1" dirty="0" err="1" smtClean="0"/>
              <a:t>Chemical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Process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Technology</a:t>
            </a:r>
            <a:r>
              <a:rPr lang="es-ES" sz="2800" i="1" dirty="0" smtClean="0"/>
              <a:t> Centre</a:t>
            </a:r>
            <a:r>
              <a:rPr lang="es-ES" sz="2800" dirty="0" smtClean="0"/>
              <a:t> (CPTC)).</a:t>
            </a:r>
          </a:p>
          <a:p>
            <a:r>
              <a:rPr lang="es-ES" sz="2800" b="1" dirty="0" smtClean="0"/>
              <a:t>El objetivo:</a:t>
            </a:r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Entrenar a los trabajadores </a:t>
            </a:r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Mejorar las capacidades de los profesionales del sector. </a:t>
            </a:r>
            <a:endParaRPr lang="es-ES" sz="2800" b="1" dirty="0"/>
          </a:p>
        </p:txBody>
      </p:sp>
      <p:sp>
        <p:nvSpPr>
          <p:cNvPr id="6" name="5 Flecha derecha">
            <a:hlinkClick r:id="rId2" action="ppaction://hlinksldjump"/>
          </p:cNvPr>
          <p:cNvSpPr/>
          <p:nvPr/>
        </p:nvSpPr>
        <p:spPr>
          <a:xfrm>
            <a:off x="8215338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126055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s-ES" sz="19900" dirty="0" smtClean="0">
                <a:solidFill>
                  <a:schemeClr val="accent5">
                    <a:lumMod val="50000"/>
                  </a:schemeClr>
                </a:solidFill>
              </a:rPr>
              <a:t>Agencias de promoción y programas en Australia</a:t>
            </a:r>
            <a:endParaRPr lang="es-ES" sz="199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Objetivos y logros de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“La agenda de Acción” </a:t>
            </a:r>
            <a:endParaRPr kumimoji="0" lang="es-E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8429620" y="0"/>
            <a:ext cx="714380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20" y="749012"/>
          <a:ext cx="8572560" cy="587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702"/>
                <a:gridCol w="4507858"/>
              </a:tblGrid>
              <a:tr h="361102">
                <a:tc>
                  <a:txBody>
                    <a:bodyPr/>
                    <a:lstStyle/>
                    <a:p>
                      <a:r>
                        <a:rPr lang="es-ES" dirty="0" smtClean="0"/>
                        <a:t>OBJETIVOS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</a:tr>
              <a:tr h="9027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Unificar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sector de los servicios y tecnología minera y posicionarlo internacionalmente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Mejor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imagen internacional del sector y penetración de mercados internacionales a un bajo costo. </a:t>
                      </a:r>
                      <a:endParaRPr lang="es-ES" dirty="0"/>
                    </a:p>
                  </a:txBody>
                  <a:tcPr/>
                </a:tc>
              </a:tr>
              <a:tr h="63192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Innovar</a:t>
                      </a:r>
                      <a:r>
                        <a:rPr lang="es-ES" baseline="0" dirty="0" smtClean="0"/>
                        <a:t> por medio de tecnología aplicada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Coordinación</a:t>
                      </a:r>
                      <a:r>
                        <a:rPr lang="es-ES" baseline="0" dirty="0" smtClean="0"/>
                        <a:t> de los esfuerzos de I+D, junto con el desarrollo de incentivos específicos</a:t>
                      </a:r>
                      <a:endParaRPr lang="es-ES" dirty="0"/>
                    </a:p>
                  </a:txBody>
                  <a:tcPr/>
                </a:tc>
              </a:tr>
              <a:tr h="63192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Atraer</a:t>
                      </a:r>
                      <a:r>
                        <a:rPr lang="es-ES" baseline="0" dirty="0" smtClean="0"/>
                        <a:t> inversiones hacia el sector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Aumento</a:t>
                      </a:r>
                      <a:r>
                        <a:rPr lang="es-ES" baseline="0" dirty="0" smtClean="0"/>
                        <a:t> el nivel de percepción de la comunidad financiera hacia el sector.</a:t>
                      </a:r>
                      <a:endParaRPr lang="es-ES" dirty="0"/>
                    </a:p>
                  </a:txBody>
                  <a:tcPr/>
                </a:tc>
              </a:tr>
              <a:tr h="9027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Asegurar la disponibilidad de capital humano 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Involucramiento del sector para aumentar el conocimiento de la minería y sus oportunidades</a:t>
                      </a:r>
                      <a:r>
                        <a:rPr lang="es-ES" baseline="0" dirty="0" smtClean="0"/>
                        <a:t> en etapas tempranas de la educación</a:t>
                      </a:r>
                      <a:endParaRPr lang="es-ES" dirty="0"/>
                    </a:p>
                  </a:txBody>
                  <a:tcPr/>
                </a:tc>
              </a:tr>
              <a:tr h="93346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Asegurar el respeto de la propiedad </a:t>
                      </a:r>
                      <a:r>
                        <a:rPr lang="es-E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intelecutal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Comunicación de todas las posibilidades</a:t>
                      </a:r>
                      <a:r>
                        <a:rPr lang="es-ES" baseline="0" dirty="0" smtClean="0"/>
                        <a:t> de protección de innovación.</a:t>
                      </a:r>
                      <a:endParaRPr lang="es-ES" dirty="0"/>
                    </a:p>
                  </a:txBody>
                  <a:tcPr/>
                </a:tc>
              </a:tr>
              <a:tr h="11735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Implementación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 Nombramiento</a:t>
                      </a:r>
                      <a:r>
                        <a:rPr lang="es-ES" baseline="0" dirty="0" smtClean="0"/>
                        <a:t> por parte del Ministerio de Economía a 6 equipos de implementación liderados por el sector privado para asegurar el avance de los objetivos de la agenda.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Agencias de base Local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286808" cy="5429288"/>
          </a:xfrm>
          <a:ln w="25400">
            <a:solidFill>
              <a:schemeClr val="accent5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s-ES" b="1" dirty="0" err="1" smtClean="0">
                <a:solidFill>
                  <a:schemeClr val="accent2">
                    <a:lumMod val="75000"/>
                  </a:schemeClr>
                </a:solidFill>
              </a:rPr>
              <a:t>BusinessOulu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s-ES" dirty="0" smtClean="0"/>
              <a:t>es una agencia responsable de la implementación de las políticas industriales de la ciudad, así como también de proveer servicios de desarrollo a empresas, incluyendo la promoción de sus procesos de internacionalización</a:t>
            </a:r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Helsinki Business </a:t>
            </a:r>
            <a:r>
              <a:rPr lang="es-ES" b="1" dirty="0" err="1" smtClean="0">
                <a:solidFill>
                  <a:schemeClr val="accent2">
                    <a:lumMod val="75000"/>
                  </a:schemeClr>
                </a:solidFill>
              </a:rPr>
              <a:t>Hub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s-ES" dirty="0" smtClean="0"/>
              <a:t>es la agencia de promoción de inversiones para Helsinki. Su objetivo es identificar oportunidades para empresas internacionales, y fomentar su instalación en Finlandia</a:t>
            </a:r>
            <a:endParaRPr lang="es-ES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El caso de los servicios </a:t>
            </a:r>
            <a:r>
              <a:rPr lang="es-ES" smtClean="0">
                <a:solidFill>
                  <a:schemeClr val="bg1"/>
                </a:solidFill>
              </a:rPr>
              <a:t>de logística </a:t>
            </a:r>
            <a:r>
              <a:rPr lang="es-ES" dirty="0" smtClean="0">
                <a:solidFill>
                  <a:schemeClr val="bg1"/>
                </a:solidFill>
              </a:rPr>
              <a:t>en Singapur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chemeClr val="bg1"/>
                </a:solidFill>
              </a:rPr>
              <a:t>Singapur, en el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</a:rPr>
              <a:t>centro del SA</a:t>
            </a:r>
            <a:endParaRPr lang="es-E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285852" y="1214422"/>
          <a:ext cx="700092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4369</Words>
  <Application>Microsoft Office PowerPoint</Application>
  <PresentationFormat>Presentación en pantalla (4:3)</PresentationFormat>
  <Paragraphs>400</Paragraphs>
  <Slides>62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62</vt:i4>
      </vt:variant>
    </vt:vector>
  </HeadingPairs>
  <TitlesOfParts>
    <vt:vector size="63" baseType="lpstr">
      <vt:lpstr>Tema de Office</vt:lpstr>
      <vt:lpstr>Componente III, Proyecto BPR.  Servicios de Exportación, Offshoring Presentación 2 Informe de Avance  Andrés López</vt:lpstr>
      <vt:lpstr>La industria de software y video juegos en Finlandia</vt:lpstr>
      <vt:lpstr>Algunos números de la industria de software</vt:lpstr>
      <vt:lpstr>Algunos números de la industria de videojuegos</vt:lpstr>
      <vt:lpstr>Datos importantes de ambas industrias</vt:lpstr>
      <vt:lpstr>Agencias involucradas en la promoción</vt:lpstr>
      <vt:lpstr>Presentación de PowerPoint</vt:lpstr>
      <vt:lpstr>El caso de los servicios de logística en Singapur</vt:lpstr>
      <vt:lpstr>Singapur, en el centro del SA</vt:lpstr>
      <vt:lpstr>Algunos datos de la industria de logistica</vt:lpstr>
      <vt:lpstr>Algunos numeors de la industria de logistica</vt:lpstr>
      <vt:lpstr>La política pública  promovió el desarrollo del sector</vt:lpstr>
      <vt:lpstr>Agencias gubernamentales encargadas de la promoción  industria de servicios </vt:lpstr>
      <vt:lpstr>Agencias gubernamentales encargadas de la promoción  industria de servicios </vt:lpstr>
      <vt:lpstr>Políticas públicas implementadas para el sector de servicios</vt:lpstr>
      <vt:lpstr>El caso de los servicios audiovisuales en Nueva Zelanda</vt:lpstr>
      <vt:lpstr>Algunos datos sobre la industria audiovisual </vt:lpstr>
      <vt:lpstr>La política pública  promovió el desarrollo del sector audiovisual</vt:lpstr>
      <vt:lpstr>La principal institución encargada de la promoción  industria audiovisual</vt:lpstr>
      <vt:lpstr>Vínculos de y áreas de contacto de  Film New Zealand</vt:lpstr>
      <vt:lpstr>Otras instituciones encargadas de la promoción  industria audiovisual</vt:lpstr>
      <vt:lpstr>Incentivos generados desde el gobierno a  industria audiovisual</vt:lpstr>
      <vt:lpstr>Otros incentivos financieros desde el gobierno a  industria audiovisual</vt:lpstr>
      <vt:lpstr>Cambios en los incentivos financieros para el 2014</vt:lpstr>
      <vt:lpstr>El caso de los servicios de ingeniería minera en Australia </vt:lpstr>
      <vt:lpstr>Algunos datos sobre los servicios de ingeniería minera</vt:lpstr>
      <vt:lpstr>La política pública  promovió el desarrollo del sector </vt:lpstr>
      <vt:lpstr>Instituciones encargadas de la promoción  de  los servicios de ingeniería minera </vt:lpstr>
      <vt:lpstr>Instituciones encargadas de la promoción  de  los servicios de ingeniería minera </vt:lpstr>
      <vt:lpstr>Presentación de PowerPoint</vt:lpstr>
      <vt:lpstr>Algunos programas de promoción  de  los servicios de ingeniería minera </vt:lpstr>
      <vt:lpstr>Programas y agencias para la promoción  de  I+ D para el sector</vt:lpstr>
      <vt:lpstr>FIN</vt:lpstr>
      <vt:lpstr>ANEXO</vt:lpstr>
      <vt:lpstr>Presentación de PowerPoint</vt:lpstr>
      <vt:lpstr>Tekes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industria de software y video juegos en Finlandia</dc:title>
  <dc:creator>jf</dc:creator>
  <cp:lastModifiedBy>Fernando</cp:lastModifiedBy>
  <cp:revision>115</cp:revision>
  <dcterms:created xsi:type="dcterms:W3CDTF">2014-05-20T15:18:10Z</dcterms:created>
  <dcterms:modified xsi:type="dcterms:W3CDTF">2014-06-06T18:11:29Z</dcterms:modified>
</cp:coreProperties>
</file>