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96" r:id="rId3"/>
    <p:sldId id="290" r:id="rId4"/>
    <p:sldId id="287" r:id="rId5"/>
    <p:sldId id="295" r:id="rId6"/>
    <p:sldId id="291" r:id="rId7"/>
    <p:sldId id="293" r:id="rId8"/>
    <p:sldId id="292" r:id="rId9"/>
    <p:sldId id="258" r:id="rId10"/>
    <p:sldId id="294" r:id="rId11"/>
    <p:sldId id="297" r:id="rId12"/>
    <p:sldId id="266" r:id="rId13"/>
    <p:sldId id="289" r:id="rId14"/>
    <p:sldId id="284"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D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536" autoAdjust="0"/>
  </p:normalViewPr>
  <p:slideViewPr>
    <p:cSldViewPr>
      <p:cViewPr>
        <p:scale>
          <a:sx n="143" d="100"/>
          <a:sy n="143" d="100"/>
        </p:scale>
        <p:origin x="-416" y="640"/>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1788" y="-96"/>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4143588" y="0"/>
            <a:ext cx="3169920" cy="480060"/>
          </a:xfrm>
          <a:prstGeom prst="rect">
            <a:avLst/>
          </a:prstGeom>
        </p:spPr>
        <p:txBody>
          <a:bodyPr vert="horz" lIns="91440" tIns="45720" rIns="91440" bIns="45720" rtlCol="0"/>
          <a:lstStyle>
            <a:lvl1pPr algn="r">
              <a:defRPr sz="1200"/>
            </a:lvl1pPr>
          </a:lstStyle>
          <a:p>
            <a:fld id="{54515B49-A216-4778-8B96-2ED190A1ADB9}" type="datetimeFigureOut">
              <a:rPr lang="en-US" smtClean="0"/>
              <a:pPr/>
              <a:t>14-03-25</a:t>
            </a:fld>
            <a:endParaRPr lang="en-GB"/>
          </a:p>
        </p:txBody>
      </p:sp>
      <p:sp>
        <p:nvSpPr>
          <p:cNvPr id="4" name="Footer Placeholder 3"/>
          <p:cNvSpPr>
            <a:spLocks noGrp="1"/>
          </p:cNvSpPr>
          <p:nvPr>
            <p:ph type="ftr" sz="quarter" idx="2"/>
          </p:nvPr>
        </p:nvSpPr>
        <p:spPr>
          <a:xfrm>
            <a:off x="0" y="9119473"/>
            <a:ext cx="3169920" cy="4800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143588" y="9119473"/>
            <a:ext cx="3169920" cy="480060"/>
          </a:xfrm>
          <a:prstGeom prst="rect">
            <a:avLst/>
          </a:prstGeom>
        </p:spPr>
        <p:txBody>
          <a:bodyPr vert="horz" lIns="91440" tIns="45720" rIns="91440" bIns="45720" rtlCol="0" anchor="b"/>
          <a:lstStyle>
            <a:lvl1pPr algn="r">
              <a:defRPr sz="1200"/>
            </a:lvl1pPr>
          </a:lstStyle>
          <a:p>
            <a:fld id="{35EB09FC-6F64-4C65-A838-2F7839082F9B}" type="slidenum">
              <a:rPr lang="en-GB" smtClean="0"/>
              <a:pPr/>
              <a:t>‹#›</a:t>
            </a:fld>
            <a:endParaRPr lang="en-GB"/>
          </a:p>
        </p:txBody>
      </p:sp>
    </p:spTree>
    <p:extLst>
      <p:ext uri="{BB962C8B-B14F-4D97-AF65-F5344CB8AC3E}">
        <p14:creationId xmlns:p14="http://schemas.microsoft.com/office/powerpoint/2010/main" val="3882325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717" cy="48059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2775" y="0"/>
            <a:ext cx="3170717" cy="480598"/>
          </a:xfrm>
          <a:prstGeom prst="rect">
            <a:avLst/>
          </a:prstGeom>
        </p:spPr>
        <p:txBody>
          <a:bodyPr vert="horz" lIns="91440" tIns="45720" rIns="91440" bIns="45720" rtlCol="0"/>
          <a:lstStyle>
            <a:lvl1pPr algn="r">
              <a:defRPr sz="1200"/>
            </a:lvl1pPr>
          </a:lstStyle>
          <a:p>
            <a:fld id="{2F909975-8C09-4562-9EB3-B020342F71B5}" type="datetimeFigureOut">
              <a:rPr lang="en-GB" smtClean="0"/>
              <a:t>14-03-25</a:t>
            </a:fld>
            <a:endParaRPr lang="en-GB"/>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179" y="4560302"/>
            <a:ext cx="5852843" cy="432077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119068"/>
            <a:ext cx="3170717" cy="48059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2775" y="9119068"/>
            <a:ext cx="3170717" cy="480597"/>
          </a:xfrm>
          <a:prstGeom prst="rect">
            <a:avLst/>
          </a:prstGeom>
        </p:spPr>
        <p:txBody>
          <a:bodyPr vert="horz" lIns="91440" tIns="45720" rIns="91440" bIns="45720" rtlCol="0" anchor="b"/>
          <a:lstStyle>
            <a:lvl1pPr algn="r">
              <a:defRPr sz="1200"/>
            </a:lvl1pPr>
          </a:lstStyle>
          <a:p>
            <a:fld id="{F8C3AAAA-3D1C-4924-97D9-FA04CD21C50C}" type="slidenum">
              <a:rPr lang="en-GB" smtClean="0"/>
              <a:t>‹#›</a:t>
            </a:fld>
            <a:endParaRPr lang="en-GB"/>
          </a:p>
        </p:txBody>
      </p:sp>
    </p:spTree>
    <p:extLst>
      <p:ext uri="{BB962C8B-B14F-4D97-AF65-F5344CB8AC3E}">
        <p14:creationId xmlns:p14="http://schemas.microsoft.com/office/powerpoint/2010/main" val="4190360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1</a:t>
            </a:fld>
            <a:endParaRPr lang="en-GB"/>
          </a:p>
        </p:txBody>
      </p:sp>
    </p:spTree>
    <p:extLst>
      <p:ext uri="{BB962C8B-B14F-4D97-AF65-F5344CB8AC3E}">
        <p14:creationId xmlns:p14="http://schemas.microsoft.com/office/powerpoint/2010/main" val="941100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60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13</a:t>
            </a:fld>
            <a:endParaRPr lang="en-GB"/>
          </a:p>
        </p:txBody>
      </p:sp>
    </p:spTree>
    <p:extLst>
      <p:ext uri="{BB962C8B-B14F-4D97-AF65-F5344CB8AC3E}">
        <p14:creationId xmlns:p14="http://schemas.microsoft.com/office/powerpoint/2010/main" val="811817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14</a:t>
            </a:fld>
            <a:endParaRPr lang="en-GB"/>
          </a:p>
        </p:txBody>
      </p:sp>
    </p:spTree>
    <p:extLst>
      <p:ext uri="{BB962C8B-B14F-4D97-AF65-F5344CB8AC3E}">
        <p14:creationId xmlns:p14="http://schemas.microsoft.com/office/powerpoint/2010/main" val="367987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3</a:t>
            </a:fld>
            <a:endParaRPr lang="en-GB"/>
          </a:p>
        </p:txBody>
      </p:sp>
    </p:spTree>
    <p:extLst>
      <p:ext uri="{BB962C8B-B14F-4D97-AF65-F5344CB8AC3E}">
        <p14:creationId xmlns:p14="http://schemas.microsoft.com/office/powerpoint/2010/main" val="2681485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600"/>
              </a:spcBef>
              <a:buNone/>
            </a:pPr>
            <a:endParaRPr lang="en-US" dirty="0" smtClean="0"/>
          </a:p>
        </p:txBody>
      </p:sp>
      <p:sp>
        <p:nvSpPr>
          <p:cNvPr id="4" name="Slide Number Placeholder 3"/>
          <p:cNvSpPr>
            <a:spLocks noGrp="1"/>
          </p:cNvSpPr>
          <p:nvPr>
            <p:ph type="sldNum" sz="quarter" idx="10"/>
          </p:nvPr>
        </p:nvSpPr>
        <p:spPr/>
        <p:txBody>
          <a:bodyPr/>
          <a:lstStyle/>
          <a:p>
            <a:fld id="{F8C3AAAA-3D1C-4924-97D9-FA04CD21C50C}" type="slidenum">
              <a:rPr lang="en-GB" smtClean="0"/>
              <a:t>4</a:t>
            </a:fld>
            <a:endParaRPr lang="en-GB"/>
          </a:p>
        </p:txBody>
      </p:sp>
    </p:spTree>
    <p:extLst>
      <p:ext uri="{BB962C8B-B14F-4D97-AF65-F5344CB8AC3E}">
        <p14:creationId xmlns:p14="http://schemas.microsoft.com/office/powerpoint/2010/main" val="2681485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a:t>
            </a:r>
            <a:r>
              <a:rPr lang="en-US" baseline="0" dirty="0" smtClean="0"/>
              <a:t> – 3 year programme for TSIs.  </a:t>
            </a:r>
            <a:endParaRPr lang="en-US" dirty="0"/>
          </a:p>
        </p:txBody>
      </p:sp>
      <p:sp>
        <p:nvSpPr>
          <p:cNvPr id="4" name="Slide Number Placeholder 3"/>
          <p:cNvSpPr>
            <a:spLocks noGrp="1"/>
          </p:cNvSpPr>
          <p:nvPr>
            <p:ph type="sldNum" sz="quarter" idx="10"/>
          </p:nvPr>
        </p:nvSpPr>
        <p:spPr/>
        <p:txBody>
          <a:bodyPr/>
          <a:lstStyle/>
          <a:p>
            <a:fld id="{F8C3AAAA-3D1C-4924-97D9-FA04CD21C50C}" type="slidenum">
              <a:rPr lang="en-GB" smtClean="0"/>
              <a:t>5</a:t>
            </a:fld>
            <a:endParaRPr lang="en-GB"/>
          </a:p>
        </p:txBody>
      </p:sp>
    </p:spTree>
    <p:extLst>
      <p:ext uri="{BB962C8B-B14F-4D97-AF65-F5344CB8AC3E}">
        <p14:creationId xmlns:p14="http://schemas.microsoft.com/office/powerpoint/2010/main" val="3819402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bg1"/>
                </a:solidFill>
              </a:rPr>
              <a:t>The</a:t>
            </a:r>
            <a:r>
              <a:rPr lang="en-GB" baseline="0" dirty="0" smtClean="0">
                <a:solidFill>
                  <a:schemeClr val="bg1"/>
                </a:solidFill>
              </a:rPr>
              <a:t> network can be vital to a TPOs health and well being. Sharing common issues and solutions.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solidFill>
                <a:schemeClr val="bg1"/>
              </a:solidFill>
            </a:endParaRPr>
          </a:p>
        </p:txBody>
      </p:sp>
      <p:sp>
        <p:nvSpPr>
          <p:cNvPr id="4" name="Slide Number Placeholder 3"/>
          <p:cNvSpPr>
            <a:spLocks noGrp="1"/>
          </p:cNvSpPr>
          <p:nvPr>
            <p:ph type="sldNum" sz="quarter" idx="10"/>
          </p:nvPr>
        </p:nvSpPr>
        <p:spPr/>
        <p:txBody>
          <a:bodyPr/>
          <a:lstStyle/>
          <a:p>
            <a:fld id="{F8C3AAAA-3D1C-4924-97D9-FA04CD21C50C}" type="slidenum">
              <a:rPr lang="en-GB" smtClean="0"/>
              <a:t>6</a:t>
            </a:fld>
            <a:endParaRPr lang="en-GB"/>
          </a:p>
        </p:txBody>
      </p:sp>
    </p:spTree>
    <p:extLst>
      <p:ext uri="{BB962C8B-B14F-4D97-AF65-F5344CB8AC3E}">
        <p14:creationId xmlns:p14="http://schemas.microsoft.com/office/powerpoint/2010/main" val="508785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solidFill>
                <a:schemeClr val="bg1"/>
              </a:solidFill>
            </a:endParaRPr>
          </a:p>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7</a:t>
            </a:fld>
            <a:endParaRPr lang="en-GB"/>
          </a:p>
        </p:txBody>
      </p:sp>
    </p:spTree>
    <p:extLst>
      <p:ext uri="{BB962C8B-B14F-4D97-AF65-F5344CB8AC3E}">
        <p14:creationId xmlns:p14="http://schemas.microsoft.com/office/powerpoint/2010/main" val="508785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8</a:t>
            </a:fld>
            <a:endParaRPr lang="en-GB"/>
          </a:p>
        </p:txBody>
      </p:sp>
    </p:spTree>
    <p:extLst>
      <p:ext uri="{BB962C8B-B14F-4D97-AF65-F5344CB8AC3E}">
        <p14:creationId xmlns:p14="http://schemas.microsoft.com/office/powerpoint/2010/main" val="508785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9</a:t>
            </a:fld>
            <a:endParaRPr lang="en-GB"/>
          </a:p>
        </p:txBody>
      </p:sp>
    </p:spTree>
    <p:extLst>
      <p:ext uri="{BB962C8B-B14F-4D97-AF65-F5344CB8AC3E}">
        <p14:creationId xmlns:p14="http://schemas.microsoft.com/office/powerpoint/2010/main" val="3894056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C3AAAA-3D1C-4924-97D9-FA04CD21C50C}" type="slidenum">
              <a:rPr lang="en-GB" smtClean="0"/>
              <a:t>11</a:t>
            </a:fld>
            <a:endParaRPr lang="en-GB"/>
          </a:p>
        </p:txBody>
      </p:sp>
    </p:spTree>
    <p:extLst>
      <p:ext uri="{BB962C8B-B14F-4D97-AF65-F5344CB8AC3E}">
        <p14:creationId xmlns:p14="http://schemas.microsoft.com/office/powerpoint/2010/main" val="3461023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1500" y="2143116"/>
            <a:ext cx="7772400" cy="1470025"/>
          </a:xfrm>
          <a:prstGeom prst="rect">
            <a:avLst/>
          </a:prstGeom>
        </p:spPr>
        <p:txBody>
          <a:bodyPr anchor="b"/>
          <a:lstStyle>
            <a:lvl1pPr>
              <a:defRPr sz="3600">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371500" y="3571876"/>
            <a:ext cx="7700962" cy="857256"/>
          </a:xfrm>
        </p:spPr>
        <p:txBody>
          <a:bodyPr>
            <a:normAutofit/>
          </a:bodyPr>
          <a:lstStyle>
            <a:lvl1pPr marL="0" indent="0" algn="l">
              <a:buNone/>
              <a:defRPr sz="2400">
                <a:solidFill>
                  <a:schemeClr val="accent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2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158" y="500042"/>
            <a:ext cx="8229600" cy="552471"/>
          </a:xfrm>
          <a:prstGeom prst="rect">
            <a:avLst/>
          </a:prstGeom>
        </p:spPr>
        <p:txBody>
          <a:bodyPr/>
          <a:lstStyle>
            <a:lvl1pPr>
              <a:defRPr>
                <a:solidFill>
                  <a:schemeClr val="accent4"/>
                </a:solidFill>
                <a:latin typeface="Arial" pitchFamily="34" charset="0"/>
                <a:cs typeface="Arial" pitchFamily="34" charset="0"/>
              </a:defRPr>
            </a:lvl1pPr>
          </a:lstStyle>
          <a:p>
            <a:r>
              <a:rPr lang="en-US" dirty="0" smtClean="0"/>
              <a:t>New section title</a:t>
            </a:r>
            <a:endParaRPr lang="en-US" dirty="0"/>
          </a:p>
        </p:txBody>
      </p:sp>
      <p:sp>
        <p:nvSpPr>
          <p:cNvPr id="3" name="Content Placeholder 2"/>
          <p:cNvSpPr>
            <a:spLocks noGrp="1"/>
          </p:cNvSpPr>
          <p:nvPr>
            <p:ph idx="1"/>
          </p:nvPr>
        </p:nvSpPr>
        <p:spPr>
          <a:xfrm>
            <a:off x="357158" y="1628775"/>
            <a:ext cx="6807230" cy="4014803"/>
          </a:xfrm>
        </p:spPr>
        <p:txBody>
          <a:bodyPr>
            <a:normAutofit/>
          </a:bodyPr>
          <a:lstStyle>
            <a:lvl1pPr marL="174625" indent="-174625">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FAB83B7-7905-413E-ACAA-8FB195259838}" type="slidenum">
              <a:rPr lang="en-GB" smtClean="0"/>
              <a:pPr/>
              <a:t>‹#›</a:t>
            </a:fld>
            <a:endParaRPr lang="en-GB"/>
          </a:p>
        </p:txBody>
      </p:sp>
      <p:sp>
        <p:nvSpPr>
          <p:cNvPr id="4" name="Rectangle 2"/>
          <p:cNvSpPr txBox="1">
            <a:spLocks noChangeArrowheads="1"/>
          </p:cNvSpPr>
          <p:nvPr/>
        </p:nvSpPr>
        <p:spPr bwMode="auto">
          <a:xfrm>
            <a:off x="307975" y="1449388"/>
            <a:ext cx="7127875" cy="1470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3600">
                <a:solidFill>
                  <a:schemeClr val="accent3"/>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0" i="0" u="none" strike="noStrike" kern="1200" cap="none" spc="0" normalizeH="0" baseline="0" noProof="0" dirty="0" smtClean="0">
                <a:ln>
                  <a:noFill/>
                </a:ln>
                <a:solidFill>
                  <a:schemeClr val="accent5"/>
                </a:solidFill>
                <a:effectLst/>
                <a:uLnTx/>
                <a:uFillTx/>
                <a:latin typeface="Arial" pitchFamily="34" charset="0"/>
                <a:ea typeface="+mj-ea"/>
                <a:cs typeface="Arial" pitchFamily="34" charset="0"/>
              </a:rPr>
              <a:t>New section title</a:t>
            </a:r>
            <a:endParaRPr kumimoji="0" lang="en-AU" sz="3600" b="0" i="0" u="none" strike="noStrike" kern="1200" cap="none" spc="0" normalizeH="0" baseline="0" noProof="0" dirty="0">
              <a:ln>
                <a:noFill/>
              </a:ln>
              <a:solidFill>
                <a:schemeClr val="accent5"/>
              </a:solidFill>
              <a:effectLst/>
              <a:uLnTx/>
              <a:uFillTx/>
              <a:latin typeface="Arial" pitchFamily="34" charset="0"/>
              <a:ea typeface="+mj-ea"/>
              <a:cs typeface="Arial" pitchFamily="34" charset="0"/>
            </a:endParaRPr>
          </a:p>
        </p:txBody>
      </p:sp>
      <p:sp>
        <p:nvSpPr>
          <p:cNvPr id="5" name="Rectangle 3"/>
          <p:cNvSpPr>
            <a:spLocks noGrp="1" noChangeArrowheads="1"/>
          </p:cNvSpPr>
          <p:nvPr>
            <p:ph type="subTitle" idx="1" hasCustomPrompt="1"/>
          </p:nvPr>
        </p:nvSpPr>
        <p:spPr>
          <a:xfrm>
            <a:off x="348316" y="2919413"/>
            <a:ext cx="6853238" cy="738187"/>
          </a:xfrm>
        </p:spPr>
        <p:txBody>
          <a:bodyPr/>
          <a:lstStyle>
            <a:lvl1pPr>
              <a:buNone/>
              <a:defRPr sz="2400"/>
            </a:lvl1pPr>
          </a:lstStyle>
          <a:p>
            <a:r>
              <a:rPr lang="en-AU" dirty="0" smtClean="0"/>
              <a:t>Sub-heading title</a:t>
            </a:r>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3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158" y="500042"/>
            <a:ext cx="8229600" cy="552471"/>
          </a:xfrm>
          <a:prstGeom prst="rect">
            <a:avLst/>
          </a:prstGeom>
        </p:spPr>
        <p:txBody>
          <a:bodyPr/>
          <a:lstStyle>
            <a:lvl1pPr>
              <a:defRPr>
                <a:solidFill>
                  <a:schemeClr val="accent5"/>
                </a:solidFill>
                <a:latin typeface="Arial" pitchFamily="34" charset="0"/>
                <a:cs typeface="Arial" pitchFamily="34" charset="0"/>
              </a:defRPr>
            </a:lvl1pPr>
          </a:lstStyle>
          <a:p>
            <a:r>
              <a:rPr lang="en-US" dirty="0" smtClean="0"/>
              <a:t>New section title</a:t>
            </a:r>
            <a:endParaRPr lang="en-US" dirty="0"/>
          </a:p>
        </p:txBody>
      </p:sp>
      <p:sp>
        <p:nvSpPr>
          <p:cNvPr id="3" name="Content Placeholder 2"/>
          <p:cNvSpPr>
            <a:spLocks noGrp="1"/>
          </p:cNvSpPr>
          <p:nvPr>
            <p:ph idx="1"/>
          </p:nvPr>
        </p:nvSpPr>
        <p:spPr>
          <a:xfrm>
            <a:off x="357158" y="1628775"/>
            <a:ext cx="6807230" cy="4014803"/>
          </a:xfrm>
        </p:spPr>
        <p:txBody>
          <a:bodyPr>
            <a:normAutofit/>
          </a:bodyPr>
          <a:lstStyle>
            <a:lvl1pPr marL="174625" indent="-174625">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229600" cy="552471"/>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158" y="1142985"/>
            <a:ext cx="8286808" cy="4786345"/>
          </a:xfrm>
        </p:spPr>
        <p:txBody>
          <a:bodyPr>
            <a:normAutofit/>
          </a:bodyPr>
          <a:lstStyle>
            <a:lvl1pPr marL="174625" indent="-174625">
              <a:buClr>
                <a:schemeClr val="tx2"/>
              </a:buClr>
              <a:buFont typeface="Arial" pitchFamily="34" charset="0"/>
              <a:buChar char="•"/>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6"/>
            <a:ext cx="7604149" cy="571500"/>
          </a:xfrm>
          <a:prstGeom prst="rect">
            <a:avLst/>
          </a:prstGeom>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7158" y="602476"/>
            <a:ext cx="6429420" cy="476267"/>
          </a:xfrm>
          <a:prstGeom prst="rect">
            <a:avLst/>
          </a:prstGeom>
        </p:spPr>
        <p:txBody>
          <a:bodyPr anchor="b"/>
          <a:lstStyle>
            <a:lvl1pPr algn="l">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6143636" y="1628775"/>
            <a:ext cx="2706688" cy="4032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hasCustomPrompt="1"/>
          </p:nvPr>
        </p:nvSpPr>
        <p:spPr>
          <a:xfrm>
            <a:off x="357159" y="1628775"/>
            <a:ext cx="5572164" cy="4032250"/>
          </a:xfrm>
        </p:spPr>
        <p:txBody>
          <a:bodyPr>
            <a:normAutofit/>
          </a:bodyPr>
          <a:lstStyle>
            <a:lvl1pPr marL="0" indent="0">
              <a:buNone/>
              <a:defRPr sz="1800">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text </a:t>
            </a:r>
          </a:p>
        </p:txBody>
      </p:sp>
      <p:sp>
        <p:nvSpPr>
          <p:cNvPr id="7" name="Slide Number Placeholder 6"/>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7158" y="504808"/>
            <a:ext cx="5486400" cy="566738"/>
          </a:xfrm>
          <a:prstGeom prst="rect">
            <a:avLst/>
          </a:prstGeom>
        </p:spPr>
        <p:txBody>
          <a:bodyPr anchor="b"/>
          <a:lstStyle>
            <a:lvl1pPr algn="l">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6143636" y="1628775"/>
            <a:ext cx="2428892" cy="19431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hasCustomPrompt="1"/>
          </p:nvPr>
        </p:nvSpPr>
        <p:spPr>
          <a:xfrm>
            <a:off x="357159" y="1628775"/>
            <a:ext cx="5572164" cy="4032250"/>
          </a:xfrm>
        </p:spPr>
        <p:txBody>
          <a:bodyPr>
            <a:normAutofit/>
          </a:bodyPr>
          <a:lstStyle>
            <a:lvl1pPr marL="0" indent="0">
              <a:buNone/>
              <a:defRPr sz="1800">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text </a:t>
            </a:r>
          </a:p>
        </p:txBody>
      </p:sp>
      <p:sp>
        <p:nvSpPr>
          <p:cNvPr id="7" name="Slide Number Placeholder 6"/>
          <p:cNvSpPr>
            <a:spLocks noGrp="1"/>
          </p:cNvSpPr>
          <p:nvPr>
            <p:ph type="sldNum" sz="quarter" idx="12"/>
          </p:nvPr>
        </p:nvSpPr>
        <p:spPr/>
        <p:txBody>
          <a:bodyPr/>
          <a:lstStyle/>
          <a:p>
            <a:fld id="{1FAB83B7-7905-413E-ACAA-8FB195259838}" type="slidenum">
              <a:rPr lang="en-GB" smtClean="0"/>
              <a:pPr/>
              <a:t>‹#›</a:t>
            </a:fld>
            <a:endParaRPr lang="en-GB"/>
          </a:p>
        </p:txBody>
      </p:sp>
      <p:sp>
        <p:nvSpPr>
          <p:cNvPr id="6" name="Picture Placeholder 2"/>
          <p:cNvSpPr>
            <a:spLocks noGrp="1"/>
          </p:cNvSpPr>
          <p:nvPr>
            <p:ph type="pic" idx="13"/>
          </p:nvPr>
        </p:nvSpPr>
        <p:spPr>
          <a:xfrm>
            <a:off x="6143636" y="3714753"/>
            <a:ext cx="2428892" cy="192882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FAB83B7-7905-413E-ACAA-8FB195259838}" type="slidenum">
              <a:rPr lang="en-GB" smtClean="0"/>
              <a:pPr/>
              <a:t>‹#›</a:t>
            </a:fld>
            <a:endParaRPr lang="en-GB"/>
          </a:p>
        </p:txBody>
      </p:sp>
      <p:sp>
        <p:nvSpPr>
          <p:cNvPr id="4" name="Rectangle 2"/>
          <p:cNvSpPr txBox="1">
            <a:spLocks noChangeArrowheads="1"/>
          </p:cNvSpPr>
          <p:nvPr/>
        </p:nvSpPr>
        <p:spPr bwMode="auto">
          <a:xfrm>
            <a:off x="307975" y="1449388"/>
            <a:ext cx="7127875" cy="1470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3600">
                <a:solidFill>
                  <a:schemeClr val="accent3"/>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0" i="0" u="none" strike="noStrike" kern="1200" cap="none" spc="0" normalizeH="0" baseline="0" noProof="0" smtClean="0">
                <a:ln>
                  <a:noFill/>
                </a:ln>
                <a:solidFill>
                  <a:schemeClr val="accent3"/>
                </a:solidFill>
                <a:effectLst/>
                <a:uLnTx/>
                <a:uFillTx/>
                <a:latin typeface="Arial" pitchFamily="34" charset="0"/>
                <a:ea typeface="+mj-ea"/>
                <a:cs typeface="Arial" pitchFamily="34" charset="0"/>
              </a:rPr>
              <a:t>New section title</a:t>
            </a:r>
            <a:endParaRPr kumimoji="0" lang="en-AU" sz="3600" b="0" i="0" u="none" strike="noStrike" kern="1200" cap="none" spc="0" normalizeH="0" baseline="0" noProof="0" dirty="0">
              <a:ln>
                <a:noFill/>
              </a:ln>
              <a:solidFill>
                <a:schemeClr val="accent3"/>
              </a:solidFill>
              <a:effectLst/>
              <a:uLnTx/>
              <a:uFillTx/>
              <a:latin typeface="Arial" pitchFamily="34" charset="0"/>
              <a:ea typeface="+mj-ea"/>
              <a:cs typeface="Arial" pitchFamily="34" charset="0"/>
            </a:endParaRPr>
          </a:p>
        </p:txBody>
      </p:sp>
      <p:sp>
        <p:nvSpPr>
          <p:cNvPr id="5" name="Rectangle 3"/>
          <p:cNvSpPr>
            <a:spLocks noGrp="1" noChangeArrowheads="1"/>
          </p:cNvSpPr>
          <p:nvPr>
            <p:ph type="subTitle" idx="1" hasCustomPrompt="1"/>
          </p:nvPr>
        </p:nvSpPr>
        <p:spPr>
          <a:xfrm>
            <a:off x="348316" y="2919413"/>
            <a:ext cx="6853238" cy="738187"/>
          </a:xfrm>
        </p:spPr>
        <p:txBody>
          <a:bodyPr/>
          <a:lstStyle>
            <a:lvl1pPr>
              <a:buNone/>
              <a:defRPr sz="2400"/>
            </a:lvl1pPr>
          </a:lstStyle>
          <a:p>
            <a:r>
              <a:rPr lang="en-AU" dirty="0" smtClean="0"/>
              <a:t>Sub-heading title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158" y="500042"/>
            <a:ext cx="8229600" cy="552471"/>
          </a:xfrm>
          <a:prstGeom prst="rect">
            <a:avLst/>
          </a:prstGeom>
        </p:spPr>
        <p:txBody>
          <a:bodyPr/>
          <a:lstStyle>
            <a:lvl1pPr>
              <a:defRPr>
                <a:solidFill>
                  <a:schemeClr val="accent3"/>
                </a:solidFill>
                <a:latin typeface="Arial" pitchFamily="34" charset="0"/>
                <a:cs typeface="Arial" pitchFamily="34" charset="0"/>
              </a:defRPr>
            </a:lvl1pPr>
          </a:lstStyle>
          <a:p>
            <a:r>
              <a:rPr lang="en-US" dirty="0" smtClean="0"/>
              <a:t>New section title</a:t>
            </a:r>
            <a:endParaRPr lang="en-US" dirty="0"/>
          </a:p>
        </p:txBody>
      </p:sp>
      <p:sp>
        <p:nvSpPr>
          <p:cNvPr id="3" name="Content Placeholder 2"/>
          <p:cNvSpPr>
            <a:spLocks noGrp="1"/>
          </p:cNvSpPr>
          <p:nvPr>
            <p:ph idx="1"/>
          </p:nvPr>
        </p:nvSpPr>
        <p:spPr>
          <a:xfrm>
            <a:off x="357158" y="1628775"/>
            <a:ext cx="6807230" cy="4014803"/>
          </a:xfrm>
        </p:spPr>
        <p:txBody>
          <a:bodyPr>
            <a:normAutofit/>
          </a:bodyPr>
          <a:lstStyle>
            <a:lvl1pPr marL="174625" indent="-174625">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Slide Number Placeholder 5"/>
          <p:cNvSpPr>
            <a:spLocks noGrp="1"/>
          </p:cNvSpPr>
          <p:nvPr>
            <p:ph type="sldNum" sz="quarter" idx="12"/>
          </p:nvPr>
        </p:nvSpPr>
        <p:spPr/>
        <p:txBody>
          <a:bodyPr/>
          <a:lstStyle/>
          <a:p>
            <a:fld id="{1FAB83B7-7905-413E-ACAA-8FB19525983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FAB83B7-7905-413E-ACAA-8FB195259838}" type="slidenum">
              <a:rPr lang="en-GB" smtClean="0"/>
              <a:pPr/>
              <a:t>‹#›</a:t>
            </a:fld>
            <a:endParaRPr lang="en-GB"/>
          </a:p>
        </p:txBody>
      </p:sp>
      <p:sp>
        <p:nvSpPr>
          <p:cNvPr id="4" name="Rectangle 2"/>
          <p:cNvSpPr txBox="1">
            <a:spLocks noChangeArrowheads="1"/>
          </p:cNvSpPr>
          <p:nvPr/>
        </p:nvSpPr>
        <p:spPr bwMode="auto">
          <a:xfrm>
            <a:off x="307975" y="1449388"/>
            <a:ext cx="7127875" cy="1470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3600">
                <a:solidFill>
                  <a:schemeClr val="accent3"/>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3600" b="0" i="0" u="none" strike="noStrike" kern="1200" cap="none" spc="0" normalizeH="0" baseline="0" noProof="0" dirty="0" smtClean="0">
                <a:ln>
                  <a:noFill/>
                </a:ln>
                <a:solidFill>
                  <a:schemeClr val="accent4"/>
                </a:solidFill>
                <a:effectLst/>
                <a:uLnTx/>
                <a:uFillTx/>
                <a:latin typeface="Arial" pitchFamily="34" charset="0"/>
                <a:ea typeface="+mj-ea"/>
                <a:cs typeface="Arial" pitchFamily="34" charset="0"/>
              </a:rPr>
              <a:t>New section title</a:t>
            </a:r>
            <a:endParaRPr kumimoji="0" lang="en-AU" sz="3600" b="0" i="0" u="none" strike="noStrike" kern="1200" cap="none" spc="0" normalizeH="0" baseline="0" noProof="0" dirty="0">
              <a:ln>
                <a:noFill/>
              </a:ln>
              <a:solidFill>
                <a:schemeClr val="accent4"/>
              </a:solidFill>
              <a:effectLst/>
              <a:uLnTx/>
              <a:uFillTx/>
              <a:latin typeface="Arial" pitchFamily="34" charset="0"/>
              <a:ea typeface="+mj-ea"/>
              <a:cs typeface="Arial" pitchFamily="34" charset="0"/>
            </a:endParaRPr>
          </a:p>
        </p:txBody>
      </p:sp>
      <p:sp>
        <p:nvSpPr>
          <p:cNvPr id="5" name="Rectangle 3"/>
          <p:cNvSpPr>
            <a:spLocks noGrp="1" noChangeArrowheads="1"/>
          </p:cNvSpPr>
          <p:nvPr>
            <p:ph type="subTitle" idx="1" hasCustomPrompt="1"/>
          </p:nvPr>
        </p:nvSpPr>
        <p:spPr>
          <a:xfrm>
            <a:off x="348316" y="2919413"/>
            <a:ext cx="6853238" cy="738187"/>
          </a:xfrm>
        </p:spPr>
        <p:txBody>
          <a:bodyPr/>
          <a:lstStyle>
            <a:lvl1pPr>
              <a:buNone/>
              <a:defRPr sz="2400"/>
            </a:lvl1pPr>
          </a:lstStyle>
          <a:p>
            <a:r>
              <a:rPr lang="en-AU" dirty="0" smtClean="0"/>
              <a:t>Sub-heading title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3071" y="1071546"/>
            <a:ext cx="8209457" cy="4929222"/>
          </a:xfrm>
          <a:prstGeom prst="rect">
            <a:avLst/>
          </a:prstGeom>
        </p:spPr>
        <p:txBody>
          <a:bodyPr vert="horz" lIns="91440" tIns="45720" rIns="91440" bIns="45720" rtlCol="0">
            <a:normAutofit/>
          </a:bodyPr>
          <a:lstStyle/>
          <a:p>
            <a:r>
              <a:rPr lang="fr-CH" dirty="0" smtClean="0"/>
              <a:t>Click here to edit text</a:t>
            </a:r>
          </a:p>
          <a:p>
            <a:pPr marL="530225" lvl="1" indent="-173038"/>
            <a:r>
              <a:rPr lang="fr-CH" dirty="0" smtClean="0"/>
              <a:t>Second level</a:t>
            </a:r>
          </a:p>
          <a:p>
            <a:pPr marL="900113" lvl="2" indent="-177800"/>
            <a:r>
              <a:rPr lang="fr-CH" dirty="0" smtClean="0"/>
              <a:t>Third level</a:t>
            </a:r>
            <a:endParaRPr lang="en-US" dirty="0" smtClean="0"/>
          </a:p>
          <a:p>
            <a:pPr lvl="3"/>
            <a:r>
              <a:rPr lang="en-AU" dirty="0" smtClean="0"/>
              <a:t>Fourth level</a:t>
            </a:r>
          </a:p>
        </p:txBody>
      </p:sp>
      <p:sp>
        <p:nvSpPr>
          <p:cNvPr id="6" name="Slide Number Placeholder 5"/>
          <p:cNvSpPr>
            <a:spLocks noGrp="1"/>
          </p:cNvSpPr>
          <p:nvPr>
            <p:ph type="sldNum" sz="quarter" idx="4"/>
          </p:nvPr>
        </p:nvSpPr>
        <p:spPr>
          <a:xfrm>
            <a:off x="8143900" y="0"/>
            <a:ext cx="64291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AB83B7-7905-413E-ACAA-8FB195259838}" type="slidenum">
              <a:rPr lang="en-GB" smtClean="0"/>
              <a:pPr/>
              <a:t>‹#›</a:t>
            </a:fld>
            <a:endParaRPr lang="en-GB"/>
          </a:p>
        </p:txBody>
      </p:sp>
      <p:sp>
        <p:nvSpPr>
          <p:cNvPr id="8" name="Rectangle 2"/>
          <p:cNvSpPr>
            <a:spLocks noGrp="1" noChangeArrowheads="1"/>
          </p:cNvSpPr>
          <p:nvPr>
            <p:ph type="title"/>
          </p:nvPr>
        </p:nvSpPr>
        <p:spPr bwMode="auto">
          <a:xfrm>
            <a:off x="324295" y="442472"/>
            <a:ext cx="8229600" cy="5386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AU"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3200" kern="1200">
          <a:solidFill>
            <a:schemeClr val="tx2"/>
          </a:solidFill>
          <a:latin typeface="Arial" pitchFamily="34" charset="0"/>
          <a:ea typeface="+mj-ea"/>
          <a:cs typeface="Arial" pitchFamily="34" charset="0"/>
        </a:defRPr>
      </a:lvl1pPr>
    </p:titleStyle>
    <p:bodyStyle>
      <a:lvl1pPr marL="174625" indent="-174625" algn="l" defTabSz="914400" rtl="0" eaLnBrk="1" latinLnBrk="0" hangingPunct="1">
        <a:spcBef>
          <a:spcPct val="20000"/>
        </a:spcBef>
        <a:buFont typeface="Arial" pitchFamily="34" charset="0"/>
        <a:buNone/>
        <a:tabLst/>
        <a:defRPr sz="1800" kern="1200">
          <a:solidFill>
            <a:schemeClr val="accent2"/>
          </a:solidFill>
          <a:latin typeface="+mn-lt"/>
          <a:ea typeface="+mn-ea"/>
          <a:cs typeface="+mn-cs"/>
        </a:defRPr>
      </a:lvl1pPr>
      <a:lvl2pPr marL="530225" indent="-173038" algn="l" defTabSz="914400" rtl="0" eaLnBrk="1" latinLnBrk="0" hangingPunct="1">
        <a:spcBef>
          <a:spcPct val="20000"/>
        </a:spcBef>
        <a:buClr>
          <a:schemeClr val="tx2"/>
        </a:buClr>
        <a:buFont typeface="Arial" pitchFamily="34" charset="0"/>
        <a:buChar char="•"/>
        <a:defRPr sz="1800" kern="1200">
          <a:solidFill>
            <a:schemeClr val="accent2"/>
          </a:solidFill>
          <a:latin typeface="+mn-lt"/>
          <a:ea typeface="+mn-ea"/>
          <a:cs typeface="+mn-cs"/>
        </a:defRPr>
      </a:lvl2pPr>
      <a:lvl3pPr marL="1143000" indent="-228600" algn="l" defTabSz="914400" rtl="0" eaLnBrk="1" latinLnBrk="0" hangingPunct="1">
        <a:spcBef>
          <a:spcPct val="20000"/>
        </a:spcBef>
        <a:buClr>
          <a:schemeClr val="accent5"/>
        </a:buClr>
        <a:buFont typeface="Arial" pitchFamily="34" charset="0"/>
        <a:buChar char="•"/>
        <a:defRPr sz="1600" kern="1200">
          <a:solidFill>
            <a:schemeClr val="accent2"/>
          </a:solidFill>
          <a:latin typeface="+mn-lt"/>
          <a:ea typeface="+mn-ea"/>
          <a:cs typeface="+mn-cs"/>
        </a:defRPr>
      </a:lvl3pPr>
      <a:lvl4pPr marL="1600200" indent="-228600" algn="l" defTabSz="914400" rtl="0" eaLnBrk="1" latinLnBrk="0" hangingPunct="1">
        <a:spcBef>
          <a:spcPct val="20000"/>
        </a:spcBef>
        <a:buClr>
          <a:schemeClr val="accent6"/>
        </a:buClr>
        <a:buFont typeface="Arial" pitchFamily="34" charset="0"/>
        <a:buChar char="•"/>
        <a:defRPr sz="1400" kern="1200">
          <a:solidFill>
            <a:schemeClr val="accent2"/>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TPO Network Awards</a:t>
            </a:r>
            <a:endParaRPr lang="en-GB" dirty="0"/>
          </a:p>
        </p:txBody>
      </p:sp>
      <p:sp>
        <p:nvSpPr>
          <p:cNvPr id="3" name="Subtitle 2"/>
          <p:cNvSpPr>
            <a:spLocks noGrp="1"/>
          </p:cNvSpPr>
          <p:nvPr>
            <p:ph type="subTitle" idx="1"/>
          </p:nvPr>
        </p:nvSpPr>
        <p:spPr>
          <a:xfrm>
            <a:off x="371500" y="3571876"/>
            <a:ext cx="8088932" cy="857256"/>
          </a:xfrm>
        </p:spPr>
        <p:txBody>
          <a:bodyPr/>
          <a:lstStyle/>
          <a:p>
            <a:r>
              <a:rPr lang="en-GB" dirty="0" smtClean="0"/>
              <a:t>TPO Network Awards training</a:t>
            </a:r>
            <a:endParaRPr lang="en-GB" dirty="0"/>
          </a:p>
        </p:txBody>
      </p:sp>
      <p:sp>
        <p:nvSpPr>
          <p:cNvPr id="4" name="TextBox 3"/>
          <p:cNvSpPr txBox="1"/>
          <p:nvPr/>
        </p:nvSpPr>
        <p:spPr>
          <a:xfrm>
            <a:off x="357158" y="5229512"/>
            <a:ext cx="4016845" cy="984885"/>
          </a:xfrm>
          <a:prstGeom prst="rect">
            <a:avLst/>
          </a:prstGeom>
          <a:noFill/>
        </p:spPr>
        <p:txBody>
          <a:bodyPr wrap="none" rtlCol="0" anchor="ctr">
            <a:spAutoFit/>
          </a:bodyPr>
          <a:lstStyle/>
          <a:p>
            <a:pPr>
              <a:spcBef>
                <a:spcPts val="600"/>
              </a:spcBef>
            </a:pPr>
            <a:r>
              <a:rPr lang="en-GB" sz="1600" dirty="0" smtClean="0"/>
              <a:t>Ann </a:t>
            </a:r>
            <a:r>
              <a:rPr lang="en-GB" sz="1600" dirty="0"/>
              <a:t>Penistan </a:t>
            </a:r>
            <a:endParaRPr lang="en-GB" sz="1600" dirty="0" smtClean="0"/>
          </a:p>
          <a:p>
            <a:pPr>
              <a:spcBef>
                <a:spcPts val="600"/>
              </a:spcBef>
            </a:pPr>
            <a:r>
              <a:rPr lang="en-GB" sz="1600" dirty="0" smtClean="0"/>
              <a:t>26 </a:t>
            </a:r>
            <a:r>
              <a:rPr lang="en-GB" sz="1600" dirty="0"/>
              <a:t>March, 2014</a:t>
            </a:r>
          </a:p>
          <a:p>
            <a:pPr>
              <a:spcBef>
                <a:spcPts val="600"/>
              </a:spcBef>
            </a:pPr>
            <a:r>
              <a:rPr lang="en-GB" sz="1600" dirty="0" err="1" smtClean="0"/>
              <a:t>Crowne</a:t>
            </a:r>
            <a:r>
              <a:rPr lang="en-GB" sz="1600" dirty="0" smtClean="0"/>
              <a:t> Plaza Hotel, Managua</a:t>
            </a:r>
            <a:r>
              <a:rPr lang="en-GB" sz="1600" dirty="0"/>
              <a:t>, Nicaragua</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1385" y="404665"/>
            <a:ext cx="8975111" cy="4896543"/>
          </a:xfrm>
          <a:prstGeom prst="rect">
            <a:avLst/>
          </a:prstGeom>
        </p:spPr>
      </p:pic>
    </p:spTree>
    <p:extLst>
      <p:ext uri="{BB962C8B-B14F-4D97-AF65-F5344CB8AC3E}">
        <p14:creationId xmlns:p14="http://schemas.microsoft.com/office/powerpoint/2010/main" val="25265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sz="2000" dirty="0" smtClean="0"/>
              <a:t>A NOTE ON ELIGIBILITY</a:t>
            </a:r>
            <a:endParaRPr lang="en-US" sz="2000" dirty="0"/>
          </a:p>
        </p:txBody>
      </p:sp>
      <p:sp>
        <p:nvSpPr>
          <p:cNvPr id="3" name="Content Placeholder 2"/>
          <p:cNvSpPr>
            <a:spLocks noGrp="1"/>
          </p:cNvSpPr>
          <p:nvPr>
            <p:ph idx="1"/>
          </p:nvPr>
        </p:nvSpPr>
        <p:spPr>
          <a:xfrm>
            <a:off x="357158" y="1142985"/>
            <a:ext cx="8286808" cy="3438143"/>
          </a:xfrm>
        </p:spPr>
        <p:txBody>
          <a:bodyPr>
            <a:noAutofit/>
          </a:bodyPr>
          <a:lstStyle/>
          <a:p>
            <a:pPr marL="0" indent="0">
              <a:buNone/>
            </a:pPr>
            <a:r>
              <a:rPr lang="en-US" sz="1600" dirty="0" smtClean="0"/>
              <a:t>The </a:t>
            </a:r>
            <a:r>
              <a:rPr lang="en-US" sz="1600" dirty="0"/>
              <a:t>TPO Network Awards are open to all trade support institutions that are officially recognized as the national organization for trade </a:t>
            </a:r>
            <a:r>
              <a:rPr lang="en-US" sz="1600" dirty="0" smtClean="0"/>
              <a:t>promotion. </a:t>
            </a:r>
          </a:p>
          <a:p>
            <a:pPr marL="0" indent="0">
              <a:buNone/>
            </a:pPr>
            <a:endParaRPr lang="en-US" sz="1600" dirty="0"/>
          </a:p>
          <a:p>
            <a:pPr marL="0" indent="0">
              <a:buNone/>
            </a:pPr>
            <a:r>
              <a:rPr lang="en-US" sz="1600" dirty="0" smtClean="0"/>
              <a:t>Depending on the country this function maybe performed by a Chambers of Commerce or a department within a related ministry or  the national trade promotion organization. </a:t>
            </a:r>
            <a:endParaRPr lang="en-US" sz="1600" dirty="0"/>
          </a:p>
          <a:p>
            <a:pPr marL="0" indent="0">
              <a:buNone/>
            </a:pPr>
            <a:endParaRPr lang="en-US" sz="1600" dirty="0"/>
          </a:p>
          <a:p>
            <a:pPr marL="0" indent="0">
              <a:buNone/>
            </a:pPr>
            <a:r>
              <a:rPr lang="en-US" sz="1600" dirty="0"/>
              <a:t>A</a:t>
            </a:r>
            <a:r>
              <a:rPr lang="en-US" sz="1600" dirty="0" smtClean="0"/>
              <a:t>gencies </a:t>
            </a:r>
            <a:r>
              <a:rPr lang="en-US" sz="1600" dirty="0"/>
              <a:t>which are not eligible for the </a:t>
            </a:r>
            <a:r>
              <a:rPr lang="en-US" sz="1600" dirty="0" smtClean="0"/>
              <a:t>awards, such as regional and provincial TPOs,  active trade training organizations etc., can and do become members </a:t>
            </a:r>
            <a:r>
              <a:rPr lang="en-US" sz="1600" dirty="0"/>
              <a:t>of the Global TPO </a:t>
            </a:r>
            <a:r>
              <a:rPr lang="en-US" sz="1600" dirty="0" smtClean="0"/>
              <a:t>network and benefit from the sharing of practices.</a:t>
            </a:r>
            <a:endParaRPr lang="en-US" sz="1600" dirty="0"/>
          </a:p>
          <a:p>
            <a:pPr marL="0" indent="0">
              <a:buNone/>
            </a:pPr>
            <a:endParaRPr lang="en-US" sz="1600" dirty="0" smtClean="0"/>
          </a:p>
          <a:p>
            <a:pPr marL="0" indent="0">
              <a:buNone/>
            </a:pPr>
            <a:endParaRPr lang="en-US" sz="1600" dirty="0"/>
          </a:p>
        </p:txBody>
      </p:sp>
    </p:spTree>
    <p:extLst>
      <p:ext uri="{BB962C8B-B14F-4D97-AF65-F5344CB8AC3E}">
        <p14:creationId xmlns:p14="http://schemas.microsoft.com/office/powerpoint/2010/main" val="3434688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85"/>
            <a:ext cx="8286808" cy="3798183"/>
          </a:xfrm>
        </p:spPr>
        <p:txBody>
          <a:bodyPr>
            <a:normAutofit/>
          </a:bodyPr>
          <a:lstStyle/>
          <a:p>
            <a:pPr algn="ctr">
              <a:buNone/>
            </a:pPr>
            <a:r>
              <a:rPr lang="fr-CH" sz="3200" dirty="0" smtClean="0">
                <a:solidFill>
                  <a:schemeClr val="tx2"/>
                </a:solidFill>
                <a:ea typeface="+mj-ea"/>
              </a:rPr>
              <a:t>2014 TPO Network Conference &amp; Awards </a:t>
            </a:r>
          </a:p>
          <a:p>
            <a:pPr algn="ctr">
              <a:buNone/>
            </a:pPr>
            <a:endParaRPr lang="fr-CH" sz="3200" dirty="0" smtClean="0">
              <a:solidFill>
                <a:schemeClr val="tx2"/>
              </a:solidFill>
              <a:ea typeface="+mj-ea"/>
            </a:endParaRPr>
          </a:p>
          <a:p>
            <a:pPr algn="ctr">
              <a:buNone/>
            </a:pPr>
            <a:r>
              <a:rPr lang="fr-CH" sz="3200" dirty="0" smtClean="0">
                <a:solidFill>
                  <a:schemeClr val="tx2"/>
                </a:solidFill>
                <a:ea typeface="+mj-ea"/>
              </a:rPr>
              <a:t>Dubai, United Arab Emirates</a:t>
            </a:r>
          </a:p>
          <a:p>
            <a:pPr algn="ctr">
              <a:buNone/>
            </a:pPr>
            <a:endParaRPr lang="fr-CH" sz="3200" dirty="0">
              <a:solidFill>
                <a:schemeClr val="tx2"/>
              </a:solidFill>
              <a:ea typeface="+mj-ea"/>
            </a:endParaRPr>
          </a:p>
          <a:p>
            <a:pPr algn="ctr">
              <a:buNone/>
            </a:pPr>
            <a:r>
              <a:rPr lang="fr-CH" sz="2400" dirty="0" smtClean="0">
                <a:solidFill>
                  <a:schemeClr val="tx2"/>
                </a:solidFill>
              </a:rPr>
              <a:t>Hosted by Dubai Exports in partnership with ITC</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107504" y="116632"/>
            <a:ext cx="7741096" cy="646331"/>
          </a:xfrm>
          <a:prstGeom prst="rect">
            <a:avLst/>
          </a:prstGeom>
          <a:noFill/>
        </p:spPr>
        <p:txBody>
          <a:bodyPr wrap="square" rtlCol="0">
            <a:spAutoFit/>
          </a:bodyPr>
          <a:lstStyle/>
          <a:p>
            <a:pPr algn="ctr"/>
            <a:r>
              <a:rPr lang="en-US" b="1" dirty="0">
                <a:solidFill>
                  <a:schemeClr val="tx2"/>
                </a:solidFill>
                <a:latin typeface="Arial" pitchFamily="34" charset="0"/>
                <a:ea typeface="+mj-ea"/>
                <a:cs typeface="Arial" pitchFamily="34" charset="0"/>
              </a:rPr>
              <a:t>THE TPO NETWORK AWARDS </a:t>
            </a:r>
            <a:r>
              <a:rPr lang="en-US" b="1" dirty="0" smtClean="0">
                <a:solidFill>
                  <a:schemeClr val="tx2"/>
                </a:solidFill>
                <a:latin typeface="Arial" pitchFamily="34" charset="0"/>
                <a:ea typeface="+mj-ea"/>
                <a:cs typeface="Arial" pitchFamily="34" charset="0"/>
              </a:rPr>
              <a:t>PROCESS AND THE SPECIFIC TOPICS FOR DISCUSSION TODAY </a:t>
            </a:r>
            <a:endParaRPr lang="en-US" b="1" dirty="0">
              <a:solidFill>
                <a:schemeClr val="tx2"/>
              </a:solidFill>
              <a:latin typeface="Arial" pitchFamily="34" charset="0"/>
              <a:ea typeface="+mj-ea"/>
              <a:cs typeface="Arial" pitchFamily="34" charset="0"/>
            </a:endParaRPr>
          </a:p>
        </p:txBody>
      </p:sp>
      <p:grpSp>
        <p:nvGrpSpPr>
          <p:cNvPr id="2" name="Group 1"/>
          <p:cNvGrpSpPr/>
          <p:nvPr/>
        </p:nvGrpSpPr>
        <p:grpSpPr>
          <a:xfrm>
            <a:off x="152400" y="1066800"/>
            <a:ext cx="8653130" cy="5297984"/>
            <a:chOff x="152400" y="1066800"/>
            <a:chExt cx="8653130" cy="5297984"/>
          </a:xfrm>
        </p:grpSpPr>
        <p:sp>
          <p:nvSpPr>
            <p:cNvPr id="8" name="Right Arrow 7"/>
            <p:cNvSpPr/>
            <p:nvPr/>
          </p:nvSpPr>
          <p:spPr>
            <a:xfrm>
              <a:off x="30480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9" name="Right Arrow 8"/>
            <p:cNvSpPr/>
            <p:nvPr/>
          </p:nvSpPr>
          <p:spPr>
            <a:xfrm>
              <a:off x="171893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0" name="Right Arrow 9"/>
            <p:cNvSpPr/>
            <p:nvPr/>
          </p:nvSpPr>
          <p:spPr>
            <a:xfrm>
              <a:off x="312420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1" name="Right Arrow 10"/>
            <p:cNvSpPr/>
            <p:nvPr/>
          </p:nvSpPr>
          <p:spPr>
            <a:xfrm>
              <a:off x="453833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2" name="Right Arrow 11"/>
            <p:cNvSpPr/>
            <p:nvPr/>
          </p:nvSpPr>
          <p:spPr>
            <a:xfrm>
              <a:off x="594360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3" name="Right Arrow 12"/>
            <p:cNvSpPr/>
            <p:nvPr/>
          </p:nvSpPr>
          <p:spPr>
            <a:xfrm>
              <a:off x="7357730" y="1066800"/>
              <a:ext cx="1447800" cy="1066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4" name="Rectangle 13"/>
            <p:cNvSpPr/>
            <p:nvPr/>
          </p:nvSpPr>
          <p:spPr>
            <a:xfrm>
              <a:off x="152400" y="1314680"/>
              <a:ext cx="1515645" cy="523220"/>
            </a:xfrm>
            <a:prstGeom prst="rect">
              <a:avLst/>
            </a:prstGeom>
          </p:spPr>
          <p:txBody>
            <a:bodyPr wrap="square">
              <a:spAutoFit/>
            </a:bodyPr>
            <a:lstStyle/>
            <a:p>
              <a:pPr algn="ctr"/>
              <a:r>
                <a:rPr lang="en-US" sz="1400" b="1" dirty="0" smtClean="0">
                  <a:solidFill>
                    <a:schemeClr val="bg2"/>
                  </a:solidFill>
                  <a:latin typeface="Calibri"/>
                </a:rPr>
                <a:t>Prompting Applications</a:t>
              </a:r>
              <a:endParaRPr lang="en-US" sz="1400" dirty="0" smtClean="0">
                <a:solidFill>
                  <a:schemeClr val="bg2"/>
                </a:solidFill>
                <a:latin typeface="Calibri"/>
              </a:endParaRPr>
            </a:p>
          </p:txBody>
        </p:sp>
        <p:sp>
          <p:nvSpPr>
            <p:cNvPr id="15" name="Rectangle 14"/>
            <p:cNvSpPr/>
            <p:nvPr/>
          </p:nvSpPr>
          <p:spPr>
            <a:xfrm>
              <a:off x="1706392" y="1304447"/>
              <a:ext cx="1236948" cy="523220"/>
            </a:xfrm>
            <a:prstGeom prst="rect">
              <a:avLst/>
            </a:prstGeom>
          </p:spPr>
          <p:txBody>
            <a:bodyPr wrap="square">
              <a:spAutoFit/>
            </a:bodyPr>
            <a:lstStyle/>
            <a:p>
              <a:pPr algn="ctr"/>
              <a:r>
                <a:rPr lang="en-US" sz="1400" b="1" dirty="0" smtClean="0">
                  <a:solidFill>
                    <a:schemeClr val="bg2"/>
                  </a:solidFill>
                  <a:latin typeface="Calibri"/>
                </a:rPr>
                <a:t>Developing Applications</a:t>
              </a:r>
              <a:endParaRPr lang="en-US" sz="1400" dirty="0">
                <a:solidFill>
                  <a:schemeClr val="bg2"/>
                </a:solidFill>
                <a:latin typeface="Calibri"/>
              </a:endParaRPr>
            </a:p>
          </p:txBody>
        </p:sp>
        <p:sp>
          <p:nvSpPr>
            <p:cNvPr id="16" name="Rectangle 15"/>
            <p:cNvSpPr/>
            <p:nvPr/>
          </p:nvSpPr>
          <p:spPr>
            <a:xfrm>
              <a:off x="3124200" y="1349566"/>
              <a:ext cx="1307794" cy="523220"/>
            </a:xfrm>
            <a:prstGeom prst="rect">
              <a:avLst/>
            </a:prstGeom>
          </p:spPr>
          <p:txBody>
            <a:bodyPr wrap="square">
              <a:spAutoFit/>
            </a:bodyPr>
            <a:lstStyle/>
            <a:p>
              <a:pPr algn="ctr"/>
              <a:r>
                <a:rPr lang="en-US" sz="1400" b="1" dirty="0" smtClean="0">
                  <a:solidFill>
                    <a:schemeClr val="bg2"/>
                  </a:solidFill>
                  <a:latin typeface="Calibri"/>
                </a:rPr>
                <a:t>Receiving applications</a:t>
              </a:r>
              <a:endParaRPr lang="en-US" sz="1400" dirty="0" smtClean="0">
                <a:solidFill>
                  <a:schemeClr val="bg2"/>
                </a:solidFill>
                <a:latin typeface="Calibri"/>
              </a:endParaRPr>
            </a:p>
          </p:txBody>
        </p:sp>
        <p:sp>
          <p:nvSpPr>
            <p:cNvPr id="17" name="Rectangle 16"/>
            <p:cNvSpPr/>
            <p:nvPr/>
          </p:nvSpPr>
          <p:spPr>
            <a:xfrm>
              <a:off x="5888514" y="1295400"/>
              <a:ext cx="1350485" cy="523220"/>
            </a:xfrm>
            <a:prstGeom prst="rect">
              <a:avLst/>
            </a:prstGeom>
          </p:spPr>
          <p:txBody>
            <a:bodyPr wrap="square">
              <a:spAutoFit/>
            </a:bodyPr>
            <a:lstStyle/>
            <a:p>
              <a:pPr algn="ctr"/>
              <a:r>
                <a:rPr lang="en-US" sz="1400" b="1" dirty="0" smtClean="0">
                  <a:solidFill>
                    <a:prstClr val="white"/>
                  </a:solidFill>
                  <a:latin typeface="Calibri"/>
                </a:rPr>
                <a:t>Announcement of Results</a:t>
              </a:r>
              <a:endParaRPr lang="en-US" sz="1400" dirty="0" smtClean="0">
                <a:solidFill>
                  <a:prstClr val="white"/>
                </a:solidFill>
                <a:latin typeface="Calibri"/>
              </a:endParaRPr>
            </a:p>
          </p:txBody>
        </p:sp>
        <p:sp>
          <p:nvSpPr>
            <p:cNvPr id="18" name="Rectangle 17"/>
            <p:cNvSpPr/>
            <p:nvPr/>
          </p:nvSpPr>
          <p:spPr>
            <a:xfrm>
              <a:off x="4572000" y="1338549"/>
              <a:ext cx="1167211" cy="523220"/>
            </a:xfrm>
            <a:prstGeom prst="rect">
              <a:avLst/>
            </a:prstGeom>
          </p:spPr>
          <p:txBody>
            <a:bodyPr wrap="square">
              <a:spAutoFit/>
            </a:bodyPr>
            <a:lstStyle/>
            <a:p>
              <a:pPr algn="ctr"/>
              <a:r>
                <a:rPr lang="en-US" sz="1400" b="1" dirty="0" smtClean="0">
                  <a:solidFill>
                    <a:prstClr val="white"/>
                  </a:solidFill>
                  <a:latin typeface="Calibri"/>
                </a:rPr>
                <a:t>Application Processing</a:t>
              </a:r>
              <a:endParaRPr lang="en-US" sz="1400" dirty="0" smtClean="0">
                <a:solidFill>
                  <a:prstClr val="white"/>
                </a:solidFill>
                <a:latin typeface="Calibri"/>
              </a:endParaRPr>
            </a:p>
          </p:txBody>
        </p:sp>
        <p:sp>
          <p:nvSpPr>
            <p:cNvPr id="19" name="Rectangle 18"/>
            <p:cNvSpPr/>
            <p:nvPr/>
          </p:nvSpPr>
          <p:spPr>
            <a:xfrm>
              <a:off x="7384973" y="1368623"/>
              <a:ext cx="1167211" cy="307777"/>
            </a:xfrm>
            <a:prstGeom prst="rect">
              <a:avLst/>
            </a:prstGeom>
          </p:spPr>
          <p:txBody>
            <a:bodyPr wrap="square">
              <a:spAutoFit/>
            </a:bodyPr>
            <a:lstStyle/>
            <a:p>
              <a:pPr algn="ctr"/>
              <a:r>
                <a:rPr lang="en-US" sz="1400" b="1" dirty="0" smtClean="0">
                  <a:solidFill>
                    <a:prstClr val="white"/>
                  </a:solidFill>
                  <a:latin typeface="Calibri"/>
                </a:rPr>
                <a:t>Follow-up</a:t>
              </a:r>
              <a:endParaRPr lang="en-US" sz="1400" dirty="0" smtClean="0">
                <a:solidFill>
                  <a:prstClr val="white"/>
                </a:solidFill>
                <a:latin typeface="Calibri"/>
              </a:endParaRPr>
            </a:p>
          </p:txBody>
        </p:sp>
        <p:sp>
          <p:nvSpPr>
            <p:cNvPr id="23" name="TextBox 22"/>
            <p:cNvSpPr txBox="1"/>
            <p:nvPr/>
          </p:nvSpPr>
          <p:spPr>
            <a:xfrm>
              <a:off x="304800" y="2209800"/>
              <a:ext cx="1371600" cy="2677656"/>
            </a:xfrm>
            <a:prstGeom prst="rect">
              <a:avLst/>
            </a:prstGeom>
            <a:noFill/>
          </p:spPr>
          <p:txBody>
            <a:bodyPr wrap="square" rtlCol="0">
              <a:spAutoFit/>
            </a:bodyPr>
            <a:lstStyle/>
            <a:p>
              <a:r>
                <a:rPr lang="en-US" sz="1200" dirty="0" smtClean="0">
                  <a:latin typeface="Calibri"/>
                </a:rPr>
                <a:t>Call for applications</a:t>
              </a:r>
            </a:p>
            <a:p>
              <a:endParaRPr lang="en-US" sz="1200" dirty="0" smtClean="0">
                <a:latin typeface="Calibri"/>
              </a:endParaRPr>
            </a:p>
            <a:p>
              <a:r>
                <a:rPr lang="en-US" sz="1200" dirty="0" smtClean="0">
                  <a:latin typeface="Calibri"/>
                </a:rPr>
                <a:t>Invitation letters sent</a:t>
              </a:r>
            </a:p>
            <a:p>
              <a:endParaRPr lang="en-US" sz="1200" dirty="0" smtClean="0">
                <a:latin typeface="Calibri"/>
              </a:endParaRPr>
            </a:p>
            <a:p>
              <a:r>
                <a:rPr lang="en-US" sz="1200" dirty="0" smtClean="0">
                  <a:latin typeface="Calibri"/>
                </a:rPr>
                <a:t>Website announcement</a:t>
              </a:r>
            </a:p>
            <a:p>
              <a:endParaRPr lang="en-US" sz="1200" dirty="0" smtClean="0">
                <a:latin typeface="Calibri"/>
              </a:endParaRPr>
            </a:p>
            <a:p>
              <a:r>
                <a:rPr lang="en-US" sz="1200" dirty="0" smtClean="0">
                  <a:latin typeface="Calibri"/>
                </a:rPr>
                <a:t>Press releases</a:t>
              </a:r>
              <a:br>
                <a:rPr lang="en-US" sz="1200" dirty="0" smtClean="0">
                  <a:latin typeface="Calibri"/>
                </a:rPr>
              </a:br>
              <a:r>
                <a:rPr lang="en-US" sz="1200" dirty="0" smtClean="0">
                  <a:latin typeface="Calibri"/>
                </a:rPr>
                <a:t> </a:t>
              </a:r>
              <a:br>
                <a:rPr lang="en-US" sz="1200" dirty="0" smtClean="0">
                  <a:latin typeface="Calibri"/>
                </a:rPr>
              </a:br>
              <a:r>
                <a:rPr lang="en-US" sz="1200" b="1" dirty="0" smtClean="0">
                  <a:solidFill>
                    <a:srgbClr val="FF0000"/>
                  </a:solidFill>
                  <a:latin typeface="Calibri"/>
                </a:rPr>
                <a:t>Instructions for applying</a:t>
              </a:r>
            </a:p>
            <a:p>
              <a:endParaRPr lang="en-US" sz="1200" dirty="0">
                <a:latin typeface="Calibri"/>
              </a:endParaRPr>
            </a:p>
          </p:txBody>
        </p:sp>
        <p:sp>
          <p:nvSpPr>
            <p:cNvPr id="24" name="TextBox 23"/>
            <p:cNvSpPr txBox="1"/>
            <p:nvPr/>
          </p:nvSpPr>
          <p:spPr>
            <a:xfrm>
              <a:off x="1600200" y="2209800"/>
              <a:ext cx="1295400" cy="4154984"/>
            </a:xfrm>
            <a:prstGeom prst="rect">
              <a:avLst/>
            </a:prstGeom>
            <a:noFill/>
          </p:spPr>
          <p:txBody>
            <a:bodyPr wrap="square" rtlCol="0">
              <a:spAutoFit/>
            </a:bodyPr>
            <a:lstStyle/>
            <a:p>
              <a:r>
                <a:rPr lang="en-US" sz="1200" b="1" dirty="0" smtClean="0">
                  <a:solidFill>
                    <a:srgbClr val="FF0000"/>
                  </a:solidFill>
                  <a:latin typeface="Calibri"/>
                </a:rPr>
                <a:t>Applicants develop their applications</a:t>
              </a:r>
            </a:p>
            <a:p>
              <a:endParaRPr lang="en-US" sz="1200" dirty="0" smtClean="0">
                <a:solidFill>
                  <a:prstClr val="black"/>
                </a:solidFill>
                <a:latin typeface="Calibri"/>
              </a:endParaRPr>
            </a:p>
            <a:p>
              <a:r>
                <a:rPr lang="en-US" sz="1200" dirty="0" smtClean="0">
                  <a:solidFill>
                    <a:prstClr val="black"/>
                  </a:solidFill>
                  <a:latin typeface="Calibri"/>
                </a:rPr>
                <a:t>Assistance provided: </a:t>
              </a:r>
              <a:br>
                <a:rPr lang="en-US" sz="1200" dirty="0" smtClean="0">
                  <a:solidFill>
                    <a:prstClr val="black"/>
                  </a:solidFill>
                  <a:latin typeface="Calibri"/>
                </a:rPr>
              </a:br>
              <a:endParaRPr lang="en-US" sz="1200" dirty="0" smtClean="0">
                <a:solidFill>
                  <a:prstClr val="black"/>
                </a:solidFill>
                <a:latin typeface="Calibri"/>
              </a:endParaRPr>
            </a:p>
            <a:p>
              <a:r>
                <a:rPr lang="en-US" sz="1200" dirty="0" smtClean="0">
                  <a:solidFill>
                    <a:schemeClr val="bg1"/>
                  </a:solidFill>
                  <a:latin typeface="Calibri"/>
                </a:rPr>
                <a:t>Periodic awards training to TPOs for preparation of applications </a:t>
              </a:r>
            </a:p>
            <a:p>
              <a:endParaRPr lang="en-US" sz="1200" dirty="0">
                <a:solidFill>
                  <a:prstClr val="black"/>
                </a:solidFill>
                <a:latin typeface="Calibri"/>
              </a:endParaRPr>
            </a:p>
            <a:p>
              <a:r>
                <a:rPr lang="en-US" sz="1200" dirty="0">
                  <a:solidFill>
                    <a:prstClr val="black"/>
                  </a:solidFill>
                  <a:latin typeface="Calibri"/>
                </a:rPr>
                <a:t>FAQ and information desk available to respond to inquiries;</a:t>
              </a:r>
            </a:p>
            <a:p>
              <a:r>
                <a:rPr lang="en-US" sz="1200" dirty="0" smtClean="0">
                  <a:solidFill>
                    <a:prstClr val="black"/>
                  </a:solidFill>
                  <a:latin typeface="Calibri"/>
                </a:rPr>
                <a:t/>
              </a:r>
              <a:br>
                <a:rPr lang="en-US" sz="1200" dirty="0" smtClean="0">
                  <a:solidFill>
                    <a:prstClr val="black"/>
                  </a:solidFill>
                  <a:latin typeface="Calibri"/>
                </a:rPr>
              </a:br>
              <a:r>
                <a:rPr lang="en-US" sz="1200" dirty="0" smtClean="0">
                  <a:solidFill>
                    <a:prstClr val="black"/>
                  </a:solidFill>
                  <a:latin typeface="Calibri"/>
                </a:rPr>
                <a:t>All </a:t>
              </a:r>
              <a:r>
                <a:rPr lang="en-US" sz="1200" dirty="0">
                  <a:solidFill>
                    <a:prstClr val="black"/>
                  </a:solidFill>
                  <a:latin typeface="Calibri"/>
                </a:rPr>
                <a:t>TPOs provided with same information.</a:t>
              </a:r>
            </a:p>
            <a:p>
              <a:endParaRPr lang="en-US" sz="1200" dirty="0" smtClean="0">
                <a:solidFill>
                  <a:prstClr val="black"/>
                </a:solidFill>
                <a:latin typeface="Calibri"/>
              </a:endParaRPr>
            </a:p>
          </p:txBody>
        </p:sp>
        <p:sp>
          <p:nvSpPr>
            <p:cNvPr id="25" name="TextBox 24"/>
            <p:cNvSpPr txBox="1"/>
            <p:nvPr/>
          </p:nvSpPr>
          <p:spPr>
            <a:xfrm>
              <a:off x="3200400" y="2209800"/>
              <a:ext cx="1219200" cy="1569660"/>
            </a:xfrm>
            <a:prstGeom prst="rect">
              <a:avLst/>
            </a:prstGeom>
            <a:noFill/>
          </p:spPr>
          <p:txBody>
            <a:bodyPr wrap="square" rtlCol="0">
              <a:spAutoFit/>
            </a:bodyPr>
            <a:lstStyle/>
            <a:p>
              <a:r>
                <a:rPr lang="en-US" sz="1200" dirty="0">
                  <a:solidFill>
                    <a:prstClr val="black"/>
                  </a:solidFill>
                  <a:latin typeface="Calibri"/>
                </a:rPr>
                <a:t>ITC receives and acknowledges applications;</a:t>
              </a:r>
              <a:br>
                <a:rPr lang="en-US" sz="1200" dirty="0">
                  <a:solidFill>
                    <a:prstClr val="black"/>
                  </a:solidFill>
                  <a:latin typeface="Calibri"/>
                </a:rPr>
              </a:br>
              <a:endParaRPr lang="en-US" sz="1200" dirty="0">
                <a:solidFill>
                  <a:prstClr val="black"/>
                </a:solidFill>
                <a:latin typeface="Calibri"/>
              </a:endParaRPr>
            </a:p>
            <a:p>
              <a:r>
                <a:rPr lang="en-US" sz="1200" dirty="0">
                  <a:solidFill>
                    <a:prstClr val="black"/>
                  </a:solidFill>
                  <a:latin typeface="Calibri"/>
                </a:rPr>
                <a:t>Confirms eligibility for consideration by panel.</a:t>
              </a:r>
            </a:p>
          </p:txBody>
        </p:sp>
        <p:sp>
          <p:nvSpPr>
            <p:cNvPr id="26" name="TextBox 25"/>
            <p:cNvSpPr txBox="1"/>
            <p:nvPr/>
          </p:nvSpPr>
          <p:spPr>
            <a:xfrm>
              <a:off x="4572000" y="2209800"/>
              <a:ext cx="1143000" cy="1200329"/>
            </a:xfrm>
            <a:prstGeom prst="rect">
              <a:avLst/>
            </a:prstGeom>
            <a:noFill/>
          </p:spPr>
          <p:txBody>
            <a:bodyPr wrap="square" rtlCol="0">
              <a:spAutoFit/>
            </a:bodyPr>
            <a:lstStyle/>
            <a:p>
              <a:r>
                <a:rPr lang="en-US" sz="1200" dirty="0" smtClean="0">
                  <a:solidFill>
                    <a:prstClr val="black"/>
                  </a:solidFill>
                  <a:latin typeface="Calibri"/>
                </a:rPr>
                <a:t> </a:t>
              </a:r>
              <a:r>
                <a:rPr lang="en-US" sz="1200" dirty="0" smtClean="0">
                  <a:latin typeface="Calibri"/>
                </a:rPr>
                <a:t>Eligible applications compiled and sent to panel for evaluation</a:t>
              </a:r>
              <a:br>
                <a:rPr lang="en-US" sz="1200" dirty="0" smtClean="0">
                  <a:latin typeface="Calibri"/>
                </a:rPr>
              </a:br>
              <a:r>
                <a:rPr lang="en-US" sz="1200" dirty="0" smtClean="0">
                  <a:latin typeface="Calibri"/>
                </a:rPr>
                <a:t> </a:t>
              </a:r>
            </a:p>
          </p:txBody>
        </p:sp>
        <p:sp>
          <p:nvSpPr>
            <p:cNvPr id="27" name="TextBox 26"/>
            <p:cNvSpPr txBox="1"/>
            <p:nvPr/>
          </p:nvSpPr>
          <p:spPr>
            <a:xfrm>
              <a:off x="5867400" y="2209800"/>
              <a:ext cx="1224880" cy="2308324"/>
            </a:xfrm>
            <a:prstGeom prst="rect">
              <a:avLst/>
            </a:prstGeom>
            <a:noFill/>
          </p:spPr>
          <p:txBody>
            <a:bodyPr wrap="square" rtlCol="0">
              <a:spAutoFit/>
            </a:bodyPr>
            <a:lstStyle/>
            <a:p>
              <a:r>
                <a:rPr lang="en-US" sz="1200" dirty="0" smtClean="0">
                  <a:solidFill>
                    <a:prstClr val="black"/>
                  </a:solidFill>
                  <a:latin typeface="Calibri"/>
                </a:rPr>
                <a:t> Shortlist is announced;</a:t>
              </a:r>
              <a:br>
                <a:rPr lang="en-US" sz="1200" dirty="0" smtClean="0">
                  <a:solidFill>
                    <a:prstClr val="black"/>
                  </a:solidFill>
                  <a:latin typeface="Calibri"/>
                </a:rPr>
              </a:br>
              <a:endParaRPr lang="en-US" sz="1200" dirty="0" smtClean="0">
                <a:solidFill>
                  <a:prstClr val="black"/>
                </a:solidFill>
                <a:latin typeface="Calibri"/>
              </a:endParaRPr>
            </a:p>
            <a:p>
              <a:r>
                <a:rPr lang="en-US" sz="1200" dirty="0" smtClean="0">
                  <a:solidFill>
                    <a:prstClr val="black"/>
                  </a:solidFill>
                  <a:latin typeface="Calibri"/>
                </a:rPr>
                <a:t>Press releases </a:t>
              </a:r>
            </a:p>
            <a:p>
              <a:endParaRPr lang="en-US" sz="1200" dirty="0" smtClean="0">
                <a:solidFill>
                  <a:prstClr val="black"/>
                </a:solidFill>
                <a:latin typeface="Calibri"/>
              </a:endParaRPr>
            </a:p>
            <a:p>
              <a:r>
                <a:rPr lang="en-US" sz="1200" dirty="0" smtClean="0">
                  <a:solidFill>
                    <a:prstClr val="black"/>
                  </a:solidFill>
                  <a:latin typeface="Calibri"/>
                </a:rPr>
                <a:t>Final announcement/</a:t>
              </a:r>
            </a:p>
            <a:p>
              <a:r>
                <a:rPr lang="en-US" sz="1200" dirty="0" smtClean="0">
                  <a:solidFill>
                    <a:prstClr val="black"/>
                  </a:solidFill>
                  <a:latin typeface="Calibri"/>
                </a:rPr>
                <a:t>Presentation ceremony</a:t>
              </a:r>
            </a:p>
            <a:p>
              <a:endParaRPr lang="en-US" sz="1200" dirty="0">
                <a:solidFill>
                  <a:prstClr val="black"/>
                </a:solidFill>
                <a:latin typeface="Calibri"/>
              </a:endParaRPr>
            </a:p>
            <a:p>
              <a:r>
                <a:rPr lang="en-US" sz="1200" dirty="0" smtClean="0">
                  <a:solidFill>
                    <a:prstClr val="black"/>
                  </a:solidFill>
                  <a:latin typeface="Calibri"/>
                </a:rPr>
                <a:t>Press Releases, interviews</a:t>
              </a:r>
            </a:p>
          </p:txBody>
        </p:sp>
        <p:sp>
          <p:nvSpPr>
            <p:cNvPr id="28" name="TextBox 27"/>
            <p:cNvSpPr txBox="1"/>
            <p:nvPr/>
          </p:nvSpPr>
          <p:spPr>
            <a:xfrm>
              <a:off x="7315200" y="2209800"/>
              <a:ext cx="1236984" cy="2862322"/>
            </a:xfrm>
            <a:prstGeom prst="rect">
              <a:avLst/>
            </a:prstGeom>
            <a:noFill/>
          </p:spPr>
          <p:txBody>
            <a:bodyPr wrap="square" rtlCol="0">
              <a:spAutoFit/>
            </a:bodyPr>
            <a:lstStyle/>
            <a:p>
              <a:r>
                <a:rPr lang="en-US" sz="1200" dirty="0" smtClean="0">
                  <a:solidFill>
                    <a:prstClr val="black"/>
                  </a:solidFill>
                  <a:latin typeface="Calibri"/>
                </a:rPr>
                <a:t>Publicity and promotional activities for winners</a:t>
              </a:r>
              <a:r>
                <a:rPr lang="en-US" sz="1200" dirty="0">
                  <a:solidFill>
                    <a:prstClr val="black"/>
                  </a:solidFill>
                  <a:latin typeface="Calibri"/>
                </a:rPr>
                <a:t> </a:t>
              </a:r>
              <a:r>
                <a:rPr lang="en-US" sz="1200" dirty="0" smtClean="0">
                  <a:solidFill>
                    <a:prstClr val="black"/>
                  </a:solidFill>
                  <a:latin typeface="Calibri"/>
                </a:rPr>
                <a:t>: Practices developed with the winners for the booklet.</a:t>
              </a:r>
              <a:br>
                <a:rPr lang="en-US" sz="1200" dirty="0" smtClean="0">
                  <a:solidFill>
                    <a:prstClr val="black"/>
                  </a:solidFill>
                  <a:latin typeface="Calibri"/>
                </a:rPr>
              </a:br>
              <a:endParaRPr lang="en-US" sz="1200" dirty="0" smtClean="0">
                <a:solidFill>
                  <a:prstClr val="black"/>
                </a:solidFill>
                <a:latin typeface="Calibri"/>
              </a:endParaRPr>
            </a:p>
            <a:p>
              <a:r>
                <a:rPr lang="en-US" sz="1200" dirty="0" smtClean="0">
                  <a:solidFill>
                    <a:prstClr val="black"/>
                  </a:solidFill>
                  <a:latin typeface="Calibri"/>
                </a:rPr>
                <a:t>Practices may be further developed for sharing &amp; implementation by other TPOs</a:t>
              </a:r>
              <a:endParaRPr lang="en-US" sz="1200" dirty="0">
                <a:solidFill>
                  <a:prstClr val="black"/>
                </a:solidFill>
                <a:latin typeface="Calibri"/>
              </a:endParaRPr>
            </a:p>
          </p:txBody>
        </p:sp>
      </p:grpSp>
      <p:sp>
        <p:nvSpPr>
          <p:cNvPr id="3" name="Oval 2"/>
          <p:cNvSpPr/>
          <p:nvPr/>
        </p:nvSpPr>
        <p:spPr>
          <a:xfrm>
            <a:off x="153056" y="4168168"/>
            <a:ext cx="1368152" cy="648072"/>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
        <p:nvSpPr>
          <p:cNvPr id="29" name="Oval 28"/>
          <p:cNvSpPr/>
          <p:nvPr/>
        </p:nvSpPr>
        <p:spPr>
          <a:xfrm>
            <a:off x="1403648" y="2204864"/>
            <a:ext cx="1368152" cy="72008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30149495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Past and current adjudicating panel members</a:t>
            </a:r>
            <a:endParaRPr lang="en-GB" sz="2800" dirty="0"/>
          </a:p>
        </p:txBody>
      </p:sp>
      <p:sp>
        <p:nvSpPr>
          <p:cNvPr id="4" name="Content Placeholder 3"/>
          <p:cNvSpPr>
            <a:spLocks noGrp="1"/>
          </p:cNvSpPr>
          <p:nvPr>
            <p:ph idx="1"/>
          </p:nvPr>
        </p:nvSpPr>
        <p:spPr>
          <a:xfrm>
            <a:off x="357158" y="1142985"/>
            <a:ext cx="8607330" cy="4786345"/>
          </a:xfrm>
        </p:spPr>
        <p:txBody>
          <a:bodyPr/>
          <a:lstStyle/>
          <a:p>
            <a:endParaRPr lang="en-US" dirty="0" smtClean="0"/>
          </a:p>
          <a:p>
            <a:pPr marL="0" indent="0">
              <a:buNone/>
            </a:pPr>
            <a:r>
              <a:rPr lang="en-US" dirty="0" smtClean="0"/>
              <a:t>Mr</a:t>
            </a:r>
            <a:r>
              <a:rPr lang="en-US" dirty="0"/>
              <a:t>. Oscar </a:t>
            </a:r>
            <a:r>
              <a:rPr lang="en-US" dirty="0" err="1"/>
              <a:t>Gastellum</a:t>
            </a:r>
            <a:r>
              <a:rPr lang="en-US" dirty="0"/>
              <a:t>, Exports projects </a:t>
            </a:r>
            <a:r>
              <a:rPr lang="en-US" dirty="0" smtClean="0"/>
              <a:t>coordinator,  </a:t>
            </a:r>
            <a:r>
              <a:rPr lang="en-US" dirty="0" err="1" smtClean="0"/>
              <a:t>ProMexico</a:t>
            </a:r>
            <a:endParaRPr lang="en-US" dirty="0"/>
          </a:p>
          <a:p>
            <a:pPr marL="0" indent="0">
              <a:buNone/>
            </a:pPr>
            <a:endParaRPr lang="en-US" dirty="0"/>
          </a:p>
          <a:p>
            <a:pPr marL="0" indent="0">
              <a:buNone/>
            </a:pPr>
            <a:r>
              <a:rPr lang="en-US" dirty="0" err="1"/>
              <a:t>Ms</a:t>
            </a:r>
            <a:r>
              <a:rPr lang="en-US" dirty="0"/>
              <a:t> Maria Paula </a:t>
            </a:r>
            <a:r>
              <a:rPr lang="en-US" dirty="0" err="1"/>
              <a:t>Vellosa</a:t>
            </a:r>
            <a:r>
              <a:rPr lang="en-US" dirty="0"/>
              <a:t>, </a:t>
            </a:r>
            <a:r>
              <a:rPr lang="fr-CH" dirty="0"/>
              <a:t>Manager, Customer Relationship </a:t>
            </a:r>
            <a:r>
              <a:rPr lang="fr-CH" dirty="0" smtClean="0"/>
              <a:t>Management</a:t>
            </a:r>
            <a:r>
              <a:rPr lang="en-US" dirty="0" smtClean="0"/>
              <a:t> Apex</a:t>
            </a:r>
            <a:r>
              <a:rPr lang="en-US" dirty="0"/>
              <a:t>-</a:t>
            </a:r>
            <a:r>
              <a:rPr lang="en-US" dirty="0" err="1"/>
              <a:t>Brasil</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3937649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ITC@50</a:t>
            </a:r>
            <a:endParaRPr lang="en-US" dirty="0"/>
          </a:p>
        </p:txBody>
      </p:sp>
      <p:pic>
        <p:nvPicPr>
          <p:cNvPr id="5" name="Picture 4"/>
          <p:cNvPicPr/>
          <p:nvPr/>
        </p:nvPicPr>
        <p:blipFill>
          <a:blip r:embed="rId2" cstate="email">
            <a:extLst>
              <a:ext uri="{28A0092B-C50C-407E-A947-70E740481C1C}">
                <a14:useLocalDpi xmlns:a14="http://schemas.microsoft.com/office/drawing/2010/main"/>
              </a:ext>
            </a:extLst>
          </a:blip>
          <a:stretch>
            <a:fillRect/>
          </a:stretch>
        </p:blipFill>
        <p:spPr>
          <a:xfrm>
            <a:off x="2195736" y="2204864"/>
            <a:ext cx="4248472" cy="2016224"/>
          </a:xfrm>
          <a:prstGeom prst="rect">
            <a:avLst/>
          </a:prstGeom>
        </p:spPr>
      </p:pic>
    </p:spTree>
    <p:extLst>
      <p:ext uri="{BB962C8B-B14F-4D97-AF65-F5344CB8AC3E}">
        <p14:creationId xmlns:p14="http://schemas.microsoft.com/office/powerpoint/2010/main" val="25911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7416824" cy="936104"/>
          </a:xfrm>
        </p:spPr>
        <p:txBody>
          <a:bodyPr/>
          <a:lstStyle/>
          <a:p>
            <a:r>
              <a:rPr lang="en-US" sz="2800" b="1" dirty="0" smtClean="0"/>
              <a:t>ITC’s programs aim at micro, </a:t>
            </a:r>
            <a:r>
              <a:rPr lang="en-US" sz="2800" b="1" dirty="0" err="1" smtClean="0"/>
              <a:t>meso</a:t>
            </a:r>
            <a:r>
              <a:rPr lang="en-US" sz="2800" b="1" dirty="0" smtClean="0"/>
              <a:t> and macro level clients.</a:t>
            </a:r>
            <a:endParaRPr lang="en-US" sz="2800" b="1" dirty="0"/>
          </a:p>
        </p:txBody>
      </p:sp>
      <p:pic>
        <p:nvPicPr>
          <p:cNvPr id="5" name="Content Placeholder 4"/>
          <p:cNvPicPr>
            <a:picLocks noGrp="1"/>
          </p:cNvPicPr>
          <p:nvPr>
            <p:ph idx="1"/>
          </p:nvPr>
        </p:nvPicPr>
        <p:blipFill>
          <a:blip r:embed="rId3" cstate="print"/>
          <a:srcRect/>
          <a:stretch>
            <a:fillRect/>
          </a:stretch>
        </p:blipFill>
        <p:spPr bwMode="auto">
          <a:xfrm>
            <a:off x="395536" y="1700808"/>
            <a:ext cx="8042558" cy="3744416"/>
          </a:xfrm>
          <a:prstGeom prst="rect">
            <a:avLst/>
          </a:prstGeom>
          <a:noFill/>
          <a:ln w="9525">
            <a:noFill/>
            <a:miter lim="800000"/>
            <a:headEnd/>
            <a:tailEnd/>
          </a:ln>
        </p:spPr>
      </p:pic>
      <p:sp>
        <p:nvSpPr>
          <p:cNvPr id="6" name="Rectangle 5"/>
          <p:cNvSpPr/>
          <p:nvPr/>
        </p:nvSpPr>
        <p:spPr>
          <a:xfrm>
            <a:off x="2555776" y="2204864"/>
            <a:ext cx="3600400" cy="3312368"/>
          </a:xfrm>
          <a:prstGeom prst="rect">
            <a:avLst/>
          </a:prstGeom>
          <a:noFill/>
          <a:ln>
            <a:solidFill>
              <a:schemeClr val="accent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Callout 6"/>
          <p:cNvSpPr/>
          <p:nvPr/>
        </p:nvSpPr>
        <p:spPr>
          <a:xfrm>
            <a:off x="1979712" y="5661248"/>
            <a:ext cx="5112568" cy="864096"/>
          </a:xfrm>
          <a:prstGeom prst="upArrowCallout">
            <a:avLst/>
          </a:prstGeom>
          <a:noFill/>
          <a:ln w="12700">
            <a:solidFill>
              <a:schemeClr val="accent3"/>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To support Exporters, Policymakers &amp; other TSIs </a:t>
            </a:r>
            <a:endParaRPr lang="en-US" dirty="0"/>
          </a:p>
        </p:txBody>
      </p:sp>
    </p:spTree>
    <p:extLst>
      <p:ext uri="{BB962C8B-B14F-4D97-AF65-F5344CB8AC3E}">
        <p14:creationId xmlns:p14="http://schemas.microsoft.com/office/powerpoint/2010/main" val="39968608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7992888" cy="1008112"/>
          </a:xfrm>
        </p:spPr>
        <p:txBody>
          <a:bodyPr/>
          <a:lstStyle/>
          <a:p>
            <a:r>
              <a:rPr lang="en-US" sz="2800" b="1" dirty="0" smtClean="0"/>
              <a:t>ITC works with TSIs,  NGOs as well as with  companies and ministries as multipliers.</a:t>
            </a:r>
            <a:endParaRPr lang="en-US" sz="2800" b="1" dirty="0"/>
          </a:p>
        </p:txBody>
      </p:sp>
      <p:sp>
        <p:nvSpPr>
          <p:cNvPr id="9" name="Content Placeholder 3"/>
          <p:cNvSpPr>
            <a:spLocks noGrp="1"/>
          </p:cNvSpPr>
          <p:nvPr>
            <p:ph idx="1"/>
          </p:nvPr>
        </p:nvSpPr>
        <p:spPr>
          <a:xfrm>
            <a:off x="755576" y="1484784"/>
            <a:ext cx="7552168" cy="4032448"/>
          </a:xfrm>
        </p:spPr>
        <p:txBody>
          <a:bodyPr>
            <a:noAutofit/>
          </a:bodyPr>
          <a:lstStyle/>
          <a:p>
            <a:pPr marL="0" indent="0">
              <a:spcBef>
                <a:spcPts val="600"/>
              </a:spcBef>
              <a:buNone/>
            </a:pPr>
            <a:r>
              <a:rPr lang="en-GB" sz="1600" dirty="0" smtClean="0"/>
              <a:t>For example, ITC </a:t>
            </a:r>
            <a:r>
              <a:rPr lang="en-GB" sz="1600" dirty="0"/>
              <a:t>partners with women’s associations, such as </a:t>
            </a:r>
            <a:r>
              <a:rPr lang="en-GB" sz="1600" dirty="0" err="1"/>
              <a:t>Weconnect</a:t>
            </a:r>
            <a:r>
              <a:rPr lang="en-GB" sz="1600" dirty="0"/>
              <a:t> (non-profit that support Women owned businesses to succeed </a:t>
            </a:r>
            <a:r>
              <a:rPr lang="en-GB" sz="1600" dirty="0" smtClean="0"/>
              <a:t>in </a:t>
            </a:r>
            <a:r>
              <a:rPr lang="en-GB" sz="1600" dirty="0"/>
              <a:t>global value chains) on The Global Platform for Action on Sourcing From Women Vendors (buyer/sellers meeting)</a:t>
            </a:r>
          </a:p>
          <a:p>
            <a:pPr marL="0" indent="0">
              <a:spcBef>
                <a:spcPts val="600"/>
              </a:spcBef>
              <a:buNone/>
            </a:pPr>
            <a:endParaRPr lang="en-GB" sz="1600" dirty="0" smtClean="0"/>
          </a:p>
          <a:p>
            <a:pPr marL="0" indent="0">
              <a:spcBef>
                <a:spcPts val="600"/>
              </a:spcBef>
              <a:buNone/>
            </a:pPr>
            <a:r>
              <a:rPr lang="en-GB" sz="1600" dirty="0" smtClean="0"/>
              <a:t>TIS </a:t>
            </a:r>
            <a:r>
              <a:rPr lang="en-GB" sz="1600" dirty="0"/>
              <a:t>services provide information services to </a:t>
            </a:r>
            <a:r>
              <a:rPr lang="en-GB" sz="1600" dirty="0" err="1" smtClean="0"/>
              <a:t>sectoral</a:t>
            </a:r>
            <a:r>
              <a:rPr lang="en-GB" sz="1600" dirty="0" smtClean="0"/>
              <a:t> associations </a:t>
            </a:r>
            <a:r>
              <a:rPr lang="en-GB" sz="1600" dirty="0"/>
              <a:t>(e.g. </a:t>
            </a:r>
            <a:r>
              <a:rPr lang="en-GB" sz="1600" dirty="0" smtClean="0"/>
              <a:t>leather, coffee </a:t>
            </a:r>
            <a:r>
              <a:rPr lang="en-GB" sz="1600" dirty="0" err="1" smtClean="0"/>
              <a:t>etc</a:t>
            </a:r>
            <a:r>
              <a:rPr lang="en-GB" sz="1600" dirty="0" smtClean="0"/>
              <a:t> sectors) </a:t>
            </a:r>
            <a:r>
              <a:rPr lang="en-GB" sz="1600" dirty="0"/>
              <a:t>to  help with searching, processing and disseminating trade information and setting up information networks.</a:t>
            </a:r>
          </a:p>
          <a:p>
            <a:pPr marL="0" indent="0">
              <a:spcBef>
                <a:spcPts val="600"/>
              </a:spcBef>
              <a:buNone/>
            </a:pPr>
            <a:endParaRPr lang="en-GB" sz="1600" dirty="0" smtClean="0"/>
          </a:p>
          <a:p>
            <a:pPr marL="0" indent="0">
              <a:spcBef>
                <a:spcPts val="600"/>
              </a:spcBef>
              <a:buNone/>
            </a:pPr>
            <a:r>
              <a:rPr lang="en-GB" sz="1600" dirty="0" smtClean="0"/>
              <a:t>The institutional development initiative of the TS Section aims to work with not for profit national organizations mandated by the government to promote the country’s export strategy through offerings trade related support services to macro, </a:t>
            </a:r>
            <a:r>
              <a:rPr lang="en-GB" sz="1600" dirty="0" err="1" smtClean="0"/>
              <a:t>meso</a:t>
            </a:r>
            <a:r>
              <a:rPr lang="en-GB" sz="1600" dirty="0" smtClean="0"/>
              <a:t> and micro level audiences like </a:t>
            </a:r>
            <a:r>
              <a:rPr lang="en-GB" sz="1600" dirty="0"/>
              <a:t>other trade support institutions </a:t>
            </a:r>
            <a:r>
              <a:rPr lang="en-GB" sz="1600" dirty="0" smtClean="0"/>
              <a:t>do. They are called the TPOs.</a:t>
            </a:r>
            <a:endParaRPr lang="en-GB" sz="1600" dirty="0" smtClean="0">
              <a:solidFill>
                <a:srgbClr val="FF0000"/>
              </a:solidFill>
            </a:endParaRPr>
          </a:p>
          <a:p>
            <a:pPr marL="0" indent="0">
              <a:spcBef>
                <a:spcPts val="600"/>
              </a:spcBef>
              <a:buNone/>
            </a:pPr>
            <a:endParaRPr lang="en-GB" sz="1600" dirty="0" smtClean="0"/>
          </a:p>
          <a:p>
            <a:pPr marL="0" indent="0">
              <a:spcBef>
                <a:spcPts val="600"/>
              </a:spcBef>
              <a:buNone/>
            </a:pPr>
            <a:endParaRPr lang="en-GB" dirty="0"/>
          </a:p>
          <a:p>
            <a:pPr>
              <a:spcBef>
                <a:spcPts val="600"/>
              </a:spcBef>
            </a:pPr>
            <a:endParaRPr lang="en-GB" dirty="0" smtClean="0"/>
          </a:p>
          <a:p>
            <a:pPr>
              <a:spcBef>
                <a:spcPts val="600"/>
              </a:spcBef>
              <a:buFont typeface="Arial" pitchFamily="34" charset="0"/>
              <a:buChar char="•"/>
            </a:pPr>
            <a:endParaRPr lang="en-GB" dirty="0"/>
          </a:p>
          <a:p>
            <a:pPr marL="357187" lvl="1" indent="0">
              <a:spcBef>
                <a:spcPts val="600"/>
              </a:spcBef>
              <a:buNone/>
            </a:pPr>
            <a:endParaRPr lang="en-GB" dirty="0"/>
          </a:p>
          <a:p>
            <a:pPr lvl="1">
              <a:spcBef>
                <a:spcPts val="600"/>
              </a:spcBef>
            </a:pPr>
            <a:endParaRPr lang="en-GB" dirty="0" smtClean="0"/>
          </a:p>
        </p:txBody>
      </p:sp>
    </p:spTree>
    <p:extLst>
      <p:ext uri="{BB962C8B-B14F-4D97-AF65-F5344CB8AC3E}">
        <p14:creationId xmlns:p14="http://schemas.microsoft.com/office/powerpoint/2010/main" val="1013687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smtClean="0"/>
              <a:t>AIM for </a:t>
            </a:r>
            <a:r>
              <a:rPr lang="fr-CH" dirty="0" err="1" smtClean="0"/>
              <a:t>Results</a:t>
            </a:r>
            <a:endParaRPr lang="en-GB" dirty="0"/>
          </a:p>
        </p:txBody>
      </p:sp>
      <p:sp>
        <p:nvSpPr>
          <p:cNvPr id="58" name="TextBox 57"/>
          <p:cNvSpPr txBox="1"/>
          <p:nvPr/>
        </p:nvSpPr>
        <p:spPr>
          <a:xfrm>
            <a:off x="395535" y="980728"/>
            <a:ext cx="6585105" cy="369332"/>
          </a:xfrm>
          <a:prstGeom prst="rect">
            <a:avLst/>
          </a:prstGeom>
          <a:noFill/>
        </p:spPr>
        <p:txBody>
          <a:bodyPr wrap="square" rtlCol="0">
            <a:spAutoFit/>
          </a:bodyPr>
          <a:lstStyle/>
          <a:p>
            <a:r>
              <a:rPr lang="fr-CH" b="1" dirty="0"/>
              <a:t>a</a:t>
            </a:r>
            <a:r>
              <a:rPr lang="fr-CH" b="1" dirty="0" smtClean="0"/>
              <a:t>n </a:t>
            </a:r>
            <a:r>
              <a:rPr lang="fr-CH" b="1" dirty="0" err="1"/>
              <a:t>I</a:t>
            </a:r>
            <a:r>
              <a:rPr lang="fr-CH" b="1" dirty="0" err="1" smtClean="0"/>
              <a:t>ntegrated</a:t>
            </a:r>
            <a:r>
              <a:rPr lang="fr-CH" b="1" dirty="0" smtClean="0"/>
              <a:t> </a:t>
            </a:r>
            <a:r>
              <a:rPr lang="fr-CH" b="1" dirty="0" err="1"/>
              <a:t>A</a:t>
            </a:r>
            <a:r>
              <a:rPr lang="fr-CH" b="1" dirty="0" err="1" smtClean="0"/>
              <a:t>pproach</a:t>
            </a:r>
            <a:r>
              <a:rPr lang="fr-CH" b="1" dirty="0" smtClean="0"/>
              <a:t> to </a:t>
            </a:r>
            <a:r>
              <a:rPr lang="fr-CH" b="1" dirty="0" err="1"/>
              <a:t>I</a:t>
            </a:r>
            <a:r>
              <a:rPr lang="fr-CH" b="1" dirty="0" err="1" smtClean="0"/>
              <a:t>nstitutional</a:t>
            </a:r>
            <a:r>
              <a:rPr lang="fr-CH" b="1" dirty="0" smtClean="0"/>
              <a:t> </a:t>
            </a:r>
            <a:r>
              <a:rPr lang="fr-CH" b="1" dirty="0" err="1" smtClean="0"/>
              <a:t>Strengthening</a:t>
            </a:r>
            <a:endParaRPr lang="en-GB" b="1" dirty="0"/>
          </a:p>
        </p:txBody>
      </p:sp>
      <p:sp>
        <p:nvSpPr>
          <p:cNvPr id="29" name="Freeform 6"/>
          <p:cNvSpPr>
            <a:spLocks/>
          </p:cNvSpPr>
          <p:nvPr/>
        </p:nvSpPr>
        <p:spPr bwMode="auto">
          <a:xfrm>
            <a:off x="875426" y="2034435"/>
            <a:ext cx="5551364" cy="3519197"/>
          </a:xfrm>
          <a:custGeom>
            <a:avLst/>
            <a:gdLst>
              <a:gd name="T0" fmla="*/ 0 w 2685"/>
              <a:gd name="T1" fmla="*/ 2271 h 2271"/>
              <a:gd name="T2" fmla="*/ 689 w 2685"/>
              <a:gd name="T3" fmla="*/ 2123 h 2271"/>
              <a:gd name="T4" fmla="*/ 1386 w 2685"/>
              <a:gd name="T5" fmla="*/ 1762 h 2271"/>
              <a:gd name="T6" fmla="*/ 1962 w 2685"/>
              <a:gd name="T7" fmla="*/ 1219 h 2271"/>
              <a:gd name="T8" fmla="*/ 2471 w 2685"/>
              <a:gd name="T9" fmla="*/ 442 h 2271"/>
              <a:gd name="T10" fmla="*/ 2685 w 2685"/>
              <a:gd name="T11" fmla="*/ 0 h 2271"/>
              <a:gd name="T12" fmla="*/ 0 60000 65536"/>
              <a:gd name="T13" fmla="*/ 0 60000 65536"/>
              <a:gd name="T14" fmla="*/ 0 60000 65536"/>
              <a:gd name="T15" fmla="*/ 0 60000 65536"/>
              <a:gd name="T16" fmla="*/ 0 60000 65536"/>
              <a:gd name="T17" fmla="*/ 0 60000 65536"/>
              <a:gd name="T18" fmla="*/ 0 w 2685"/>
              <a:gd name="T19" fmla="*/ 0 h 2271"/>
              <a:gd name="T20" fmla="*/ 2685 w 2685"/>
              <a:gd name="T21" fmla="*/ 2271 h 2271"/>
            </a:gdLst>
            <a:ahLst/>
            <a:cxnLst>
              <a:cxn ang="T12">
                <a:pos x="T0" y="T1"/>
              </a:cxn>
              <a:cxn ang="T13">
                <a:pos x="T2" y="T3"/>
              </a:cxn>
              <a:cxn ang="T14">
                <a:pos x="T4" y="T5"/>
              </a:cxn>
              <a:cxn ang="T15">
                <a:pos x="T6" y="T7"/>
              </a:cxn>
              <a:cxn ang="T16">
                <a:pos x="T8" y="T9"/>
              </a:cxn>
              <a:cxn ang="T17">
                <a:pos x="T10" y="T11"/>
              </a:cxn>
            </a:cxnLst>
            <a:rect l="T18" t="T19" r="T20" b="T21"/>
            <a:pathLst>
              <a:path w="2685" h="2271">
                <a:moveTo>
                  <a:pt x="0" y="2271"/>
                </a:moveTo>
                <a:cubicBezTo>
                  <a:pt x="229" y="2239"/>
                  <a:pt x="458" y="2208"/>
                  <a:pt x="689" y="2123"/>
                </a:cubicBezTo>
                <a:cubicBezTo>
                  <a:pt x="920" y="2038"/>
                  <a:pt x="1174" y="1913"/>
                  <a:pt x="1386" y="1762"/>
                </a:cubicBezTo>
                <a:cubicBezTo>
                  <a:pt x="1598" y="1611"/>
                  <a:pt x="1781" y="1439"/>
                  <a:pt x="1962" y="1219"/>
                </a:cubicBezTo>
                <a:cubicBezTo>
                  <a:pt x="2143" y="999"/>
                  <a:pt x="2350" y="645"/>
                  <a:pt x="2471" y="442"/>
                </a:cubicBezTo>
                <a:cubicBezTo>
                  <a:pt x="2592" y="239"/>
                  <a:pt x="2638" y="119"/>
                  <a:pt x="2685" y="0"/>
                </a:cubicBezTo>
              </a:path>
            </a:pathLst>
          </a:custGeom>
          <a:noFill/>
          <a:ln w="76200" cmpd="sng">
            <a:solidFill>
              <a:sysClr val="window" lastClr="FFFFFF">
                <a:lumMod val="75000"/>
              </a:sysClr>
            </a:solidFill>
            <a:round/>
            <a:headEnd type="none" w="med" len="med"/>
            <a:tailEnd type="triangl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i="0" u="none" strike="noStrike" kern="0" cap="none" spc="0" normalizeH="0" baseline="0" noProof="0">
              <a:ln>
                <a:noFill/>
              </a:ln>
              <a:solidFill>
                <a:prstClr val="black"/>
              </a:solidFill>
              <a:effectLst/>
              <a:uLnTx/>
              <a:uFillTx/>
              <a:latin typeface="Calibri"/>
            </a:endParaRPr>
          </a:p>
        </p:txBody>
      </p:sp>
      <p:sp>
        <p:nvSpPr>
          <p:cNvPr id="30" name="Pentagon 29"/>
          <p:cNvSpPr/>
          <p:nvPr/>
        </p:nvSpPr>
        <p:spPr>
          <a:xfrm>
            <a:off x="971600" y="2066140"/>
            <a:ext cx="1623111" cy="340813"/>
          </a:xfrm>
          <a:prstGeom prst="homePlate">
            <a:avLst/>
          </a:prstGeom>
          <a:solidFill>
            <a:srgbClr val="9BBB59">
              <a:lumMod val="40000"/>
              <a:lumOff val="60000"/>
            </a:srgb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600" b="1" i="0" u="none" strike="noStrike" kern="0" cap="none" spc="0" normalizeH="0" baseline="0" noProof="0" dirty="0" smtClean="0">
                <a:ln>
                  <a:noFill/>
                </a:ln>
                <a:solidFill>
                  <a:schemeClr val="bg1">
                    <a:lumMod val="50000"/>
                  </a:schemeClr>
                </a:solidFill>
                <a:effectLst/>
                <a:uLnTx/>
                <a:uFillTx/>
                <a:latin typeface="Calibri"/>
              </a:rPr>
              <a:t>Assess</a:t>
            </a:r>
            <a:endParaRPr kumimoji="0" lang="fr-CH" sz="1600" b="1" i="0" u="none" strike="noStrike" kern="0" cap="none" spc="0" normalizeH="0" baseline="0" noProof="0" dirty="0">
              <a:ln>
                <a:noFill/>
              </a:ln>
              <a:solidFill>
                <a:schemeClr val="bg1">
                  <a:lumMod val="50000"/>
                </a:schemeClr>
              </a:solidFill>
              <a:effectLst/>
              <a:uLnTx/>
              <a:uFillTx/>
              <a:latin typeface="Calibri"/>
            </a:endParaRPr>
          </a:p>
        </p:txBody>
      </p:sp>
      <p:sp>
        <p:nvSpPr>
          <p:cNvPr id="31" name="Pentagon 30"/>
          <p:cNvSpPr/>
          <p:nvPr/>
        </p:nvSpPr>
        <p:spPr>
          <a:xfrm>
            <a:off x="2744642" y="2066140"/>
            <a:ext cx="1623111" cy="340813"/>
          </a:xfrm>
          <a:prstGeom prst="homePlate">
            <a:avLst/>
          </a:prstGeom>
          <a:solidFill>
            <a:srgbClr val="F79646">
              <a:lumMod val="40000"/>
              <a:lumOff val="60000"/>
            </a:srgb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600" b="1" i="0" u="none" strike="noStrike" kern="0" cap="none" spc="0" normalizeH="0" baseline="0" noProof="0" dirty="0" smtClean="0">
                <a:ln>
                  <a:noFill/>
                </a:ln>
                <a:solidFill>
                  <a:schemeClr val="bg1">
                    <a:lumMod val="50000"/>
                  </a:schemeClr>
                </a:solidFill>
                <a:effectLst/>
                <a:uLnTx/>
                <a:uFillTx/>
                <a:latin typeface="Calibri"/>
              </a:rPr>
              <a:t>Improve</a:t>
            </a:r>
            <a:endParaRPr kumimoji="0" lang="fr-CH" sz="1600" b="1" i="0" u="none" strike="noStrike" kern="0" cap="none" spc="0" normalizeH="0" baseline="0" noProof="0" dirty="0">
              <a:ln>
                <a:noFill/>
              </a:ln>
              <a:solidFill>
                <a:schemeClr val="bg1">
                  <a:lumMod val="50000"/>
                </a:schemeClr>
              </a:solidFill>
              <a:effectLst/>
              <a:uLnTx/>
              <a:uFillTx/>
              <a:latin typeface="Calibri"/>
            </a:endParaRPr>
          </a:p>
        </p:txBody>
      </p:sp>
      <p:sp>
        <p:nvSpPr>
          <p:cNvPr id="37" name="Pentagon 36"/>
          <p:cNvSpPr/>
          <p:nvPr/>
        </p:nvSpPr>
        <p:spPr>
          <a:xfrm>
            <a:off x="4497538" y="2066140"/>
            <a:ext cx="1623111" cy="340813"/>
          </a:xfrm>
          <a:prstGeom prst="homePlate">
            <a:avLst/>
          </a:prstGeom>
          <a:solidFill>
            <a:srgbClr val="8064A2">
              <a:lumMod val="20000"/>
              <a:lumOff val="80000"/>
            </a:srgb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600" b="1" i="0" u="none" strike="noStrike" kern="0" cap="none" spc="0" normalizeH="0" baseline="0" noProof="0" dirty="0" smtClean="0">
                <a:ln>
                  <a:noFill/>
                </a:ln>
                <a:solidFill>
                  <a:schemeClr val="bg1">
                    <a:lumMod val="50000"/>
                  </a:schemeClr>
                </a:solidFill>
                <a:effectLst/>
                <a:uLnTx/>
                <a:uFillTx/>
                <a:latin typeface="Calibri"/>
              </a:rPr>
              <a:t>Measure</a:t>
            </a:r>
            <a:endParaRPr kumimoji="0" lang="fr-CH" sz="1600" b="1" i="0" u="none" strike="noStrike" kern="0" cap="none" spc="0" normalizeH="0" baseline="0" noProof="0" dirty="0">
              <a:ln>
                <a:noFill/>
              </a:ln>
              <a:solidFill>
                <a:schemeClr val="bg1">
                  <a:lumMod val="50000"/>
                </a:schemeClr>
              </a:solidFill>
              <a:effectLst/>
              <a:uLnTx/>
              <a:uFillTx/>
              <a:latin typeface="Calibri"/>
            </a:endParaRPr>
          </a:p>
        </p:txBody>
      </p:sp>
      <p:cxnSp>
        <p:nvCxnSpPr>
          <p:cNvPr id="47" name="Straight Connector 46"/>
          <p:cNvCxnSpPr/>
          <p:nvPr/>
        </p:nvCxnSpPr>
        <p:spPr>
          <a:xfrm>
            <a:off x="870106" y="2465778"/>
            <a:ext cx="5862134" cy="0"/>
          </a:xfrm>
          <a:prstGeom prst="line">
            <a:avLst/>
          </a:prstGeom>
          <a:noFill/>
          <a:ln w="19050" cap="flat" cmpd="sng" algn="ctr">
            <a:solidFill>
              <a:srgbClr val="4F81BD">
                <a:shade val="95000"/>
                <a:satMod val="105000"/>
              </a:srgbClr>
            </a:solidFill>
            <a:prstDash val="solid"/>
          </a:ln>
          <a:effectLst/>
        </p:spPr>
      </p:cxnSp>
      <p:cxnSp>
        <p:nvCxnSpPr>
          <p:cNvPr id="59" name="Straight Connector 58"/>
          <p:cNvCxnSpPr/>
          <p:nvPr/>
        </p:nvCxnSpPr>
        <p:spPr>
          <a:xfrm>
            <a:off x="2674274" y="2034436"/>
            <a:ext cx="0" cy="3330372"/>
          </a:xfrm>
          <a:prstGeom prst="line">
            <a:avLst/>
          </a:prstGeom>
          <a:noFill/>
          <a:ln w="6350" cap="flat" cmpd="sng" algn="ctr">
            <a:solidFill>
              <a:srgbClr val="4F81BD">
                <a:shade val="95000"/>
                <a:satMod val="105000"/>
              </a:srgbClr>
            </a:solidFill>
            <a:prstDash val="solid"/>
          </a:ln>
          <a:effectLst/>
        </p:spPr>
      </p:cxnSp>
      <p:cxnSp>
        <p:nvCxnSpPr>
          <p:cNvPr id="60" name="Straight Connector 59"/>
          <p:cNvCxnSpPr/>
          <p:nvPr/>
        </p:nvCxnSpPr>
        <p:spPr>
          <a:xfrm>
            <a:off x="4441843" y="2034436"/>
            <a:ext cx="0" cy="3330372"/>
          </a:xfrm>
          <a:prstGeom prst="line">
            <a:avLst/>
          </a:prstGeom>
          <a:noFill/>
          <a:ln w="6350" cap="flat" cmpd="sng" algn="ctr">
            <a:solidFill>
              <a:srgbClr val="4F81BD">
                <a:shade val="95000"/>
                <a:satMod val="105000"/>
              </a:srgbClr>
            </a:solidFill>
            <a:prstDash val="solid"/>
          </a:ln>
          <a:effectLst/>
        </p:spPr>
      </p:cxnSp>
      <p:sp>
        <p:nvSpPr>
          <p:cNvPr id="61" name="Rounded Rectangle 60"/>
          <p:cNvSpPr/>
          <p:nvPr/>
        </p:nvSpPr>
        <p:spPr>
          <a:xfrm>
            <a:off x="7074361" y="4070540"/>
            <a:ext cx="1210402" cy="366572"/>
          </a:xfrm>
          <a:prstGeom prst="roundRect">
            <a:avLst/>
          </a:prstGeom>
          <a:solidFill>
            <a:srgbClr val="4F81BD">
              <a:lumMod val="40000"/>
              <a:lumOff val="60000"/>
            </a:srgb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100" i="0" u="none" strike="noStrike" kern="0" cap="none" spc="0" normalizeH="0" baseline="0" noProof="0" dirty="0" smtClean="0">
                <a:ln>
                  <a:noFill/>
                </a:ln>
                <a:solidFill>
                  <a:srgbClr val="595959">
                    <a:lumMod val="50000"/>
                  </a:srgbClr>
                </a:solidFill>
                <a:effectLst/>
                <a:uLnTx/>
                <a:uFillTx/>
                <a:latin typeface="Calibri"/>
              </a:rPr>
              <a:t>Information</a:t>
            </a:r>
            <a:endParaRPr kumimoji="0" lang="en-GB" sz="1100" i="0" u="none" strike="noStrike" kern="0" cap="none" spc="0" normalizeH="0" baseline="0" noProof="0" dirty="0">
              <a:ln>
                <a:noFill/>
              </a:ln>
              <a:solidFill>
                <a:srgbClr val="595959">
                  <a:lumMod val="50000"/>
                </a:srgbClr>
              </a:solidFill>
              <a:effectLst/>
              <a:uLnTx/>
              <a:uFillTx/>
              <a:latin typeface="Calibri"/>
            </a:endParaRPr>
          </a:p>
        </p:txBody>
      </p:sp>
      <p:sp>
        <p:nvSpPr>
          <p:cNvPr id="62" name="Rounded Rectangle 61"/>
          <p:cNvSpPr/>
          <p:nvPr/>
        </p:nvSpPr>
        <p:spPr>
          <a:xfrm>
            <a:off x="7102994" y="2973707"/>
            <a:ext cx="1210402" cy="366572"/>
          </a:xfrm>
          <a:prstGeom prst="roundRect">
            <a:avLst/>
          </a:prstGeom>
          <a:solidFill>
            <a:srgbClr val="4F81BD">
              <a:lumMod val="40000"/>
              <a:lumOff val="60000"/>
            </a:srgb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100" i="0" u="none" strike="noStrike" kern="0" cap="none" spc="0" normalizeH="0" baseline="0" noProof="0" dirty="0" smtClean="0">
                <a:ln>
                  <a:noFill/>
                </a:ln>
                <a:solidFill>
                  <a:srgbClr val="595959">
                    <a:lumMod val="50000"/>
                  </a:srgbClr>
                </a:solidFill>
                <a:effectLst/>
                <a:uLnTx/>
                <a:uFillTx/>
                <a:latin typeface="Calibri"/>
              </a:rPr>
              <a:t>Training</a:t>
            </a:r>
            <a:endParaRPr kumimoji="0" lang="en-GB" sz="1100" i="0" u="none" strike="noStrike" kern="0" cap="none" spc="0" normalizeH="0" baseline="0" noProof="0" dirty="0">
              <a:ln>
                <a:noFill/>
              </a:ln>
              <a:solidFill>
                <a:srgbClr val="595959">
                  <a:lumMod val="50000"/>
                </a:srgbClr>
              </a:solidFill>
              <a:effectLst/>
              <a:uLnTx/>
              <a:uFillTx/>
              <a:latin typeface="Calibri"/>
            </a:endParaRPr>
          </a:p>
        </p:txBody>
      </p:sp>
      <p:sp>
        <p:nvSpPr>
          <p:cNvPr id="63" name="Rounded Rectangle 62"/>
          <p:cNvSpPr/>
          <p:nvPr/>
        </p:nvSpPr>
        <p:spPr>
          <a:xfrm>
            <a:off x="7102994" y="3535447"/>
            <a:ext cx="1210402" cy="366572"/>
          </a:xfrm>
          <a:prstGeom prst="roundRect">
            <a:avLst/>
          </a:prstGeom>
          <a:solidFill>
            <a:srgbClr val="4F81BD">
              <a:lumMod val="40000"/>
              <a:lumOff val="60000"/>
            </a:srgbClr>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i="0" u="none" strike="noStrike" kern="0" cap="none" spc="0" normalizeH="0" baseline="0" noProof="0" dirty="0" smtClean="0">
                <a:ln>
                  <a:noFill/>
                </a:ln>
                <a:solidFill>
                  <a:srgbClr val="595959">
                    <a:lumMod val="50000"/>
                  </a:srgbClr>
                </a:solidFill>
                <a:effectLst/>
                <a:uLnTx/>
                <a:uFillTx/>
                <a:latin typeface="Calibri"/>
              </a:rPr>
              <a:t>Advisory</a:t>
            </a:r>
            <a:endParaRPr kumimoji="0" lang="en-GB" sz="1100" i="0" u="none" strike="noStrike" kern="0" cap="none" spc="0" normalizeH="0" baseline="0" noProof="0" dirty="0">
              <a:ln>
                <a:noFill/>
              </a:ln>
              <a:solidFill>
                <a:srgbClr val="595959">
                  <a:lumMod val="50000"/>
                </a:srgbClr>
              </a:solidFill>
              <a:effectLst/>
              <a:uLnTx/>
              <a:uFillTx/>
              <a:latin typeface="Calibri"/>
            </a:endParaRPr>
          </a:p>
        </p:txBody>
      </p:sp>
      <p:sp>
        <p:nvSpPr>
          <p:cNvPr id="64" name="Rounded Rectangle 63"/>
          <p:cNvSpPr/>
          <p:nvPr/>
        </p:nvSpPr>
        <p:spPr>
          <a:xfrm>
            <a:off x="981635" y="3158173"/>
            <a:ext cx="1476911" cy="374325"/>
          </a:xfrm>
          <a:prstGeom prst="roundRect">
            <a:avLst/>
          </a:prstGeom>
          <a:solidFill>
            <a:srgbClr val="9BBB59">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err="1" smtClean="0">
                <a:ln>
                  <a:noFill/>
                </a:ln>
                <a:solidFill>
                  <a:schemeClr val="bg1">
                    <a:lumMod val="50000"/>
                  </a:schemeClr>
                </a:solidFill>
                <a:effectLst/>
                <a:uLnTx/>
                <a:uFillTx/>
                <a:latin typeface="Calibri"/>
              </a:rPr>
              <a:t>Benchmarking</a:t>
            </a: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sp>
        <p:nvSpPr>
          <p:cNvPr id="65" name="Rounded Rectangle 64"/>
          <p:cNvSpPr/>
          <p:nvPr/>
        </p:nvSpPr>
        <p:spPr>
          <a:xfrm>
            <a:off x="998633" y="3833186"/>
            <a:ext cx="1476911" cy="389315"/>
          </a:xfrm>
          <a:prstGeom prst="roundRect">
            <a:avLst/>
          </a:prstGeom>
          <a:solidFill>
            <a:srgbClr val="9BBB59">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err="1" smtClean="0">
                <a:ln>
                  <a:noFill/>
                </a:ln>
                <a:solidFill>
                  <a:schemeClr val="bg1">
                    <a:lumMod val="50000"/>
                  </a:schemeClr>
                </a:solidFill>
                <a:effectLst/>
                <a:uLnTx/>
                <a:uFillTx/>
                <a:latin typeface="Calibri"/>
              </a:rPr>
              <a:t>Institutional</a:t>
            </a:r>
            <a:r>
              <a:rPr kumimoji="0" lang="fr-CH" sz="1050" b="1" i="0" u="none" strike="noStrike" kern="0" cap="none" spc="0" normalizeH="0" baseline="0" noProof="0" dirty="0" smtClean="0">
                <a:ln>
                  <a:noFill/>
                </a:ln>
                <a:solidFill>
                  <a:schemeClr val="bg1">
                    <a:lumMod val="50000"/>
                  </a:schemeClr>
                </a:solidFill>
                <a:effectLst/>
                <a:uLnTx/>
                <a:uFillTx/>
                <a:latin typeface="Calibri"/>
              </a:rPr>
              <a:t> </a:t>
            </a:r>
            <a:r>
              <a:rPr kumimoji="0" lang="fr-CH" sz="1050" b="1" i="0" u="none" strike="noStrike" kern="0" cap="none" spc="0" normalizeH="0" baseline="0" noProof="0" dirty="0" err="1" smtClean="0">
                <a:ln>
                  <a:noFill/>
                </a:ln>
                <a:solidFill>
                  <a:schemeClr val="bg1">
                    <a:lumMod val="50000"/>
                  </a:schemeClr>
                </a:solidFill>
                <a:effectLst/>
                <a:uLnTx/>
                <a:uFillTx/>
                <a:latin typeface="Calibri"/>
              </a:rPr>
              <a:t>Mapping</a:t>
            </a: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sp>
        <p:nvSpPr>
          <p:cNvPr id="66" name="Rounded Rectangle 65"/>
          <p:cNvSpPr/>
          <p:nvPr/>
        </p:nvSpPr>
        <p:spPr>
          <a:xfrm>
            <a:off x="2744642" y="2596435"/>
            <a:ext cx="1623111" cy="390335"/>
          </a:xfrm>
          <a:prstGeom prst="roundRect">
            <a:avLst/>
          </a:prstGeom>
          <a:solidFill>
            <a:srgbClr val="F79646">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H" sz="1050" b="1" i="0" u="none" strike="noStrike" kern="0" cap="none" spc="0" normalizeH="0" baseline="0" noProof="0" dirty="0" smtClean="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err="1" smtClean="0">
                <a:ln>
                  <a:noFill/>
                </a:ln>
                <a:solidFill>
                  <a:schemeClr val="bg1">
                    <a:lumMod val="50000"/>
                  </a:schemeClr>
                </a:solidFill>
                <a:effectLst/>
                <a:uLnTx/>
                <a:uFillTx/>
                <a:latin typeface="Calibri"/>
              </a:rPr>
              <a:t>Strategy</a:t>
            </a:r>
            <a:r>
              <a:rPr kumimoji="0" lang="fr-CH" sz="1050" b="1" i="0" u="none" strike="noStrike" kern="0" cap="none" spc="0" normalizeH="0" baseline="0" noProof="0" dirty="0" smtClean="0">
                <a:ln>
                  <a:noFill/>
                </a:ln>
                <a:solidFill>
                  <a:schemeClr val="bg1">
                    <a:lumMod val="50000"/>
                  </a:schemeClr>
                </a:solidFill>
                <a:effectLst/>
                <a:uLnTx/>
                <a:uFillTx/>
                <a:latin typeface="Calibri"/>
              </a:rPr>
              <a:t> and Management</a:t>
            </a:r>
            <a:endParaRPr kumimoji="0" lang="en-GB" sz="1050" b="1" i="0" u="none" strike="noStrike" kern="0" cap="none" spc="0" normalizeH="0" baseline="0" noProof="0" dirty="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sp>
        <p:nvSpPr>
          <p:cNvPr id="67" name="Rounded Rectangle 66"/>
          <p:cNvSpPr/>
          <p:nvPr/>
        </p:nvSpPr>
        <p:spPr>
          <a:xfrm>
            <a:off x="4520166" y="3551391"/>
            <a:ext cx="1623111" cy="428773"/>
          </a:xfrm>
          <a:prstGeom prst="roundRect">
            <a:avLst/>
          </a:prstGeom>
          <a:solidFill>
            <a:schemeClr val="bg2"/>
          </a:solidFill>
          <a:ln w="25400" cap="flat" cmpd="sng" algn="ctr">
            <a:solidFill>
              <a:schemeClr val="tx1"/>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err="1" smtClean="0">
                <a:ln>
                  <a:noFill/>
                </a:ln>
                <a:solidFill>
                  <a:srgbClr val="FF0000"/>
                </a:solidFill>
                <a:effectLst/>
                <a:uLnTx/>
                <a:uFillTx/>
                <a:latin typeface="Calibri"/>
              </a:rPr>
              <a:t>Result</a:t>
            </a:r>
            <a:r>
              <a:rPr kumimoji="0" lang="fr-CH" sz="1050" b="1" i="0" u="none" strike="noStrike" kern="0" cap="none" spc="0" normalizeH="0" baseline="0" noProof="0" dirty="0" smtClean="0">
                <a:ln>
                  <a:noFill/>
                </a:ln>
                <a:solidFill>
                  <a:srgbClr val="FF0000"/>
                </a:solidFill>
                <a:effectLst/>
                <a:uLnTx/>
                <a:uFillTx/>
                <a:latin typeface="Calibri"/>
              </a:rPr>
              <a:t> and Impact </a:t>
            </a:r>
            <a:r>
              <a:rPr kumimoji="0" lang="fr-CH" sz="1050" b="1" i="0" u="none" strike="noStrike" kern="0" cap="none" spc="0" normalizeH="0" baseline="0" noProof="0" dirty="0" err="1" smtClean="0">
                <a:ln>
                  <a:noFill/>
                </a:ln>
                <a:solidFill>
                  <a:srgbClr val="FF0000"/>
                </a:solidFill>
                <a:effectLst/>
                <a:uLnTx/>
                <a:uFillTx/>
                <a:latin typeface="Calibri"/>
              </a:rPr>
              <a:t>Measurement</a:t>
            </a:r>
            <a:endParaRPr kumimoji="0" lang="en-GB" sz="1050" b="1" i="0" u="none" strike="noStrike" kern="0" cap="none" spc="0" normalizeH="0" baseline="0" noProof="0" dirty="0">
              <a:ln>
                <a:noFill/>
              </a:ln>
              <a:solidFill>
                <a:srgbClr val="FF0000"/>
              </a:solidFill>
              <a:effectLst/>
              <a:uLnTx/>
              <a:uFillTx/>
              <a:latin typeface="Calibri"/>
            </a:endParaRPr>
          </a:p>
        </p:txBody>
      </p:sp>
      <p:sp>
        <p:nvSpPr>
          <p:cNvPr id="68" name="Rounded Rectangle 67"/>
          <p:cNvSpPr/>
          <p:nvPr/>
        </p:nvSpPr>
        <p:spPr>
          <a:xfrm>
            <a:off x="2722709" y="4022407"/>
            <a:ext cx="1623111" cy="308722"/>
          </a:xfrm>
          <a:prstGeom prst="roundRect">
            <a:avLst/>
          </a:prstGeom>
          <a:solidFill>
            <a:srgbClr val="F79646">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H" sz="1050" b="1" i="0" u="none" strike="noStrike" kern="0" cap="none" spc="0" normalizeH="0" baseline="0" noProof="0" dirty="0" smtClean="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smtClean="0">
                <a:ln>
                  <a:noFill/>
                </a:ln>
                <a:solidFill>
                  <a:schemeClr val="bg1">
                    <a:lumMod val="50000"/>
                  </a:schemeClr>
                </a:solidFill>
                <a:effectLst/>
                <a:uLnTx/>
                <a:uFillTx/>
                <a:latin typeface="Calibri"/>
              </a:rPr>
              <a:t>Networking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cxnSp>
        <p:nvCxnSpPr>
          <p:cNvPr id="69" name="Straight Connector 68"/>
          <p:cNvCxnSpPr>
            <a:endCxn id="29" idx="0"/>
          </p:cNvCxnSpPr>
          <p:nvPr/>
        </p:nvCxnSpPr>
        <p:spPr>
          <a:xfrm>
            <a:off x="875426" y="1677547"/>
            <a:ext cx="0" cy="3876085"/>
          </a:xfrm>
          <a:prstGeom prst="line">
            <a:avLst/>
          </a:prstGeom>
          <a:noFill/>
          <a:ln w="9525" cap="flat" cmpd="sng" algn="ctr">
            <a:solidFill>
              <a:srgbClr val="4F81BD">
                <a:shade val="95000"/>
                <a:satMod val="105000"/>
              </a:srgbClr>
            </a:solidFill>
            <a:prstDash val="solid"/>
          </a:ln>
          <a:effectLst/>
        </p:spPr>
      </p:cxnSp>
      <p:cxnSp>
        <p:nvCxnSpPr>
          <p:cNvPr id="70" name="Straight Connector 69"/>
          <p:cNvCxnSpPr>
            <a:stCxn id="29" idx="0"/>
          </p:cNvCxnSpPr>
          <p:nvPr/>
        </p:nvCxnSpPr>
        <p:spPr>
          <a:xfrm>
            <a:off x="875426" y="5553632"/>
            <a:ext cx="6894142" cy="1"/>
          </a:xfrm>
          <a:prstGeom prst="line">
            <a:avLst/>
          </a:prstGeom>
          <a:noFill/>
          <a:ln w="9525" cap="flat" cmpd="sng" algn="ctr">
            <a:solidFill>
              <a:srgbClr val="4F81BD">
                <a:shade val="95000"/>
                <a:satMod val="105000"/>
              </a:srgbClr>
            </a:solidFill>
            <a:prstDash val="solid"/>
          </a:ln>
          <a:effectLst/>
        </p:spPr>
      </p:cxnSp>
      <p:sp>
        <p:nvSpPr>
          <p:cNvPr id="71" name="Rounded Rectangle 70"/>
          <p:cNvSpPr/>
          <p:nvPr/>
        </p:nvSpPr>
        <p:spPr>
          <a:xfrm>
            <a:off x="2744642" y="3102000"/>
            <a:ext cx="1623111" cy="356922"/>
          </a:xfrm>
          <a:prstGeom prst="roundRect">
            <a:avLst/>
          </a:prstGeom>
          <a:solidFill>
            <a:srgbClr val="F79646">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H" sz="1050" b="1" i="0" u="none" strike="noStrike" kern="0" cap="none" spc="0" normalizeH="0" baseline="0" noProof="0" dirty="0" smtClean="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err="1" smtClean="0">
                <a:ln>
                  <a:noFill/>
                </a:ln>
                <a:solidFill>
                  <a:schemeClr val="bg1">
                    <a:lumMod val="50000"/>
                  </a:schemeClr>
                </a:solidFill>
                <a:effectLst/>
                <a:uLnTx/>
                <a:uFillTx/>
                <a:latin typeface="Calibri"/>
              </a:rPr>
              <a:t>Developing</a:t>
            </a:r>
            <a:r>
              <a:rPr kumimoji="0" lang="fr-CH" sz="1050" b="1" i="0" u="none" strike="noStrike" kern="0" cap="none" spc="0" normalizeH="0" baseline="0" noProof="0" dirty="0" smtClean="0">
                <a:ln>
                  <a:noFill/>
                </a:ln>
                <a:solidFill>
                  <a:schemeClr val="bg1">
                    <a:lumMod val="50000"/>
                  </a:schemeClr>
                </a:solidFill>
                <a:effectLst/>
                <a:uLnTx/>
                <a:uFillTx/>
                <a:latin typeface="Calibri"/>
              </a:rPr>
              <a:t> a Service Portfolio</a:t>
            </a:r>
            <a:endParaRPr kumimoji="0" lang="en-GB" sz="1050" b="1" i="0" u="none" strike="noStrike" kern="0" cap="none" spc="0" normalizeH="0" baseline="0" noProof="0" dirty="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sp>
        <p:nvSpPr>
          <p:cNvPr id="72" name="Right Arrow 71"/>
          <p:cNvSpPr/>
          <p:nvPr/>
        </p:nvSpPr>
        <p:spPr>
          <a:xfrm>
            <a:off x="1782245" y="5635487"/>
            <a:ext cx="5664500" cy="457809"/>
          </a:xfrm>
          <a:prstGeom prst="rightArrow">
            <a:avLst/>
          </a:prstGeom>
          <a:solidFill>
            <a:sysClr val="window" lastClr="FFFFFF">
              <a:lumMod val="75000"/>
            </a:sys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400" i="0" u="none" strike="noStrike" kern="0" cap="none" spc="0" normalizeH="0" baseline="0" noProof="0" dirty="0" smtClean="0">
                <a:ln>
                  <a:noFill/>
                </a:ln>
                <a:solidFill>
                  <a:prstClr val="black"/>
                </a:solidFill>
                <a:effectLst/>
                <a:uLnTx/>
                <a:uFillTx/>
                <a:latin typeface="Calibri"/>
              </a:rPr>
              <a:t>AIM Performance </a:t>
            </a:r>
            <a:r>
              <a:rPr kumimoji="0" lang="fr-CH" sz="1400" i="0" u="none" strike="noStrike" kern="0" cap="none" spc="0" normalizeH="0" baseline="0" noProof="0" dirty="0" err="1">
                <a:ln>
                  <a:noFill/>
                </a:ln>
                <a:solidFill>
                  <a:prstClr val="black"/>
                </a:solidFill>
                <a:effectLst/>
                <a:uLnTx/>
                <a:uFillTx/>
                <a:latin typeface="Calibri"/>
              </a:rPr>
              <a:t>I</a:t>
            </a:r>
            <a:r>
              <a:rPr kumimoji="0" lang="fr-CH" sz="1400" i="0" u="none" strike="noStrike" kern="0" cap="none" spc="0" normalizeH="0" baseline="0" noProof="0" dirty="0" err="1" smtClean="0">
                <a:ln>
                  <a:noFill/>
                </a:ln>
                <a:solidFill>
                  <a:prstClr val="black"/>
                </a:solidFill>
                <a:effectLst/>
                <a:uLnTx/>
                <a:uFillTx/>
                <a:latin typeface="Calibri"/>
              </a:rPr>
              <a:t>mprovement</a:t>
            </a:r>
            <a:r>
              <a:rPr kumimoji="0" lang="fr-CH" sz="1400" i="0" u="none" strike="noStrike" kern="0" cap="none" spc="0" normalizeH="0" baseline="0" noProof="0" dirty="0" smtClean="0">
                <a:ln>
                  <a:noFill/>
                </a:ln>
                <a:solidFill>
                  <a:prstClr val="black"/>
                </a:solidFill>
                <a:effectLst/>
                <a:uLnTx/>
                <a:uFillTx/>
                <a:latin typeface="Calibri"/>
              </a:rPr>
              <a:t> </a:t>
            </a:r>
            <a:r>
              <a:rPr kumimoji="0" lang="fr-CH" sz="1400" i="0" u="none" strike="noStrike" kern="0" cap="none" spc="0" normalizeH="0" baseline="0" noProof="0" dirty="0" err="1" smtClean="0">
                <a:ln>
                  <a:noFill/>
                </a:ln>
                <a:solidFill>
                  <a:prstClr val="black"/>
                </a:solidFill>
                <a:effectLst/>
                <a:uLnTx/>
                <a:uFillTx/>
                <a:latin typeface="Calibri"/>
              </a:rPr>
              <a:t>Roadmap</a:t>
            </a:r>
            <a:endParaRPr kumimoji="0" lang="en-GB" sz="1400" i="0" u="none" strike="noStrike" kern="0" cap="none" spc="0" normalizeH="0" baseline="0" noProof="0" dirty="0">
              <a:ln>
                <a:noFill/>
              </a:ln>
              <a:solidFill>
                <a:prstClr val="black"/>
              </a:solidFill>
              <a:effectLst/>
              <a:uLnTx/>
              <a:uFillTx/>
              <a:latin typeface="Calibri"/>
            </a:endParaRPr>
          </a:p>
        </p:txBody>
      </p:sp>
      <p:sp>
        <p:nvSpPr>
          <p:cNvPr id="73" name="Rounded Rectangle 72"/>
          <p:cNvSpPr/>
          <p:nvPr/>
        </p:nvSpPr>
        <p:spPr>
          <a:xfrm>
            <a:off x="7089819" y="1965457"/>
            <a:ext cx="1298605" cy="428433"/>
          </a:xfrm>
          <a:prstGeom prst="roundRect">
            <a:avLst/>
          </a:prstGeom>
          <a:solidFill>
            <a:srgbClr val="4F81BD">
              <a:lumMod val="40000"/>
              <a:lumOff val="6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i="0" u="none" strike="noStrike" kern="0" cap="none" spc="0" normalizeH="0" baseline="0" noProof="0" dirty="0" smtClean="0">
                <a:ln>
                  <a:noFill/>
                </a:ln>
                <a:solidFill>
                  <a:prstClr val="black"/>
                </a:solidFill>
                <a:effectLst/>
                <a:uLnTx/>
                <a:uFillTx/>
                <a:latin typeface="Calibri"/>
              </a:rPr>
              <a:t>Modes of Delivery</a:t>
            </a:r>
            <a:endParaRPr kumimoji="0" lang="en-US" sz="1400" i="0" u="none" strike="noStrike" kern="0" cap="none" spc="0" normalizeH="0" baseline="0" noProof="0" dirty="0">
              <a:ln>
                <a:noFill/>
              </a:ln>
              <a:solidFill>
                <a:prstClr val="black"/>
              </a:solidFill>
              <a:effectLst/>
              <a:uLnTx/>
              <a:uFillTx/>
              <a:latin typeface="Calibri"/>
            </a:endParaRPr>
          </a:p>
        </p:txBody>
      </p:sp>
      <p:sp>
        <p:nvSpPr>
          <p:cNvPr id="74" name="Rounded Rectangle 73"/>
          <p:cNvSpPr/>
          <p:nvPr/>
        </p:nvSpPr>
        <p:spPr>
          <a:xfrm>
            <a:off x="2712275" y="4437112"/>
            <a:ext cx="1623111" cy="356922"/>
          </a:xfrm>
          <a:prstGeom prst="roundRect">
            <a:avLst/>
          </a:prstGeom>
          <a:solidFill>
            <a:srgbClr val="F79646">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err="1" smtClean="0">
                <a:ln>
                  <a:noFill/>
                </a:ln>
                <a:solidFill>
                  <a:schemeClr val="bg1">
                    <a:lumMod val="50000"/>
                  </a:schemeClr>
                </a:solidFill>
                <a:effectLst/>
                <a:uLnTx/>
                <a:uFillTx/>
                <a:latin typeface="Calibri"/>
              </a:rPr>
              <a:t>Foreign</a:t>
            </a:r>
            <a:r>
              <a:rPr kumimoji="0" lang="fr-CH" sz="1050" b="1" i="0" u="none" strike="noStrike" kern="0" cap="none" spc="0" normalizeH="0" baseline="0" noProof="0" dirty="0" smtClean="0">
                <a:ln>
                  <a:noFill/>
                </a:ln>
                <a:solidFill>
                  <a:schemeClr val="bg1">
                    <a:lumMod val="50000"/>
                  </a:schemeClr>
                </a:solidFill>
                <a:effectLst/>
                <a:uLnTx/>
                <a:uFillTx/>
                <a:latin typeface="Calibri"/>
              </a:rPr>
              <a:t> Trade </a:t>
            </a:r>
            <a:r>
              <a:rPr kumimoji="0" lang="fr-CH" sz="1050" b="1" i="0" u="none" strike="noStrike" kern="0" cap="none" spc="0" normalizeH="0" baseline="0" noProof="0" dirty="0" err="1" smtClean="0">
                <a:ln>
                  <a:noFill/>
                </a:ln>
                <a:solidFill>
                  <a:schemeClr val="bg1">
                    <a:lumMod val="50000"/>
                  </a:schemeClr>
                </a:solidFill>
                <a:effectLst/>
                <a:uLnTx/>
                <a:uFillTx/>
                <a:latin typeface="Calibri"/>
              </a:rPr>
              <a:t>Representation</a:t>
            </a: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sp>
        <p:nvSpPr>
          <p:cNvPr id="75" name="Rounded Rectangle 74"/>
          <p:cNvSpPr/>
          <p:nvPr/>
        </p:nvSpPr>
        <p:spPr>
          <a:xfrm>
            <a:off x="2722709" y="3573016"/>
            <a:ext cx="1623111" cy="308722"/>
          </a:xfrm>
          <a:prstGeom prst="roundRect">
            <a:avLst/>
          </a:prstGeom>
          <a:solidFill>
            <a:srgbClr val="F79646">
              <a:lumMod val="60000"/>
              <a:lumOff val="40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H" sz="1050" b="1" i="0" u="none" strike="noStrike" kern="0" cap="none" spc="0" normalizeH="0" baseline="0" noProof="0" dirty="0" smtClean="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r-CH" sz="1050" b="1" i="0" u="none" strike="noStrike" kern="0" cap="none" spc="0" normalizeH="0" baseline="0" noProof="0" dirty="0" smtClean="0">
                <a:ln>
                  <a:noFill/>
                </a:ln>
                <a:solidFill>
                  <a:schemeClr val="bg1">
                    <a:lumMod val="50000"/>
                  </a:schemeClr>
                </a:solidFill>
                <a:effectLst/>
                <a:uLnTx/>
                <a:uFillTx/>
                <a:latin typeface="Calibri"/>
              </a:rPr>
              <a:t>Business </a:t>
            </a:r>
            <a:r>
              <a:rPr kumimoji="0" lang="fr-CH" sz="1050" b="1" i="0" u="none" strike="noStrike" kern="0" cap="none" spc="0" normalizeH="0" baseline="0" noProof="0" dirty="0" err="1" smtClean="0">
                <a:ln>
                  <a:noFill/>
                </a:ln>
                <a:solidFill>
                  <a:schemeClr val="bg1">
                    <a:lumMod val="50000"/>
                  </a:schemeClr>
                </a:solidFill>
                <a:effectLst/>
                <a:uLnTx/>
                <a:uFillTx/>
                <a:latin typeface="Calibri"/>
              </a:rPr>
              <a:t>Generation</a:t>
            </a:r>
            <a:endParaRPr kumimoji="0" lang="fr-CH" sz="1050" b="1" i="0" u="none" strike="noStrike" kern="0" cap="none" spc="0" normalizeH="0" baseline="0" noProof="0" dirty="0" smtClean="0">
              <a:ln>
                <a:noFill/>
              </a:ln>
              <a:solidFill>
                <a:schemeClr val="bg1">
                  <a:lumMod val="50000"/>
                </a:schemeClr>
              </a:solidFill>
              <a:effectLst/>
              <a:uLnTx/>
              <a:uFillTx/>
              <a:latin typeface="Calibri"/>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50" b="1" i="0" u="none" strike="noStrike" kern="0" cap="none" spc="0" normalizeH="0" baseline="0" noProof="0" dirty="0">
              <a:ln>
                <a:noFill/>
              </a:ln>
              <a:solidFill>
                <a:schemeClr val="bg1">
                  <a:lumMod val="50000"/>
                </a:schemeClr>
              </a:solidFill>
              <a:effectLst/>
              <a:uLnTx/>
              <a:uFillTx/>
              <a:latin typeface="Calibri"/>
            </a:endParaRPr>
          </a:p>
        </p:txBody>
      </p:sp>
      <p:sp>
        <p:nvSpPr>
          <p:cNvPr id="76" name="TextBox 75"/>
          <p:cNvSpPr txBox="1"/>
          <p:nvPr/>
        </p:nvSpPr>
        <p:spPr>
          <a:xfrm>
            <a:off x="539552" y="5436685"/>
            <a:ext cx="727218" cy="338554"/>
          </a:xfrm>
          <a:prstGeom prst="rect">
            <a:avLst/>
          </a:prstGeom>
          <a:noFill/>
        </p:spPr>
        <p:txBody>
          <a:bodyPr wrap="square" rtlCol="0">
            <a:spAutoFit/>
          </a:bodyPr>
          <a:lstStyle/>
          <a:p>
            <a:r>
              <a:rPr lang="en-US" sz="1600" dirty="0">
                <a:solidFill>
                  <a:srgbClr val="FF0000"/>
                </a:solidFill>
                <a:latin typeface="Calibri"/>
              </a:rPr>
              <a:t>M</a:t>
            </a:r>
            <a:r>
              <a:rPr lang="en-US" sz="1600" baseline="-25000" dirty="0">
                <a:solidFill>
                  <a:srgbClr val="FF0000"/>
                </a:solidFill>
                <a:latin typeface="Calibri"/>
              </a:rPr>
              <a:t>1</a:t>
            </a:r>
          </a:p>
        </p:txBody>
      </p:sp>
      <p:sp>
        <p:nvSpPr>
          <p:cNvPr id="77" name="TextBox 76"/>
          <p:cNvSpPr txBox="1"/>
          <p:nvPr/>
        </p:nvSpPr>
        <p:spPr>
          <a:xfrm>
            <a:off x="6253422" y="1809243"/>
            <a:ext cx="727218" cy="338554"/>
          </a:xfrm>
          <a:prstGeom prst="rect">
            <a:avLst/>
          </a:prstGeom>
          <a:noFill/>
        </p:spPr>
        <p:txBody>
          <a:bodyPr wrap="square" rtlCol="0">
            <a:spAutoFit/>
          </a:bodyPr>
          <a:lstStyle/>
          <a:p>
            <a:r>
              <a:rPr lang="en-US" sz="1600" dirty="0">
                <a:solidFill>
                  <a:srgbClr val="FF0000"/>
                </a:solidFill>
                <a:latin typeface="Calibri"/>
              </a:rPr>
              <a:t>M</a:t>
            </a:r>
            <a:r>
              <a:rPr lang="en-US" sz="1600" baseline="-25000" dirty="0">
                <a:solidFill>
                  <a:srgbClr val="FF0000"/>
                </a:solidFill>
                <a:latin typeface="Calibri"/>
              </a:rPr>
              <a:t>2</a:t>
            </a:r>
          </a:p>
        </p:txBody>
      </p:sp>
      <p:sp>
        <p:nvSpPr>
          <p:cNvPr id="78" name="Right Brace 77"/>
          <p:cNvSpPr/>
          <p:nvPr/>
        </p:nvSpPr>
        <p:spPr>
          <a:xfrm>
            <a:off x="6732240" y="2147797"/>
            <a:ext cx="248400" cy="2289315"/>
          </a:xfrm>
          <a:prstGeom prst="rightBrace">
            <a:avLst/>
          </a:prstGeo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GB"/>
          </a:p>
        </p:txBody>
      </p:sp>
      <p:sp>
        <p:nvSpPr>
          <p:cNvPr id="3" name="Oval 2"/>
          <p:cNvSpPr/>
          <p:nvPr/>
        </p:nvSpPr>
        <p:spPr>
          <a:xfrm>
            <a:off x="2771800" y="4005064"/>
            <a:ext cx="1512168" cy="360040"/>
          </a:xfrm>
          <a:prstGeom prst="ellipse">
            <a:avLst/>
          </a:prstGeom>
          <a:noFill/>
          <a:ln w="15875" cap="rnd">
            <a:solidFill>
              <a:srgbClr val="FF0000"/>
            </a:solidFill>
            <a:beve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93041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par>
                                <p:cTn id="8" presetID="22" presetClass="entr" presetSubtype="8" fill="hold"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wipe(left)">
                                      <p:cBhvr>
                                        <p:cTn id="10" dur="500"/>
                                        <p:tgtEl>
                                          <p:spTgt spid="70"/>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6"/>
                                        </p:tgtEl>
                                        <p:attrNameLst>
                                          <p:attrName>style.visibility</p:attrName>
                                        </p:attrNameLst>
                                      </p:cBhvr>
                                      <p:to>
                                        <p:strVal val="visible"/>
                                      </p:to>
                                    </p:set>
                                    <p:animEffect transition="in" filter="wipe(left)">
                                      <p:cBhvr>
                                        <p:cTn id="13" dur="500"/>
                                        <p:tgtEl>
                                          <p:spTgt spid="76"/>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wipe(left)">
                                      <p:cBhvr>
                                        <p:cTn id="16" dur="500"/>
                                        <p:tgtEl>
                                          <p:spTgt spid="77"/>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par>
                                <p:cTn id="20" presetID="22" presetClass="entr" presetSubtype="8" fill="hold" nodeType="with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wipe(left)">
                                      <p:cBhvr>
                                        <p:cTn id="22" dur="500"/>
                                        <p:tgtEl>
                                          <p:spTgt spid="59"/>
                                        </p:tgtEl>
                                      </p:cBhvr>
                                    </p:animEffect>
                                  </p:childTnLst>
                                </p:cTn>
                              </p:par>
                              <p:par>
                                <p:cTn id="23" presetID="22" presetClass="entr" presetSubtype="8" fill="hold" nodeType="withEffect">
                                  <p:stCondLst>
                                    <p:cond delay="0"/>
                                  </p:stCondLst>
                                  <p:childTnLst>
                                    <p:set>
                                      <p:cBhvr>
                                        <p:cTn id="24" dur="1" fill="hold">
                                          <p:stCondLst>
                                            <p:cond delay="0"/>
                                          </p:stCondLst>
                                        </p:cTn>
                                        <p:tgtEl>
                                          <p:spTgt spid="60"/>
                                        </p:tgtEl>
                                        <p:attrNameLst>
                                          <p:attrName>style.visibility</p:attrName>
                                        </p:attrNameLst>
                                      </p:cBhvr>
                                      <p:to>
                                        <p:strVal val="visible"/>
                                      </p:to>
                                    </p:set>
                                    <p:animEffect transition="in" filter="wipe(left)">
                                      <p:cBhvr>
                                        <p:cTn id="25" dur="500"/>
                                        <p:tgtEl>
                                          <p:spTgt spid="60"/>
                                        </p:tgtEl>
                                      </p:cBhvr>
                                    </p:animEffect>
                                  </p:childTnLst>
                                </p:cTn>
                              </p:par>
                              <p:par>
                                <p:cTn id="26" presetID="22" presetClass="entr" presetSubtype="8" fill="hold" nodeType="withEffect">
                                  <p:stCondLst>
                                    <p:cond delay="0"/>
                                  </p:stCondLst>
                                  <p:childTnLst>
                                    <p:set>
                                      <p:cBhvr>
                                        <p:cTn id="27" dur="1" fill="hold">
                                          <p:stCondLst>
                                            <p:cond delay="0"/>
                                          </p:stCondLst>
                                        </p:cTn>
                                        <p:tgtEl>
                                          <p:spTgt spid="47"/>
                                        </p:tgtEl>
                                        <p:attrNameLst>
                                          <p:attrName>style.visibility</p:attrName>
                                        </p:attrNameLst>
                                      </p:cBhvr>
                                      <p:to>
                                        <p:strVal val="visible"/>
                                      </p:to>
                                    </p:set>
                                    <p:animEffect transition="in" filter="wipe(left)">
                                      <p:cBhvr>
                                        <p:cTn id="28" dur="500"/>
                                        <p:tgtEl>
                                          <p:spTgt spid="4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72"/>
                                        </p:tgtEl>
                                        <p:attrNameLst>
                                          <p:attrName>style.visibility</p:attrName>
                                        </p:attrNameLst>
                                      </p:cBhvr>
                                      <p:to>
                                        <p:strVal val="visible"/>
                                      </p:to>
                                    </p:set>
                                    <p:animEffect transition="in" filter="wipe(left)">
                                      <p:cBhvr>
                                        <p:cTn id="45" dur="500"/>
                                        <p:tgtEl>
                                          <p:spTgt spid="72"/>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3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6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7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5"/>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68"/>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37"/>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67"/>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61"/>
                                        </p:tgtEl>
                                        <p:attrNameLst>
                                          <p:attrName>style.visibility</p:attrName>
                                        </p:attrNameLst>
                                      </p:cBhvr>
                                      <p:to>
                                        <p:strVal val="visible"/>
                                      </p:to>
                                    </p:set>
                                    <p:animEffect transition="in" filter="wipe(left)">
                                      <p:cBhvr>
                                        <p:cTn id="82" dur="500"/>
                                        <p:tgtEl>
                                          <p:spTgt spid="61"/>
                                        </p:tgtEl>
                                      </p:cBhvr>
                                    </p:animEffect>
                                  </p:childTnLst>
                                </p:cTn>
                              </p:par>
                              <p:par>
                                <p:cTn id="83" presetID="22" presetClass="entr" presetSubtype="8" fill="hold" grpId="0" nodeType="withEffect">
                                  <p:stCondLst>
                                    <p:cond delay="0"/>
                                  </p:stCondLst>
                                  <p:childTnLst>
                                    <p:set>
                                      <p:cBhvr>
                                        <p:cTn id="84" dur="1" fill="hold">
                                          <p:stCondLst>
                                            <p:cond delay="0"/>
                                          </p:stCondLst>
                                        </p:cTn>
                                        <p:tgtEl>
                                          <p:spTgt spid="63"/>
                                        </p:tgtEl>
                                        <p:attrNameLst>
                                          <p:attrName>style.visibility</p:attrName>
                                        </p:attrNameLst>
                                      </p:cBhvr>
                                      <p:to>
                                        <p:strVal val="visible"/>
                                      </p:to>
                                    </p:set>
                                    <p:animEffect transition="in" filter="wipe(left)">
                                      <p:cBhvr>
                                        <p:cTn id="85" dur="500"/>
                                        <p:tgtEl>
                                          <p:spTgt spid="63"/>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62"/>
                                        </p:tgtEl>
                                        <p:attrNameLst>
                                          <p:attrName>style.visibility</p:attrName>
                                        </p:attrNameLst>
                                      </p:cBhvr>
                                      <p:to>
                                        <p:strVal val="visible"/>
                                      </p:to>
                                    </p:set>
                                    <p:animEffect transition="in" filter="wipe(left)">
                                      <p:cBhvr>
                                        <p:cTn id="88" dur="500"/>
                                        <p:tgtEl>
                                          <p:spTgt spid="62"/>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73"/>
                                        </p:tgtEl>
                                        <p:attrNameLst>
                                          <p:attrName>style.visibility</p:attrName>
                                        </p:attrNameLst>
                                      </p:cBhvr>
                                      <p:to>
                                        <p:strVal val="visible"/>
                                      </p:to>
                                    </p:set>
                                    <p:animEffect transition="in" filter="wipe(left)">
                                      <p:cBhvr>
                                        <p:cTn id="91" dur="500"/>
                                        <p:tgtEl>
                                          <p:spTgt spid="73"/>
                                        </p:tgtEl>
                                      </p:cBhvr>
                                    </p:animEffect>
                                  </p:childTnLst>
                                </p:cTn>
                              </p:par>
                              <p:par>
                                <p:cTn id="92" presetID="1" presetClass="entr" presetSubtype="0" fill="hold" grpId="0" nodeType="withEffect">
                                  <p:stCondLst>
                                    <p:cond delay="0"/>
                                  </p:stCondLst>
                                  <p:childTnLst>
                                    <p:set>
                                      <p:cBhvr>
                                        <p:cTn id="93"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7" grpId="0" animBg="1"/>
      <p:bldP spid="61" grpId="0" animBg="1"/>
      <p:bldP spid="62" grpId="0" animBg="1"/>
      <p:bldP spid="63" grpId="0" animBg="1"/>
      <p:bldP spid="64" grpId="0" animBg="1"/>
      <p:bldP spid="65" grpId="0" animBg="1"/>
      <p:bldP spid="66" grpId="0" animBg="1"/>
      <p:bldP spid="67" grpId="0" animBg="1"/>
      <p:bldP spid="68" grpId="0" animBg="1"/>
      <p:bldP spid="71" grpId="0" animBg="1"/>
      <p:bldP spid="72" grpId="0" animBg="1"/>
      <p:bldP spid="73" grpId="0" animBg="1"/>
      <p:bldP spid="74" grpId="0" animBg="1"/>
      <p:bldP spid="75" grpId="0" animBg="1"/>
      <p:bldP spid="76" grpId="0"/>
      <p:bldP spid="77" grpId="0"/>
      <p:bldP spid="7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7544" y="404664"/>
            <a:ext cx="8136904" cy="954107"/>
          </a:xfrm>
          <a:prstGeom prst="rect">
            <a:avLst/>
          </a:prstGeom>
          <a:noFill/>
        </p:spPr>
        <p:txBody>
          <a:bodyPr wrap="square" rtlCol="0">
            <a:spAutoFit/>
          </a:bodyPr>
          <a:lstStyle/>
          <a:p>
            <a:r>
              <a:rPr lang="en-GB" sz="2800" dirty="0" smtClean="0">
                <a:solidFill>
                  <a:schemeClr val="tx2"/>
                </a:solidFill>
              </a:rPr>
              <a:t>Global TPO Network: A Network for learning through sharing</a:t>
            </a:r>
            <a:endParaRPr lang="en-GB" sz="2800" dirty="0">
              <a:solidFill>
                <a:schemeClr val="tx2"/>
              </a:solidFill>
            </a:endParaRPr>
          </a:p>
        </p:txBody>
      </p:sp>
      <p:sp>
        <p:nvSpPr>
          <p:cNvPr id="10" name="Content Placeholder 2"/>
          <p:cNvSpPr>
            <a:spLocks noGrp="1"/>
          </p:cNvSpPr>
          <p:nvPr>
            <p:ph idx="1"/>
          </p:nvPr>
        </p:nvSpPr>
        <p:spPr>
          <a:xfrm>
            <a:off x="323528" y="1628800"/>
            <a:ext cx="8286808" cy="4320480"/>
          </a:xfrm>
        </p:spPr>
        <p:txBody>
          <a:bodyPr>
            <a:noAutofit/>
          </a:bodyPr>
          <a:lstStyle/>
          <a:p>
            <a:pPr marL="0" indent="0">
              <a:spcBef>
                <a:spcPts val="0"/>
              </a:spcBef>
              <a:buNone/>
            </a:pPr>
            <a:r>
              <a:rPr lang="en-GB" sz="1600" b="1" dirty="0">
                <a:solidFill>
                  <a:schemeClr val="bg1"/>
                </a:solidFill>
              </a:rPr>
              <a:t>Why a network?</a:t>
            </a:r>
          </a:p>
          <a:p>
            <a:pPr marL="0" indent="0">
              <a:spcBef>
                <a:spcPts val="0"/>
              </a:spcBef>
              <a:buNone/>
            </a:pPr>
            <a:endParaRPr lang="en-GB" sz="1600" b="1" dirty="0" smtClean="0">
              <a:solidFill>
                <a:schemeClr val="bg1"/>
              </a:solidFill>
            </a:endParaRPr>
          </a:p>
          <a:p>
            <a:pPr marL="0" indent="0">
              <a:spcBef>
                <a:spcPts val="0"/>
              </a:spcBef>
              <a:buNone/>
            </a:pPr>
            <a:r>
              <a:rPr lang="en-GB" sz="1600" b="1" dirty="0" smtClean="0">
                <a:solidFill>
                  <a:schemeClr val="bg1"/>
                </a:solidFill>
              </a:rPr>
              <a:t>The Work</a:t>
            </a:r>
          </a:p>
          <a:p>
            <a:pPr marL="0" indent="0">
              <a:spcBef>
                <a:spcPts val="0"/>
              </a:spcBef>
              <a:buNone/>
            </a:pPr>
            <a:r>
              <a:rPr lang="en-GB" sz="1600" dirty="0" smtClean="0">
                <a:solidFill>
                  <a:schemeClr val="bg1"/>
                </a:solidFill>
              </a:rPr>
              <a:t>To pool resources and competencies to deliver services that meet the increasingly specific needs of the clients  and to avoid duplication of efforts. </a:t>
            </a:r>
          </a:p>
          <a:p>
            <a:pPr marL="0" indent="0">
              <a:spcBef>
                <a:spcPts val="0"/>
              </a:spcBef>
              <a:buNone/>
            </a:pPr>
            <a:endParaRPr lang="en-GB" sz="1600" dirty="0">
              <a:solidFill>
                <a:schemeClr val="bg1"/>
              </a:solidFill>
            </a:endParaRPr>
          </a:p>
          <a:p>
            <a:pPr marL="0" indent="0">
              <a:spcBef>
                <a:spcPts val="0"/>
              </a:spcBef>
              <a:buNone/>
            </a:pPr>
            <a:r>
              <a:rPr lang="en-GB" sz="1600" dirty="0" smtClean="0">
                <a:solidFill>
                  <a:schemeClr val="bg1"/>
                </a:solidFill>
              </a:rPr>
              <a:t>To share practices on business and management processes by participating in collecting, processing and disseminating them.</a:t>
            </a:r>
          </a:p>
          <a:p>
            <a:pPr marL="0" indent="0">
              <a:spcBef>
                <a:spcPts val="0"/>
              </a:spcBef>
              <a:buNone/>
            </a:pPr>
            <a:endParaRPr lang="en-GB" sz="1600" b="1" dirty="0" smtClean="0">
              <a:solidFill>
                <a:schemeClr val="bg1"/>
              </a:solidFill>
            </a:endParaRPr>
          </a:p>
          <a:p>
            <a:pPr marL="0" indent="0">
              <a:spcBef>
                <a:spcPts val="0"/>
              </a:spcBef>
              <a:buNone/>
            </a:pPr>
            <a:r>
              <a:rPr lang="en-GB" sz="1600" b="1" dirty="0" smtClean="0">
                <a:solidFill>
                  <a:schemeClr val="bg1"/>
                </a:solidFill>
              </a:rPr>
              <a:t>The Net </a:t>
            </a:r>
            <a:endParaRPr lang="en-GB" sz="1600" b="1" dirty="0">
              <a:solidFill>
                <a:schemeClr val="bg1"/>
              </a:solidFill>
            </a:endParaRPr>
          </a:p>
          <a:p>
            <a:pPr marL="0" indent="0">
              <a:spcBef>
                <a:spcPts val="0"/>
              </a:spcBef>
              <a:buNone/>
            </a:pPr>
            <a:r>
              <a:rPr lang="en-GB" sz="1600" dirty="0">
                <a:solidFill>
                  <a:schemeClr val="bg1"/>
                </a:solidFill>
              </a:rPr>
              <a:t>To build standardized systems and processes for gathering, processing and disseminating information on practices that can improve </a:t>
            </a:r>
            <a:r>
              <a:rPr lang="en-GB" sz="1600" dirty="0" smtClean="0">
                <a:solidFill>
                  <a:schemeClr val="bg1"/>
                </a:solidFill>
              </a:rPr>
              <a:t>TPO </a:t>
            </a:r>
            <a:r>
              <a:rPr lang="en-GB" sz="1600" dirty="0">
                <a:solidFill>
                  <a:schemeClr val="bg1"/>
                </a:solidFill>
              </a:rPr>
              <a:t>business and management processes. </a:t>
            </a:r>
          </a:p>
          <a:p>
            <a:pPr marL="0" indent="0">
              <a:spcBef>
                <a:spcPts val="0"/>
              </a:spcBef>
              <a:buNone/>
            </a:pPr>
            <a:endParaRPr lang="en-GB" sz="1600" b="1" dirty="0" smtClean="0">
              <a:solidFill>
                <a:schemeClr val="bg1"/>
              </a:solidFill>
            </a:endParaRPr>
          </a:p>
          <a:p>
            <a:pPr marL="0" indent="0">
              <a:spcBef>
                <a:spcPts val="0"/>
              </a:spcBef>
              <a:buNone/>
            </a:pPr>
            <a:r>
              <a:rPr lang="en-GB" sz="1600" b="1" dirty="0" smtClean="0">
                <a:solidFill>
                  <a:schemeClr val="bg1"/>
                </a:solidFill>
              </a:rPr>
              <a:t>How</a:t>
            </a:r>
          </a:p>
          <a:p>
            <a:pPr marL="0" indent="0">
              <a:spcBef>
                <a:spcPts val="0"/>
              </a:spcBef>
              <a:buNone/>
            </a:pPr>
            <a:r>
              <a:rPr lang="en-GB" sz="1600" dirty="0" smtClean="0">
                <a:solidFill>
                  <a:schemeClr val="bg1"/>
                </a:solidFill>
              </a:rPr>
              <a:t>TPOs </a:t>
            </a:r>
            <a:r>
              <a:rPr lang="en-GB" sz="1600" dirty="0">
                <a:solidFill>
                  <a:schemeClr val="bg1"/>
                </a:solidFill>
              </a:rPr>
              <a:t>using online and offline platforms</a:t>
            </a:r>
            <a:r>
              <a:rPr lang="en-GB" sz="1600" dirty="0" smtClean="0">
                <a:solidFill>
                  <a:schemeClr val="bg1"/>
                </a:solidFill>
              </a:rPr>
              <a:t>.</a:t>
            </a:r>
            <a:r>
              <a:rPr lang="en-GB" sz="1600" dirty="0">
                <a:solidFill>
                  <a:schemeClr val="bg1"/>
                </a:solidFill>
              </a:rPr>
              <a:t> </a:t>
            </a:r>
          </a:p>
          <a:p>
            <a:pPr marL="0" indent="0">
              <a:spcBef>
                <a:spcPts val="0"/>
              </a:spcBef>
              <a:buNone/>
            </a:pPr>
            <a:endParaRPr lang="en-GB" sz="1600" b="1" dirty="0" smtClean="0">
              <a:solidFill>
                <a:schemeClr val="bg1"/>
              </a:solidFill>
            </a:endParaRPr>
          </a:p>
        </p:txBody>
      </p:sp>
    </p:spTree>
    <p:extLst>
      <p:ext uri="{BB962C8B-B14F-4D97-AF65-F5344CB8AC3E}">
        <p14:creationId xmlns:p14="http://schemas.microsoft.com/office/powerpoint/2010/main" val="21936212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7544" y="404664"/>
            <a:ext cx="8136904" cy="954107"/>
          </a:xfrm>
          <a:prstGeom prst="rect">
            <a:avLst/>
          </a:prstGeom>
          <a:noFill/>
        </p:spPr>
        <p:txBody>
          <a:bodyPr wrap="square" rtlCol="0">
            <a:spAutoFit/>
          </a:bodyPr>
          <a:lstStyle/>
          <a:p>
            <a:r>
              <a:rPr lang="en-GB" sz="2800" dirty="0" smtClean="0">
                <a:solidFill>
                  <a:schemeClr val="tx2"/>
                </a:solidFill>
              </a:rPr>
              <a:t>Global TPO Network: A Network for learning through sharing</a:t>
            </a:r>
            <a:endParaRPr lang="en-GB" sz="2800" dirty="0">
              <a:solidFill>
                <a:schemeClr val="tx2"/>
              </a:solidFill>
            </a:endParaRPr>
          </a:p>
        </p:txBody>
      </p:sp>
      <p:sp>
        <p:nvSpPr>
          <p:cNvPr id="10" name="Content Placeholder 2"/>
          <p:cNvSpPr>
            <a:spLocks noGrp="1"/>
          </p:cNvSpPr>
          <p:nvPr>
            <p:ph idx="1"/>
          </p:nvPr>
        </p:nvSpPr>
        <p:spPr>
          <a:xfrm>
            <a:off x="323528" y="1484784"/>
            <a:ext cx="8286808" cy="4608512"/>
          </a:xfrm>
        </p:spPr>
        <p:txBody>
          <a:bodyPr>
            <a:noAutofit/>
          </a:bodyPr>
          <a:lstStyle/>
          <a:p>
            <a:pPr marL="0" indent="0">
              <a:spcBef>
                <a:spcPts val="0"/>
              </a:spcBef>
              <a:buNone/>
            </a:pPr>
            <a:endParaRPr lang="en-GB" sz="1600" dirty="0">
              <a:solidFill>
                <a:schemeClr val="bg1"/>
              </a:solidFill>
            </a:endParaRPr>
          </a:p>
          <a:p>
            <a:pPr marL="0" indent="0">
              <a:spcBef>
                <a:spcPts val="0"/>
              </a:spcBef>
              <a:buNone/>
            </a:pPr>
            <a:r>
              <a:rPr lang="en-GB" sz="1600" dirty="0" smtClean="0">
                <a:solidFill>
                  <a:schemeClr val="bg1"/>
                </a:solidFill>
              </a:rPr>
              <a:t>ITC’s TS Section is contributing to this effort through the </a:t>
            </a:r>
            <a:r>
              <a:rPr lang="en-GB" sz="1600" b="1" u="sng" dirty="0" smtClean="0">
                <a:solidFill>
                  <a:schemeClr val="bg1"/>
                </a:solidFill>
              </a:rPr>
              <a:t>Conference &amp; Awards</a:t>
            </a:r>
            <a:r>
              <a:rPr lang="en-GB" sz="1600" dirty="0" smtClean="0">
                <a:solidFill>
                  <a:schemeClr val="bg1"/>
                </a:solidFill>
              </a:rPr>
              <a:t> and the </a:t>
            </a:r>
            <a:r>
              <a:rPr lang="en-GB" sz="1600" b="1" u="sng" dirty="0" smtClean="0">
                <a:solidFill>
                  <a:schemeClr val="bg1"/>
                </a:solidFill>
              </a:rPr>
              <a:t>Benchmarking</a:t>
            </a:r>
            <a:r>
              <a:rPr lang="en-GB" sz="1600" dirty="0" smtClean="0">
                <a:solidFill>
                  <a:schemeClr val="bg1"/>
                </a:solidFill>
              </a:rPr>
              <a:t> programme. </a:t>
            </a:r>
          </a:p>
          <a:p>
            <a:pPr marL="0" indent="0">
              <a:spcBef>
                <a:spcPts val="0"/>
              </a:spcBef>
              <a:buNone/>
            </a:pPr>
            <a:endParaRPr lang="en-GB" sz="1600" dirty="0" smtClean="0">
              <a:solidFill>
                <a:schemeClr val="bg1"/>
              </a:solidFill>
            </a:endParaRPr>
          </a:p>
          <a:p>
            <a:pPr marL="0" indent="0">
              <a:spcBef>
                <a:spcPts val="0"/>
              </a:spcBef>
              <a:buNone/>
            </a:pPr>
            <a:endParaRPr lang="en-GB" sz="1600" dirty="0">
              <a:solidFill>
                <a:schemeClr val="bg1"/>
              </a:solidFill>
            </a:endParaRPr>
          </a:p>
          <a:p>
            <a:pPr marL="0" indent="0">
              <a:spcBef>
                <a:spcPts val="0"/>
              </a:spcBef>
              <a:buNone/>
            </a:pPr>
            <a:r>
              <a:rPr lang="en-GB" sz="1600" b="1" dirty="0" smtClean="0">
                <a:solidFill>
                  <a:schemeClr val="bg1"/>
                </a:solidFill>
              </a:rPr>
              <a:t>The awards </a:t>
            </a:r>
            <a:r>
              <a:rPr lang="en-GB" sz="1600" dirty="0" smtClean="0">
                <a:solidFill>
                  <a:schemeClr val="bg1"/>
                </a:solidFill>
              </a:rPr>
              <a:t>gather information on the processes TPOs use to  identify, design, develop, organise, deliver and measure their services.</a:t>
            </a:r>
          </a:p>
          <a:p>
            <a:pPr marL="0" indent="0">
              <a:spcBef>
                <a:spcPts val="0"/>
              </a:spcBef>
              <a:buNone/>
            </a:pPr>
            <a:endParaRPr lang="en-GB" sz="1600" dirty="0" smtClean="0">
              <a:solidFill>
                <a:schemeClr val="bg1"/>
              </a:solidFill>
            </a:endParaRPr>
          </a:p>
          <a:p>
            <a:pPr marL="0" indent="0">
              <a:spcBef>
                <a:spcPts val="0"/>
              </a:spcBef>
              <a:buNone/>
            </a:pPr>
            <a:endParaRPr lang="en-GB" sz="1600" dirty="0">
              <a:solidFill>
                <a:schemeClr val="bg1"/>
              </a:solidFill>
            </a:endParaRPr>
          </a:p>
          <a:p>
            <a:pPr marL="0" indent="0">
              <a:spcBef>
                <a:spcPts val="0"/>
              </a:spcBef>
              <a:buNone/>
            </a:pPr>
            <a:r>
              <a:rPr lang="en-GB" sz="1600" b="1" dirty="0" smtClean="0">
                <a:solidFill>
                  <a:schemeClr val="bg1"/>
                </a:solidFill>
              </a:rPr>
              <a:t>The Benchmarking </a:t>
            </a:r>
            <a:r>
              <a:rPr lang="en-GB" sz="1600" dirty="0" smtClean="0">
                <a:solidFill>
                  <a:schemeClr val="bg1"/>
                </a:solidFill>
              </a:rPr>
              <a:t>activities gather information  in the areas of: Leadership and governance, resources and processes,  </a:t>
            </a:r>
            <a:r>
              <a:rPr lang="en-GB" sz="1600" dirty="0">
                <a:solidFill>
                  <a:schemeClr val="bg1"/>
                </a:solidFill>
              </a:rPr>
              <a:t>p</a:t>
            </a:r>
            <a:r>
              <a:rPr lang="en-GB" sz="1600" dirty="0" smtClean="0">
                <a:solidFill>
                  <a:schemeClr val="bg1"/>
                </a:solidFill>
              </a:rPr>
              <a:t>roduct and service delivery and impact measurement. </a:t>
            </a:r>
          </a:p>
          <a:p>
            <a:pPr marL="0" indent="0">
              <a:spcBef>
                <a:spcPts val="0"/>
              </a:spcBef>
              <a:buNone/>
            </a:pPr>
            <a:endParaRPr lang="en-GB" sz="1600" dirty="0">
              <a:solidFill>
                <a:schemeClr val="bg1"/>
              </a:solidFill>
            </a:endParaRPr>
          </a:p>
          <a:p>
            <a:pPr marL="0" indent="0">
              <a:spcBef>
                <a:spcPts val="0"/>
              </a:spcBef>
              <a:buNone/>
            </a:pPr>
            <a:endParaRPr lang="en-GB" sz="1600" dirty="0" smtClean="0">
              <a:solidFill>
                <a:schemeClr val="bg1"/>
              </a:solidFill>
            </a:endParaRPr>
          </a:p>
          <a:p>
            <a:pPr marL="0" indent="0">
              <a:spcBef>
                <a:spcPts val="0"/>
              </a:spcBef>
              <a:buNone/>
            </a:pPr>
            <a:endParaRPr lang="en-GB" sz="1600" dirty="0">
              <a:solidFill>
                <a:schemeClr val="bg1"/>
              </a:solidFill>
            </a:endParaRPr>
          </a:p>
          <a:p>
            <a:pPr marL="0" indent="0">
              <a:spcBef>
                <a:spcPts val="0"/>
              </a:spcBef>
              <a:buNone/>
            </a:pPr>
            <a:endParaRPr lang="en-GB" sz="1600" dirty="0">
              <a:solidFill>
                <a:schemeClr val="bg1"/>
              </a:solidFill>
            </a:endParaRPr>
          </a:p>
          <a:p>
            <a:pPr marL="0" indent="0">
              <a:spcBef>
                <a:spcPts val="0"/>
              </a:spcBef>
              <a:buNone/>
            </a:pPr>
            <a:endParaRPr lang="en-GB" sz="1600" dirty="0" smtClean="0">
              <a:solidFill>
                <a:schemeClr val="bg1"/>
              </a:solidFill>
            </a:endParaRPr>
          </a:p>
          <a:p>
            <a:pPr marL="0" indent="0">
              <a:spcBef>
                <a:spcPts val="0"/>
              </a:spcBef>
              <a:buNone/>
            </a:pPr>
            <a:endParaRPr lang="en-GB" sz="1600" dirty="0">
              <a:solidFill>
                <a:schemeClr val="bg1"/>
              </a:solidFill>
            </a:endParaRPr>
          </a:p>
          <a:p>
            <a:pPr marL="0" indent="0">
              <a:spcBef>
                <a:spcPts val="0"/>
              </a:spcBef>
              <a:buNone/>
            </a:pPr>
            <a:endParaRPr lang="en-GB" sz="1600" dirty="0" smtClean="0">
              <a:solidFill>
                <a:schemeClr val="bg1"/>
              </a:solidFill>
            </a:endParaRPr>
          </a:p>
          <a:p>
            <a:pPr marL="0" indent="0">
              <a:spcBef>
                <a:spcPts val="0"/>
              </a:spcBef>
              <a:buNone/>
            </a:pPr>
            <a:endParaRPr lang="en-GB" sz="1600" dirty="0">
              <a:solidFill>
                <a:schemeClr val="bg1"/>
              </a:solidFill>
            </a:endParaRPr>
          </a:p>
          <a:p>
            <a:pPr>
              <a:spcBef>
                <a:spcPts val="0"/>
              </a:spcBef>
            </a:pPr>
            <a:endParaRPr lang="en-GB" sz="1600" dirty="0" smtClean="0">
              <a:solidFill>
                <a:schemeClr val="bg1"/>
              </a:solidFill>
            </a:endParaRPr>
          </a:p>
          <a:p>
            <a:pPr>
              <a:spcBef>
                <a:spcPts val="0"/>
              </a:spcBef>
            </a:pPr>
            <a:endParaRPr lang="en-GB" sz="1600" dirty="0">
              <a:solidFill>
                <a:schemeClr val="bg1"/>
              </a:solidFill>
            </a:endParaRPr>
          </a:p>
          <a:p>
            <a:pPr marL="0" indent="0">
              <a:spcBef>
                <a:spcPts val="0"/>
              </a:spcBef>
              <a:buNone/>
            </a:pPr>
            <a:endParaRPr lang="en-GB" sz="1600" dirty="0" smtClean="0">
              <a:solidFill>
                <a:schemeClr val="bg1"/>
              </a:solidFill>
            </a:endParaRPr>
          </a:p>
          <a:p>
            <a:pPr marL="0" indent="0">
              <a:spcBef>
                <a:spcPts val="0"/>
              </a:spcBef>
              <a:buNone/>
            </a:pPr>
            <a:endParaRPr lang="en-GB" sz="1600" dirty="0">
              <a:solidFill>
                <a:schemeClr val="bg1"/>
              </a:solidFill>
            </a:endParaRPr>
          </a:p>
          <a:p>
            <a:pPr marL="0" indent="0">
              <a:spcBef>
                <a:spcPts val="0"/>
              </a:spcBef>
              <a:buNone/>
            </a:pPr>
            <a:endParaRPr lang="en-GB" sz="1600" dirty="0" smtClean="0">
              <a:solidFill>
                <a:schemeClr val="bg1"/>
              </a:solidFill>
            </a:endParaRPr>
          </a:p>
        </p:txBody>
      </p:sp>
    </p:spTree>
    <p:extLst>
      <p:ext uri="{BB962C8B-B14F-4D97-AF65-F5344CB8AC3E}">
        <p14:creationId xmlns:p14="http://schemas.microsoft.com/office/powerpoint/2010/main" val="34628801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7544" y="404664"/>
            <a:ext cx="8136904" cy="523220"/>
          </a:xfrm>
          <a:prstGeom prst="rect">
            <a:avLst/>
          </a:prstGeom>
          <a:noFill/>
        </p:spPr>
        <p:txBody>
          <a:bodyPr wrap="square" rtlCol="0">
            <a:spAutoFit/>
          </a:bodyPr>
          <a:lstStyle/>
          <a:p>
            <a:r>
              <a:rPr lang="en-GB" sz="2800" dirty="0" smtClean="0">
                <a:solidFill>
                  <a:schemeClr val="tx2"/>
                </a:solidFill>
              </a:rPr>
              <a:t>The TPO Network Conference and Awards</a:t>
            </a:r>
          </a:p>
        </p:txBody>
      </p:sp>
      <p:sp>
        <p:nvSpPr>
          <p:cNvPr id="10" name="Content Placeholder 2"/>
          <p:cNvSpPr>
            <a:spLocks noGrp="1"/>
          </p:cNvSpPr>
          <p:nvPr>
            <p:ph idx="1"/>
          </p:nvPr>
        </p:nvSpPr>
        <p:spPr>
          <a:xfrm>
            <a:off x="323528" y="1052736"/>
            <a:ext cx="8286808" cy="1008112"/>
          </a:xfrm>
        </p:spPr>
        <p:txBody>
          <a:bodyPr>
            <a:normAutofit/>
          </a:bodyPr>
          <a:lstStyle/>
          <a:p>
            <a:pPr marL="0" indent="0">
              <a:spcBef>
                <a:spcPts val="600"/>
              </a:spcBef>
              <a:buNone/>
            </a:pPr>
            <a:r>
              <a:rPr lang="en-GB" dirty="0">
                <a:solidFill>
                  <a:schemeClr val="bg1"/>
                </a:solidFill>
              </a:rPr>
              <a:t>T</a:t>
            </a:r>
            <a:r>
              <a:rPr lang="en-GB" dirty="0" smtClean="0">
                <a:solidFill>
                  <a:schemeClr val="bg1"/>
                </a:solidFill>
              </a:rPr>
              <a:t>he TPO Network Conference is designed as a first step in providing a platform to foster discussion and debate on topical issues and innovative solutions while identifying and sharing innovative practices.</a:t>
            </a:r>
          </a:p>
          <a:p>
            <a:pPr>
              <a:spcBef>
                <a:spcPts val="600"/>
              </a:spcBef>
            </a:pPr>
            <a:endParaRPr lang="en-GB" dirty="0">
              <a:solidFill>
                <a:schemeClr val="bg1"/>
              </a:solidFill>
            </a:endParaRPr>
          </a:p>
          <a:p>
            <a:pPr>
              <a:spcBef>
                <a:spcPts val="600"/>
              </a:spcBef>
            </a:pPr>
            <a:endParaRPr lang="en-GB" dirty="0" smtClean="0">
              <a:solidFill>
                <a:schemeClr val="bg1"/>
              </a:solidFill>
            </a:endParaRPr>
          </a:p>
          <a:p>
            <a:pPr marL="0" indent="0">
              <a:spcBef>
                <a:spcPts val="600"/>
              </a:spcBef>
              <a:buNone/>
            </a:pPr>
            <a:endParaRPr lang="en-GB" dirty="0">
              <a:solidFill>
                <a:schemeClr val="bg1"/>
              </a:solidFill>
            </a:endParaRPr>
          </a:p>
          <a:p>
            <a:pPr>
              <a:spcBef>
                <a:spcPts val="600"/>
              </a:spcBef>
            </a:pPr>
            <a:endParaRPr lang="en-GB" dirty="0" smtClean="0">
              <a:solidFill>
                <a:schemeClr val="bg1"/>
              </a:solidFill>
            </a:endParaRPr>
          </a:p>
          <a:p>
            <a:pPr>
              <a:spcBef>
                <a:spcPts val="600"/>
              </a:spcBef>
            </a:pPr>
            <a:endParaRPr lang="en-GB" dirty="0">
              <a:solidFill>
                <a:schemeClr val="bg1"/>
              </a:solidFill>
            </a:endParaRPr>
          </a:p>
          <a:p>
            <a:pPr marL="0" indent="0">
              <a:spcBef>
                <a:spcPts val="600"/>
              </a:spcBef>
              <a:buNone/>
            </a:pPr>
            <a:endParaRPr lang="en-GB" dirty="0" smtClean="0">
              <a:solidFill>
                <a:schemeClr val="bg1"/>
              </a:solidFill>
            </a:endParaRPr>
          </a:p>
          <a:p>
            <a:pPr marL="0" indent="0">
              <a:spcBef>
                <a:spcPts val="600"/>
              </a:spcBef>
              <a:buNone/>
            </a:pPr>
            <a:endParaRPr lang="en-GB" dirty="0">
              <a:solidFill>
                <a:schemeClr val="bg1"/>
              </a:solidFill>
            </a:endParaRPr>
          </a:p>
          <a:p>
            <a:pPr marL="0" indent="0">
              <a:spcBef>
                <a:spcPts val="600"/>
              </a:spcBef>
              <a:buNone/>
            </a:pPr>
            <a:endParaRPr lang="en-GB" dirty="0" smtClean="0">
              <a:solidFill>
                <a:schemeClr val="bg1"/>
              </a:solidFill>
            </a:endParaRPr>
          </a:p>
        </p:txBody>
      </p:sp>
      <p:pic>
        <p:nvPicPr>
          <p:cNvPr id="5" name="Picture 4" descr="2012 TPO NETWORK_Conf&amp;Awards_2012_EN.jpg"/>
          <p:cNvPicPr/>
          <p:nvPr/>
        </p:nvPicPr>
        <p:blipFill>
          <a:blip r:embed="rId3" cstate="email">
            <a:extLst>
              <a:ext uri="{28A0092B-C50C-407E-A947-70E740481C1C}">
                <a14:useLocalDpi xmlns:a14="http://schemas.microsoft.com/office/drawing/2010/main"/>
              </a:ext>
            </a:extLst>
          </a:blip>
          <a:stretch>
            <a:fillRect/>
          </a:stretch>
        </p:blipFill>
        <p:spPr>
          <a:xfrm>
            <a:off x="2771800" y="5589240"/>
            <a:ext cx="2705100" cy="581025"/>
          </a:xfrm>
          <a:prstGeom prst="rect">
            <a:avLst/>
          </a:prstGeom>
        </p:spPr>
      </p:pic>
      <p:sp>
        <p:nvSpPr>
          <p:cNvPr id="7" name="Text Box 1"/>
          <p:cNvSpPr txBox="1">
            <a:spLocks noChangeArrowheads="1"/>
          </p:cNvSpPr>
          <p:nvPr/>
        </p:nvSpPr>
        <p:spPr bwMode="auto">
          <a:xfrm>
            <a:off x="5140821" y="4902200"/>
            <a:ext cx="269379" cy="105395"/>
          </a:xfrm>
          <a:prstGeom prst="rect">
            <a:avLst/>
          </a:prstGeom>
          <a:solidFill>
            <a:schemeClr val="bg2"/>
          </a:solidFill>
          <a:ln>
            <a:noFill/>
          </a:ln>
          <a:extLst/>
        </p:spPr>
        <p:txBody>
          <a:bodyPr rot="0" vert="horz" wrap="square" lIns="91440" tIns="91440" rIns="91440" bIns="91440" anchor="t" anchorCtr="0" upright="1">
            <a:noAutofit/>
          </a:bodyPr>
          <a:lstStyle/>
          <a:p>
            <a:pPr algn="just">
              <a:lnSpc>
                <a:spcPts val="1050"/>
              </a:lnSpc>
              <a:spcAft>
                <a:spcPts val="0"/>
              </a:spcAft>
            </a:pPr>
            <a:r>
              <a:rPr lang="en-US" sz="1000">
                <a:solidFill>
                  <a:srgbClr val="000000"/>
                </a:solidFill>
                <a:effectLst/>
                <a:latin typeface="Arial"/>
                <a:ea typeface="ヒラギノ角ゴ Pro W3"/>
                <a:cs typeface="Times New Roman"/>
              </a:rPr>
              <a:t> </a:t>
            </a:r>
            <a:endParaRPr lang="en-GB" sz="1000">
              <a:solidFill>
                <a:srgbClr val="000000"/>
              </a:solidFill>
              <a:effectLst/>
              <a:latin typeface="Arial"/>
              <a:ea typeface="ヒラギノ角ゴ Pro W3"/>
              <a:cs typeface="Times New Roman"/>
            </a:endParaRPr>
          </a:p>
        </p:txBody>
      </p:sp>
      <p:pic>
        <p:nvPicPr>
          <p:cNvPr id="3" name="Picture 2" descr="opening_ceremony_20121019_1471893689.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691680" y="2132855"/>
            <a:ext cx="5256584" cy="3484607"/>
          </a:xfrm>
          <a:prstGeom prst="rect">
            <a:avLst/>
          </a:prstGeom>
        </p:spPr>
      </p:pic>
    </p:spTree>
    <p:extLst>
      <p:ext uri="{BB962C8B-B14F-4D97-AF65-F5344CB8AC3E}">
        <p14:creationId xmlns:p14="http://schemas.microsoft.com/office/powerpoint/2010/main" val="23283767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607330" cy="552471"/>
          </a:xfrm>
        </p:spPr>
        <p:txBody>
          <a:bodyPr/>
          <a:lstStyle/>
          <a:p>
            <a:r>
              <a:rPr lang="en-GB" sz="2800" dirty="0" smtClean="0"/>
              <a:t>The Awards – Recognising outstanding performance</a:t>
            </a:r>
            <a:endParaRPr lang="en-GB" sz="2800" dirty="0"/>
          </a:p>
        </p:txBody>
      </p:sp>
      <p:sp>
        <p:nvSpPr>
          <p:cNvPr id="3" name="Content Placeholder 2"/>
          <p:cNvSpPr>
            <a:spLocks noGrp="1"/>
          </p:cNvSpPr>
          <p:nvPr>
            <p:ph idx="1"/>
          </p:nvPr>
        </p:nvSpPr>
        <p:spPr>
          <a:xfrm>
            <a:off x="357158" y="1142985"/>
            <a:ext cx="8286808" cy="2934087"/>
          </a:xfrm>
        </p:spPr>
        <p:txBody>
          <a:bodyPr>
            <a:normAutofit fontScale="92500" lnSpcReduction="20000"/>
          </a:bodyPr>
          <a:lstStyle/>
          <a:p>
            <a:pPr marL="0" indent="0">
              <a:lnSpc>
                <a:spcPct val="150000"/>
              </a:lnSpc>
              <a:spcBef>
                <a:spcPts val="600"/>
              </a:spcBef>
              <a:buNone/>
            </a:pPr>
            <a:r>
              <a:rPr lang="en-GB" sz="2400" dirty="0">
                <a:solidFill>
                  <a:schemeClr val="tx2"/>
                </a:solidFill>
                <a:ea typeface="+mj-ea"/>
              </a:rPr>
              <a:t>2004 – 2012 Winners</a:t>
            </a:r>
          </a:p>
          <a:p>
            <a:pPr>
              <a:lnSpc>
                <a:spcPct val="150000"/>
              </a:lnSpc>
              <a:spcBef>
                <a:spcPts val="600"/>
              </a:spcBef>
            </a:pPr>
            <a:r>
              <a:rPr lang="en-GB" sz="2100" dirty="0" smtClean="0"/>
              <a:t>2004</a:t>
            </a:r>
            <a:r>
              <a:rPr lang="en-GB" sz="2100" dirty="0"/>
              <a:t>: </a:t>
            </a:r>
            <a:r>
              <a:rPr lang="en-GB" sz="2100" dirty="0" smtClean="0"/>
              <a:t>Uganda, Korea, Australia, Jamaica, Bulgaria, Columbia</a:t>
            </a:r>
          </a:p>
          <a:p>
            <a:pPr>
              <a:lnSpc>
                <a:spcPct val="150000"/>
              </a:lnSpc>
              <a:spcBef>
                <a:spcPts val="600"/>
              </a:spcBef>
            </a:pPr>
            <a:r>
              <a:rPr lang="en-GB" sz="2100" dirty="0" smtClean="0"/>
              <a:t>2006: Zambia, Finland, Mauritius, Mongolia, Chile, </a:t>
            </a:r>
          </a:p>
          <a:p>
            <a:pPr>
              <a:lnSpc>
                <a:spcPct val="150000"/>
              </a:lnSpc>
              <a:spcBef>
                <a:spcPts val="600"/>
              </a:spcBef>
            </a:pPr>
            <a:r>
              <a:rPr lang="en-GB" sz="2100" dirty="0" smtClean="0"/>
              <a:t>2008: Afghanistan, New Zealand, Jamaica, Kenya, Costa Rica</a:t>
            </a:r>
          </a:p>
          <a:p>
            <a:pPr>
              <a:lnSpc>
                <a:spcPct val="150000"/>
              </a:lnSpc>
              <a:spcBef>
                <a:spcPts val="600"/>
              </a:spcBef>
            </a:pPr>
            <a:r>
              <a:rPr lang="en-GB" sz="2100" dirty="0" smtClean="0"/>
              <a:t>2010: Mauritius, United Kingdom, Brazil; </a:t>
            </a:r>
            <a:endParaRPr lang="en-GB" sz="2100" dirty="0"/>
          </a:p>
          <a:p>
            <a:pPr>
              <a:lnSpc>
                <a:spcPct val="150000"/>
              </a:lnSpc>
              <a:spcBef>
                <a:spcPts val="600"/>
              </a:spcBef>
            </a:pPr>
            <a:r>
              <a:rPr lang="en-GB" sz="2100" dirty="0" smtClean="0"/>
              <a:t>2012: Uganda, Austria, Jamaica, Mexico</a:t>
            </a:r>
          </a:p>
        </p:txBody>
      </p:sp>
      <p:grpSp>
        <p:nvGrpSpPr>
          <p:cNvPr id="7" name="Group 6"/>
          <p:cNvGrpSpPr/>
          <p:nvPr/>
        </p:nvGrpSpPr>
        <p:grpSpPr>
          <a:xfrm>
            <a:off x="1078163" y="4221256"/>
            <a:ext cx="6950221" cy="1512000"/>
            <a:chOff x="1078163" y="4005064"/>
            <a:chExt cx="6950221" cy="1512000"/>
          </a:xfrm>
        </p:grpSpPr>
        <p:pic>
          <p:nvPicPr>
            <p:cNvPr id="4" name="Picture 6"/>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1078163" y="4005064"/>
              <a:ext cx="2268001" cy="1512000"/>
            </a:xfrm>
            <a:prstGeom prst="rect">
              <a:avLst/>
            </a:prstGeom>
            <a:noFill/>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3415088" y="4005606"/>
              <a:ext cx="2267876" cy="1510916"/>
            </a:xfrm>
            <a:prstGeom prst="rect">
              <a:avLst/>
            </a:prstGeom>
            <a:noFill/>
          </p:spPr>
        </p:pic>
        <p:pic>
          <p:nvPicPr>
            <p:cNvPr id="6" name="Picture 8"/>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5751888" y="4005064"/>
              <a:ext cx="2276496" cy="1512000"/>
            </a:xfrm>
            <a:prstGeom prst="rect">
              <a:avLst/>
            </a:prstGeom>
            <a:noFill/>
          </p:spPr>
        </p:pic>
      </p:gr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TC-theme-powerpoint">
  <a:themeElements>
    <a:clrScheme name="ITC color">
      <a:dk1>
        <a:srgbClr val="595959"/>
      </a:dk1>
      <a:lt1>
        <a:srgbClr val="595959"/>
      </a:lt1>
      <a:dk2>
        <a:srgbClr val="36A7E9"/>
      </a:dk2>
      <a:lt2>
        <a:srgbClr val="FFFFFF"/>
      </a:lt2>
      <a:accent1>
        <a:srgbClr val="36A7E9"/>
      </a:accent1>
      <a:accent2>
        <a:srgbClr val="636363"/>
      </a:accent2>
      <a:accent3>
        <a:srgbClr val="C1413B"/>
      </a:accent3>
      <a:accent4>
        <a:srgbClr val="789C3C"/>
      </a:accent4>
      <a:accent5>
        <a:srgbClr val="424884"/>
      </a:accent5>
      <a:accent6>
        <a:srgbClr val="8F0063"/>
      </a:accent6>
      <a:hlink>
        <a:srgbClr val="36A7E9"/>
      </a:hlink>
      <a:folHlink>
        <a:srgbClr val="36A7E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ITC-theme-powerpoint</Template>
  <TotalTime>6991</TotalTime>
  <Words>770</Words>
  <Application>Microsoft Macintosh PowerPoint</Application>
  <PresentationFormat>On-screen Show (4:3)</PresentationFormat>
  <Paragraphs>157</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ITC-theme-powerpoint</vt:lpstr>
      <vt:lpstr>TPO Network Awards</vt:lpstr>
      <vt:lpstr>ITC@50</vt:lpstr>
      <vt:lpstr>ITC’s programs aim at micro, meso and macro level clients.</vt:lpstr>
      <vt:lpstr>ITC works with TSIs,  NGOs as well as with  companies and ministries as multipliers.</vt:lpstr>
      <vt:lpstr>AIM for Results</vt:lpstr>
      <vt:lpstr>PowerPoint Presentation</vt:lpstr>
      <vt:lpstr>PowerPoint Presentation</vt:lpstr>
      <vt:lpstr>PowerPoint Presentation</vt:lpstr>
      <vt:lpstr>The Awards – Recognising outstanding performance</vt:lpstr>
      <vt:lpstr>PowerPoint Presentation</vt:lpstr>
      <vt:lpstr>A NOTE ON ELIGIBILITY</vt:lpstr>
      <vt:lpstr>PowerPoint Presentation</vt:lpstr>
      <vt:lpstr>PowerPoint Presentation</vt:lpstr>
      <vt:lpstr>Past and current adjudicating panel members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Miguel CAMACHO</dc:creator>
  <cp:lastModifiedBy>AnnP</cp:lastModifiedBy>
  <cp:revision>226</cp:revision>
  <cp:lastPrinted>2014-03-26T03:48:13Z</cp:lastPrinted>
  <dcterms:created xsi:type="dcterms:W3CDTF">2010-06-01T08:29:00Z</dcterms:created>
  <dcterms:modified xsi:type="dcterms:W3CDTF">2014-03-26T13:13:12Z</dcterms:modified>
</cp:coreProperties>
</file>