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89" r:id="rId2"/>
    <p:sldId id="267" r:id="rId3"/>
    <p:sldId id="309" r:id="rId4"/>
    <p:sldId id="328" r:id="rId5"/>
    <p:sldId id="324" r:id="rId6"/>
    <p:sldId id="291" r:id="rId7"/>
    <p:sldId id="293" r:id="rId8"/>
    <p:sldId id="306" r:id="rId9"/>
    <p:sldId id="307" r:id="rId10"/>
    <p:sldId id="317" r:id="rId11"/>
    <p:sldId id="305" r:id="rId12"/>
    <p:sldId id="325" r:id="rId13"/>
    <p:sldId id="304" r:id="rId14"/>
    <p:sldId id="308" r:id="rId15"/>
    <p:sldId id="310" r:id="rId16"/>
    <p:sldId id="303" r:id="rId17"/>
    <p:sldId id="311" r:id="rId18"/>
    <p:sldId id="313" r:id="rId19"/>
    <p:sldId id="331" r:id="rId20"/>
    <p:sldId id="301" r:id="rId21"/>
    <p:sldId id="330" r:id="rId22"/>
    <p:sldId id="296" r:id="rId23"/>
    <p:sldId id="326" r:id="rId24"/>
    <p:sldId id="315" r:id="rId25"/>
    <p:sldId id="316" r:id="rId26"/>
    <p:sldId id="318" r:id="rId27"/>
    <p:sldId id="319" r:id="rId28"/>
    <p:sldId id="327" r:id="rId29"/>
    <p:sldId id="300" r:id="rId30"/>
    <p:sldId id="320" r:id="rId31"/>
    <p:sldId id="323" r:id="rId32"/>
    <p:sldId id="322" r:id="rId33"/>
    <p:sldId id="266"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B9D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227" autoAdjust="0"/>
  </p:normalViewPr>
  <p:slideViewPr>
    <p:cSldViewPr>
      <p:cViewPr>
        <p:scale>
          <a:sx n="108" d="100"/>
          <a:sy n="108" d="100"/>
        </p:scale>
        <p:origin x="-1424" y="16"/>
      </p:cViewPr>
      <p:guideLst>
        <p:guide orient="horz" pos="2160"/>
        <p:guide pos="2880"/>
      </p:guideLst>
    </p:cSldViewPr>
  </p:slideViewPr>
  <p:notesTextViewPr>
    <p:cViewPr>
      <p:scale>
        <a:sx n="100" d="100"/>
        <a:sy n="100" d="100"/>
      </p:scale>
      <p:origin x="0" y="0"/>
    </p:cViewPr>
  </p:notesTextViewPr>
  <p:notesViewPr>
    <p:cSldViewPr>
      <p:cViewPr varScale="1">
        <p:scale>
          <a:sx n="77" d="100"/>
          <a:sy n="77" d="100"/>
        </p:scale>
        <p:origin x="-1788" y="-96"/>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4143588" y="0"/>
            <a:ext cx="3169920" cy="480060"/>
          </a:xfrm>
          <a:prstGeom prst="rect">
            <a:avLst/>
          </a:prstGeom>
        </p:spPr>
        <p:txBody>
          <a:bodyPr vert="horz" lIns="91440" tIns="45720" rIns="91440" bIns="45720" rtlCol="0"/>
          <a:lstStyle>
            <a:lvl1pPr algn="r">
              <a:defRPr sz="1200"/>
            </a:lvl1pPr>
          </a:lstStyle>
          <a:p>
            <a:fld id="{54515B49-A216-4778-8B96-2ED190A1ADB9}" type="datetimeFigureOut">
              <a:rPr lang="en-US" smtClean="0"/>
              <a:pPr/>
              <a:t>14-03-25</a:t>
            </a:fld>
            <a:endParaRPr lang="en-GB" dirty="0"/>
          </a:p>
        </p:txBody>
      </p:sp>
      <p:sp>
        <p:nvSpPr>
          <p:cNvPr id="4" name="Footer Placeholder 3"/>
          <p:cNvSpPr>
            <a:spLocks noGrp="1"/>
          </p:cNvSpPr>
          <p:nvPr>
            <p:ph type="ftr" sz="quarter" idx="2"/>
          </p:nvPr>
        </p:nvSpPr>
        <p:spPr>
          <a:xfrm>
            <a:off x="0" y="9119473"/>
            <a:ext cx="3169920" cy="48006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4143588" y="9119473"/>
            <a:ext cx="3169920" cy="480060"/>
          </a:xfrm>
          <a:prstGeom prst="rect">
            <a:avLst/>
          </a:prstGeom>
        </p:spPr>
        <p:txBody>
          <a:bodyPr vert="horz" lIns="91440" tIns="45720" rIns="91440" bIns="45720" rtlCol="0" anchor="b"/>
          <a:lstStyle>
            <a:lvl1pPr algn="r">
              <a:defRPr sz="1200"/>
            </a:lvl1pPr>
          </a:lstStyle>
          <a:p>
            <a:fld id="{35EB09FC-6F64-4C65-A838-2F7839082F9B}" type="slidenum">
              <a:rPr lang="en-GB" smtClean="0"/>
              <a:pPr/>
              <a:t>‹#›</a:t>
            </a:fld>
            <a:endParaRPr lang="en-GB" dirty="0"/>
          </a:p>
        </p:txBody>
      </p:sp>
    </p:spTree>
    <p:extLst>
      <p:ext uri="{BB962C8B-B14F-4D97-AF65-F5344CB8AC3E}">
        <p14:creationId xmlns:p14="http://schemas.microsoft.com/office/powerpoint/2010/main" val="3882325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717" cy="48059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4142775" y="0"/>
            <a:ext cx="3170717" cy="480598"/>
          </a:xfrm>
          <a:prstGeom prst="rect">
            <a:avLst/>
          </a:prstGeom>
        </p:spPr>
        <p:txBody>
          <a:bodyPr vert="horz" lIns="91440" tIns="45720" rIns="91440" bIns="45720" rtlCol="0"/>
          <a:lstStyle>
            <a:lvl1pPr algn="r">
              <a:defRPr sz="1200"/>
            </a:lvl1pPr>
          </a:lstStyle>
          <a:p>
            <a:fld id="{2F909975-8C09-4562-9EB3-B020342F71B5}" type="datetimeFigureOut">
              <a:rPr lang="en-GB" smtClean="0"/>
              <a:t>14-03-25</a:t>
            </a:fld>
            <a:endParaRPr lang="en-GB"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731179" y="4560302"/>
            <a:ext cx="5852843" cy="432077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119068"/>
            <a:ext cx="3170717" cy="48059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4142775" y="9119068"/>
            <a:ext cx="3170717" cy="480597"/>
          </a:xfrm>
          <a:prstGeom prst="rect">
            <a:avLst/>
          </a:prstGeom>
        </p:spPr>
        <p:txBody>
          <a:bodyPr vert="horz" lIns="91440" tIns="45720" rIns="91440" bIns="45720" rtlCol="0" anchor="b"/>
          <a:lstStyle>
            <a:lvl1pPr algn="r">
              <a:defRPr sz="1200"/>
            </a:lvl1pPr>
          </a:lstStyle>
          <a:p>
            <a:fld id="{F8C3AAAA-3D1C-4924-97D9-FA04CD21C50C}" type="slidenum">
              <a:rPr lang="en-GB" smtClean="0"/>
              <a:t>‹#›</a:t>
            </a:fld>
            <a:endParaRPr lang="en-GB" dirty="0"/>
          </a:p>
        </p:txBody>
      </p:sp>
    </p:spTree>
    <p:extLst>
      <p:ext uri="{BB962C8B-B14F-4D97-AF65-F5344CB8AC3E}">
        <p14:creationId xmlns:p14="http://schemas.microsoft.com/office/powerpoint/2010/main" val="4190360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1</a:t>
            </a:fld>
            <a:endParaRPr lang="en-GB" dirty="0"/>
          </a:p>
        </p:txBody>
      </p:sp>
    </p:spTree>
    <p:extLst>
      <p:ext uri="{BB962C8B-B14F-4D97-AF65-F5344CB8AC3E}">
        <p14:creationId xmlns:p14="http://schemas.microsoft.com/office/powerpoint/2010/main" val="525790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4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r>
              <a:rPr lang="en-US" dirty="0" smtClean="0">
                <a:latin typeface="Calibri" charset="0"/>
              </a:rPr>
              <a:t>Which of</a:t>
            </a:r>
            <a:r>
              <a:rPr lang="en-US" baseline="0" dirty="0" smtClean="0">
                <a:latin typeface="Calibri" charset="0"/>
              </a:rPr>
              <a:t> these describes an export development service offer?</a:t>
            </a:r>
          </a:p>
          <a:p>
            <a:pPr eaLnBrk="1" hangingPunct="1"/>
            <a:endParaRPr lang="en-US" baseline="0" dirty="0" smtClean="0">
              <a:latin typeface="Calibri" charset="0"/>
            </a:endParaRPr>
          </a:p>
          <a:p>
            <a:pPr eaLnBrk="1" hangingPunct="1"/>
            <a:r>
              <a:rPr lang="en-US" baseline="0" dirty="0" smtClean="0">
                <a:latin typeface="Calibri" charset="0"/>
              </a:rPr>
              <a:t>1- Yes – most likely – but not in all areas. Part of this is information provision but it is unclear what is expected from the SMEs once they have the information.</a:t>
            </a:r>
          </a:p>
          <a:p>
            <a:pPr eaLnBrk="1" hangingPunct="1"/>
            <a:r>
              <a:rPr lang="en-US" baseline="0" dirty="0" smtClean="0">
                <a:latin typeface="Calibri" charset="0"/>
              </a:rPr>
              <a:t>Developing brand names (to charge more), improving packaging processes etc. are all export development initiatives.</a:t>
            </a:r>
          </a:p>
          <a:p>
            <a:pPr eaLnBrk="1" hangingPunct="1"/>
            <a:endParaRPr lang="en-US" baseline="0" dirty="0" smtClean="0">
              <a:latin typeface="Calibri" charset="0"/>
            </a:endParaRPr>
          </a:p>
          <a:p>
            <a:pPr eaLnBrk="1" hangingPunct="1"/>
            <a:r>
              <a:rPr lang="en-US" baseline="0" dirty="0" smtClean="0">
                <a:latin typeface="Calibri" charset="0"/>
              </a:rPr>
              <a:t>2. No – this is part of a prompting and responding to enquiries which the TPO should have in place. It could not measure the improved capacity of an SME through the information provided at this stage. </a:t>
            </a:r>
          </a:p>
          <a:p>
            <a:pPr eaLnBrk="1" hangingPunct="1"/>
            <a:endParaRPr lang="en-US" baseline="0" dirty="0" smtClean="0">
              <a:latin typeface="Calibri" charset="0"/>
            </a:endParaRPr>
          </a:p>
          <a:p>
            <a:pPr eaLnBrk="1" hangingPunct="1"/>
            <a:r>
              <a:rPr lang="en-US" baseline="0" dirty="0" smtClean="0">
                <a:latin typeface="Calibri" charset="0"/>
              </a:rPr>
              <a:t>3. No - this is part of the TPO’s processes to gather client feedback on its products and services, etc. There is no expectation that an SME would implement changes to improve its export capacity. </a:t>
            </a:r>
          </a:p>
          <a:p>
            <a:pPr eaLnBrk="1" hangingPunct="1"/>
            <a:endParaRPr lang="en-US" dirty="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smtClean="0"/>
          </a:p>
          <a:p>
            <a:endParaRPr lang="en-US" b="0" dirty="0"/>
          </a:p>
        </p:txBody>
      </p:sp>
      <p:sp>
        <p:nvSpPr>
          <p:cNvPr id="4" name="Slide Number Placeholder 3"/>
          <p:cNvSpPr>
            <a:spLocks noGrp="1"/>
          </p:cNvSpPr>
          <p:nvPr>
            <p:ph type="sldNum" sz="quarter" idx="10"/>
          </p:nvPr>
        </p:nvSpPr>
        <p:spPr/>
        <p:txBody>
          <a:bodyPr/>
          <a:lstStyle/>
          <a:p>
            <a:fld id="{F8C3AAAA-3D1C-4924-97D9-FA04CD21C50C}" type="slidenum">
              <a:rPr lang="en-GB" smtClean="0"/>
              <a:t>11</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F8C3AAAA-3D1C-4924-97D9-FA04CD21C50C}" type="slidenum">
              <a:rPr lang="en-GB" smtClean="0"/>
              <a:t>12</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13</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solidFill>
                <a:schemeClr val="bg1"/>
              </a:solidFill>
              <a:latin typeface="+mn-lt"/>
            </a:endParaRP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14</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noProof="0" dirty="0"/>
          </a:p>
        </p:txBody>
      </p:sp>
      <p:sp>
        <p:nvSpPr>
          <p:cNvPr id="4" name="Slide Number Placeholder 3"/>
          <p:cNvSpPr>
            <a:spLocks noGrp="1"/>
          </p:cNvSpPr>
          <p:nvPr>
            <p:ph type="sldNum" sz="quarter" idx="10"/>
          </p:nvPr>
        </p:nvSpPr>
        <p:spPr/>
        <p:txBody>
          <a:bodyPr/>
          <a:lstStyle/>
          <a:p>
            <a:fld id="{16A68A04-F084-45A5-A1D7-C9A8D65E6DFA}"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16</a:t>
            </a:fld>
            <a:endParaRPr lang="en-GB" dirty="0"/>
          </a:p>
        </p:txBody>
      </p:sp>
    </p:spTree>
    <p:extLst>
      <p:ext uri="{BB962C8B-B14F-4D97-AF65-F5344CB8AC3E}">
        <p14:creationId xmlns:p14="http://schemas.microsoft.com/office/powerpoint/2010/main" val="29628380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17</a:t>
            </a:fld>
            <a:endParaRPr lang="en-GB" dirty="0"/>
          </a:p>
        </p:txBody>
      </p:sp>
    </p:spTree>
    <p:extLst>
      <p:ext uri="{BB962C8B-B14F-4D97-AF65-F5344CB8AC3E}">
        <p14:creationId xmlns:p14="http://schemas.microsoft.com/office/powerpoint/2010/main" val="2962838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noProof="0" dirty="0" smtClean="0"/>
          </a:p>
        </p:txBody>
      </p:sp>
      <p:sp>
        <p:nvSpPr>
          <p:cNvPr id="4" name="Slide Number Placeholder 3"/>
          <p:cNvSpPr>
            <a:spLocks noGrp="1"/>
          </p:cNvSpPr>
          <p:nvPr>
            <p:ph type="sldNum" sz="quarter" idx="10"/>
          </p:nvPr>
        </p:nvSpPr>
        <p:spPr/>
        <p:txBody>
          <a:bodyPr/>
          <a:lstStyle/>
          <a:p>
            <a:fld id="{16A68A04-F084-45A5-A1D7-C9A8D65E6DFA}" type="slidenum">
              <a:rPr lang="en-GB" smtClean="0"/>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noProof="0" dirty="0" smtClean="0"/>
          </a:p>
        </p:txBody>
      </p:sp>
      <p:sp>
        <p:nvSpPr>
          <p:cNvPr id="4" name="Slide Number Placeholder 3"/>
          <p:cNvSpPr>
            <a:spLocks noGrp="1"/>
          </p:cNvSpPr>
          <p:nvPr>
            <p:ph type="sldNum" sz="quarter" idx="10"/>
          </p:nvPr>
        </p:nvSpPr>
        <p:spPr/>
        <p:txBody>
          <a:bodyPr/>
          <a:lstStyle/>
          <a:p>
            <a:fld id="{16A68A04-F084-45A5-A1D7-C9A8D65E6DFA}"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2</a:t>
            </a:fld>
            <a:endParaRPr lang="en-GB" dirty="0"/>
          </a:p>
        </p:txBody>
      </p:sp>
    </p:spTree>
    <p:extLst>
      <p:ext uri="{BB962C8B-B14F-4D97-AF65-F5344CB8AC3E}">
        <p14:creationId xmlns:p14="http://schemas.microsoft.com/office/powerpoint/2010/main" val="34610230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20</a:t>
            </a:fld>
            <a:endParaRPr lang="en-GB" dirty="0"/>
          </a:p>
        </p:txBody>
      </p:sp>
    </p:spTree>
    <p:extLst>
      <p:ext uri="{BB962C8B-B14F-4D97-AF65-F5344CB8AC3E}">
        <p14:creationId xmlns:p14="http://schemas.microsoft.com/office/powerpoint/2010/main" val="35742023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21</a:t>
            </a:fld>
            <a:endParaRPr lang="en-GB" dirty="0"/>
          </a:p>
        </p:txBody>
      </p:sp>
    </p:spTree>
    <p:extLst>
      <p:ext uri="{BB962C8B-B14F-4D97-AF65-F5344CB8AC3E}">
        <p14:creationId xmlns:p14="http://schemas.microsoft.com/office/powerpoint/2010/main" val="3574202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22</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23</a:t>
            </a:fld>
            <a:endParaRPr lang="en-GB" dirty="0"/>
          </a:p>
        </p:txBody>
      </p:sp>
    </p:spTree>
    <p:extLst>
      <p:ext uri="{BB962C8B-B14F-4D97-AF65-F5344CB8AC3E}">
        <p14:creationId xmlns:p14="http://schemas.microsoft.com/office/powerpoint/2010/main" val="29628380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24</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25</a:t>
            </a:fld>
            <a:endParaRPr lang="en-GB" dirty="0"/>
          </a:p>
        </p:txBody>
      </p:sp>
    </p:spTree>
    <p:extLst>
      <p:ext uri="{BB962C8B-B14F-4D97-AF65-F5344CB8AC3E}">
        <p14:creationId xmlns:p14="http://schemas.microsoft.com/office/powerpoint/2010/main" val="1315539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dirty="0" smtClean="0"/>
          </a:p>
          <a:p>
            <a:pPr lvl="0"/>
            <a:r>
              <a:rPr lang="en-GB" b="1" dirty="0" smtClean="0"/>
              <a:t> </a:t>
            </a:r>
            <a:endParaRPr lang="en-GB" dirty="0" smtClean="0">
              <a:solidFill>
                <a:schemeClr val="accent1"/>
              </a:solidFill>
            </a:endParaRPr>
          </a:p>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26</a:t>
            </a:fld>
            <a:endParaRPr lang="en-GB" dirty="0"/>
          </a:p>
        </p:txBody>
      </p:sp>
    </p:spTree>
    <p:extLst>
      <p:ext uri="{BB962C8B-B14F-4D97-AF65-F5344CB8AC3E}">
        <p14:creationId xmlns:p14="http://schemas.microsoft.com/office/powerpoint/2010/main" val="13155398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i="0" dirty="0" smtClean="0"/>
          </a:p>
          <a:p>
            <a:pPr lvl="0"/>
            <a:r>
              <a:rPr lang="en-GB" b="1" dirty="0" smtClean="0"/>
              <a:t> </a:t>
            </a:r>
            <a:endParaRPr lang="en-GB" dirty="0" smtClean="0">
              <a:solidFill>
                <a:schemeClr val="accent1"/>
              </a:solidFill>
            </a:endParaRPr>
          </a:p>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27</a:t>
            </a:fld>
            <a:endParaRPr lang="en-GB" dirty="0"/>
          </a:p>
        </p:txBody>
      </p:sp>
    </p:spTree>
    <p:extLst>
      <p:ext uri="{BB962C8B-B14F-4D97-AF65-F5344CB8AC3E}">
        <p14:creationId xmlns:p14="http://schemas.microsoft.com/office/powerpoint/2010/main" val="13155398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i="0" dirty="0" smtClean="0"/>
          </a:p>
          <a:p>
            <a:pPr lvl="0"/>
            <a:r>
              <a:rPr lang="en-GB" b="1" dirty="0" smtClean="0"/>
              <a:t> </a:t>
            </a:r>
            <a:endParaRPr lang="en-GB" dirty="0" smtClean="0">
              <a:solidFill>
                <a:schemeClr val="accent1"/>
              </a:solidFill>
            </a:endParaRPr>
          </a:p>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28</a:t>
            </a:fld>
            <a:endParaRPr lang="en-GB" dirty="0"/>
          </a:p>
        </p:txBody>
      </p:sp>
    </p:spTree>
    <p:extLst>
      <p:ext uri="{BB962C8B-B14F-4D97-AF65-F5344CB8AC3E}">
        <p14:creationId xmlns:p14="http://schemas.microsoft.com/office/powerpoint/2010/main" val="13155398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29</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3</a:t>
            </a:fld>
            <a:endParaRPr lang="en-GB" dirty="0"/>
          </a:p>
        </p:txBody>
      </p:sp>
    </p:spTree>
    <p:extLst>
      <p:ext uri="{BB962C8B-B14F-4D97-AF65-F5344CB8AC3E}">
        <p14:creationId xmlns:p14="http://schemas.microsoft.com/office/powerpoint/2010/main" val="34610230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30</a:t>
            </a:fld>
            <a:endParaRPr lang="en-GB" dirty="0"/>
          </a:p>
        </p:txBody>
      </p:sp>
    </p:spTree>
    <p:extLst>
      <p:ext uri="{BB962C8B-B14F-4D97-AF65-F5344CB8AC3E}">
        <p14:creationId xmlns:p14="http://schemas.microsoft.com/office/powerpoint/2010/main" val="5257907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31</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32</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33</a:t>
            </a:fld>
            <a:endParaRPr lang="en-GB" dirty="0"/>
          </a:p>
        </p:txBody>
      </p:sp>
    </p:spTree>
    <p:extLst>
      <p:ext uri="{BB962C8B-B14F-4D97-AF65-F5344CB8AC3E}">
        <p14:creationId xmlns:p14="http://schemas.microsoft.com/office/powerpoint/2010/main" val="3679665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4</a:t>
            </a:fld>
            <a:endParaRPr lang="en-GB" dirty="0"/>
          </a:p>
        </p:txBody>
      </p:sp>
    </p:spTree>
    <p:extLst>
      <p:ext uri="{BB962C8B-B14F-4D97-AF65-F5344CB8AC3E}">
        <p14:creationId xmlns:p14="http://schemas.microsoft.com/office/powerpoint/2010/main" val="346102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60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5</a:t>
            </a:fld>
            <a:endParaRPr lang="en-GB"/>
          </a:p>
        </p:txBody>
      </p:sp>
    </p:spTree>
    <p:extLst>
      <p:ext uri="{BB962C8B-B14F-4D97-AF65-F5344CB8AC3E}">
        <p14:creationId xmlns:p14="http://schemas.microsoft.com/office/powerpoint/2010/main" val="811817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a:t>
            </a:r>
            <a:r>
              <a:rPr lang="en-US" dirty="0" smtClean="0"/>
              <a:t> DID ITC STRUCTURE THE PRODUCTS</a:t>
            </a:r>
            <a:r>
              <a:rPr lang="en-US" baseline="0" dirty="0" smtClean="0"/>
              <a:t> AND SERVICES of the TPO?</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To extract information in a standardized way, we needed to structure the products and services of the TPO. Services are classified according to their purpose and this helps the adjudicating panel assess like with like. </a:t>
            </a:r>
          </a:p>
          <a:p>
            <a:endParaRPr lang="en-US" dirty="0" smtClean="0"/>
          </a:p>
          <a:p>
            <a:r>
              <a:rPr lang="en-US" dirty="0" smtClean="0"/>
              <a:t>CSR:</a:t>
            </a:r>
            <a:r>
              <a:rPr lang="en-US" baseline="0" dirty="0" smtClean="0"/>
              <a:t> </a:t>
            </a:r>
            <a:r>
              <a:rPr lang="en-US" dirty="0" smtClean="0"/>
              <a:t> those</a:t>
            </a:r>
            <a:r>
              <a:rPr lang="en-US" baseline="0" dirty="0" smtClean="0"/>
              <a:t> initiatives that create awareness about CSR activities to the macro, meso and micro audiences.  They do not have a commercial purpose and are measured as such; Examples are Environment, Equality at work, labour relations, occupational health and safety, poverty, etc.</a:t>
            </a:r>
          </a:p>
          <a:p>
            <a:endParaRPr lang="en-US" baseline="0" dirty="0" smtClean="0"/>
          </a:p>
          <a:p>
            <a:r>
              <a:rPr lang="en-US" baseline="0" dirty="0" smtClean="0"/>
              <a:t>Export development: services aimed to increase export competitiveness  by  building capacities to export – e.g. training programmes (e.g. training in strategy design to build capacities of SMEs to competitively enter a newly identified market; or on branding to build capacities to negotiate/charge higher prices when exporting.</a:t>
            </a:r>
          </a:p>
          <a:p>
            <a:endParaRPr lang="en-US" baseline="0" dirty="0" smtClean="0"/>
          </a:p>
          <a:p>
            <a:r>
              <a:rPr lang="en-US" baseline="0" dirty="0" smtClean="0"/>
              <a:t>Export Promotion Initiatives: Those services that are directly aimed to contribute to the growth of sustainable exports (bus gen initiatives such as buyer- seller meetings, trade fairs etc.); Some of these services have a component of export development in them. </a:t>
            </a:r>
          </a:p>
          <a:p>
            <a:endParaRPr lang="en-US" baseline="0" dirty="0" smtClean="0"/>
          </a:p>
          <a:p>
            <a:r>
              <a:rPr lang="en-US" baseline="0" dirty="0" smtClean="0"/>
              <a:t>Communications: builds awareness and sets expectations of the target audience about TPOs services; requires numerous processes, such as designing and launching promotional programmes to advertise services;  audience is defined by strategy; media selection for target audience </a:t>
            </a:r>
          </a:p>
          <a:p>
            <a:endParaRPr lang="en-US" baseline="0" dirty="0" smtClean="0"/>
          </a:p>
          <a:p>
            <a:r>
              <a:rPr lang="en-US" baseline="0" dirty="0" smtClean="0"/>
              <a:t>Distribution:  maximizes coverage and access to TPO services – could be done with through partners (with monitoring); also online, mail, help lines etc.</a:t>
            </a:r>
          </a:p>
          <a:p>
            <a:endParaRPr lang="en-US" baseline="0" dirty="0" smtClean="0"/>
          </a:p>
          <a:p>
            <a:r>
              <a:rPr lang="en-US" baseline="0" dirty="0" smtClean="0"/>
              <a:t>This structure/this classification of services allows the awards to open up to new categories on CSR, Export Promotion or Marketing processes in the future. </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6</a:t>
            </a:fld>
            <a:endParaRPr lang="en-GB" dirty="0"/>
          </a:p>
        </p:txBody>
      </p:sp>
    </p:spTree>
    <p:extLst>
      <p:ext uri="{BB962C8B-B14F-4D97-AF65-F5344CB8AC3E}">
        <p14:creationId xmlns:p14="http://schemas.microsoft.com/office/powerpoint/2010/main" val="2289191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Awards focus on Export Development initiatives.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7</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8</a:t>
            </a:fld>
            <a:endParaRPr lang="en-GB" dirty="0"/>
          </a:p>
        </p:txBody>
      </p:sp>
    </p:spTree>
    <p:extLst>
      <p:ext uri="{BB962C8B-B14F-4D97-AF65-F5344CB8AC3E}">
        <p14:creationId xmlns:p14="http://schemas.microsoft.com/office/powerpoint/2010/main" val="594819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9</a:t>
            </a:fld>
            <a:endParaRPr lang="en-GB" dirty="0"/>
          </a:p>
        </p:txBody>
      </p:sp>
    </p:spTree>
    <p:extLst>
      <p:ext uri="{BB962C8B-B14F-4D97-AF65-F5344CB8AC3E}">
        <p14:creationId xmlns:p14="http://schemas.microsoft.com/office/powerpoint/2010/main" val="594819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1500" y="2143116"/>
            <a:ext cx="7772400" cy="1470025"/>
          </a:xfrm>
          <a:prstGeom prst="rect">
            <a:avLst/>
          </a:prstGeom>
        </p:spPr>
        <p:txBody>
          <a:bodyPr anchor="b"/>
          <a:lstStyle>
            <a:lvl1pPr>
              <a:defRPr sz="3600">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371500" y="3571876"/>
            <a:ext cx="7700962" cy="857256"/>
          </a:xfrm>
        </p:spPr>
        <p:txBody>
          <a:bodyPr>
            <a:normAutofit/>
          </a:bodyPr>
          <a:lstStyle>
            <a:lvl1pPr marL="0" indent="0" algn="l">
              <a:buNone/>
              <a:defRPr sz="2400">
                <a:solidFill>
                  <a:schemeClr val="accent2"/>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2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158" y="500042"/>
            <a:ext cx="8229600" cy="552471"/>
          </a:xfrm>
          <a:prstGeom prst="rect">
            <a:avLst/>
          </a:prstGeom>
        </p:spPr>
        <p:txBody>
          <a:bodyPr/>
          <a:lstStyle>
            <a:lvl1pPr>
              <a:defRPr>
                <a:solidFill>
                  <a:schemeClr val="accent4"/>
                </a:solidFill>
                <a:latin typeface="Arial" pitchFamily="34" charset="0"/>
                <a:cs typeface="Arial" pitchFamily="34" charset="0"/>
              </a:defRPr>
            </a:lvl1pPr>
          </a:lstStyle>
          <a:p>
            <a:r>
              <a:rPr lang="en-US" dirty="0" smtClean="0"/>
              <a:t>New section title</a:t>
            </a:r>
            <a:endParaRPr lang="en-US" dirty="0"/>
          </a:p>
        </p:txBody>
      </p:sp>
      <p:sp>
        <p:nvSpPr>
          <p:cNvPr id="3" name="Content Placeholder 2"/>
          <p:cNvSpPr>
            <a:spLocks noGrp="1"/>
          </p:cNvSpPr>
          <p:nvPr>
            <p:ph idx="1"/>
          </p:nvPr>
        </p:nvSpPr>
        <p:spPr>
          <a:xfrm>
            <a:off x="357158" y="1628775"/>
            <a:ext cx="6807230" cy="4014803"/>
          </a:xfrm>
        </p:spPr>
        <p:txBody>
          <a:bodyPr>
            <a:normAutofit/>
          </a:bodyPr>
          <a:lstStyle>
            <a:lvl1pPr marL="174625" indent="-174625">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p>
            <a:fld id="{1FAB83B7-7905-413E-ACAA-8FB195259838}"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FAB83B7-7905-413E-ACAA-8FB195259838}" type="slidenum">
              <a:rPr lang="en-GB" smtClean="0"/>
              <a:pPr/>
              <a:t>‹#›</a:t>
            </a:fld>
            <a:endParaRPr lang="en-GB" dirty="0"/>
          </a:p>
        </p:txBody>
      </p:sp>
      <p:sp>
        <p:nvSpPr>
          <p:cNvPr id="4" name="Rectangle 2"/>
          <p:cNvSpPr txBox="1">
            <a:spLocks noChangeArrowheads="1"/>
          </p:cNvSpPr>
          <p:nvPr/>
        </p:nvSpPr>
        <p:spPr bwMode="auto">
          <a:xfrm>
            <a:off x="307975" y="1449388"/>
            <a:ext cx="7127875" cy="1470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3600">
                <a:solidFill>
                  <a:schemeClr val="accent3"/>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600" b="0" i="0" u="none" strike="noStrike" kern="1200" cap="none" spc="0" normalizeH="0" baseline="0" noProof="0" dirty="0" smtClean="0">
                <a:ln>
                  <a:noFill/>
                </a:ln>
                <a:solidFill>
                  <a:schemeClr val="accent5"/>
                </a:solidFill>
                <a:effectLst/>
                <a:uLnTx/>
                <a:uFillTx/>
                <a:latin typeface="Arial" pitchFamily="34" charset="0"/>
                <a:ea typeface="+mj-ea"/>
                <a:cs typeface="Arial" pitchFamily="34" charset="0"/>
              </a:rPr>
              <a:t>New section title</a:t>
            </a:r>
            <a:endParaRPr kumimoji="0" lang="en-AU" sz="3600" b="0" i="0" u="none" strike="noStrike" kern="1200" cap="none" spc="0" normalizeH="0" baseline="0" noProof="0" dirty="0">
              <a:ln>
                <a:noFill/>
              </a:ln>
              <a:solidFill>
                <a:schemeClr val="accent5"/>
              </a:solidFill>
              <a:effectLst/>
              <a:uLnTx/>
              <a:uFillTx/>
              <a:latin typeface="Arial" pitchFamily="34" charset="0"/>
              <a:ea typeface="+mj-ea"/>
              <a:cs typeface="Arial" pitchFamily="34" charset="0"/>
            </a:endParaRPr>
          </a:p>
        </p:txBody>
      </p:sp>
      <p:sp>
        <p:nvSpPr>
          <p:cNvPr id="5" name="Rectangle 3"/>
          <p:cNvSpPr>
            <a:spLocks noGrp="1" noChangeArrowheads="1"/>
          </p:cNvSpPr>
          <p:nvPr>
            <p:ph type="subTitle" idx="1" hasCustomPrompt="1"/>
          </p:nvPr>
        </p:nvSpPr>
        <p:spPr>
          <a:xfrm>
            <a:off x="348316" y="2919413"/>
            <a:ext cx="6853238" cy="738187"/>
          </a:xfrm>
        </p:spPr>
        <p:txBody>
          <a:bodyPr/>
          <a:lstStyle>
            <a:lvl1pPr>
              <a:buNone/>
              <a:defRPr sz="2400"/>
            </a:lvl1pPr>
          </a:lstStyle>
          <a:p>
            <a:r>
              <a:rPr lang="en-AU" dirty="0" smtClean="0"/>
              <a:t>Sub-heading title</a:t>
            </a:r>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3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158" y="500042"/>
            <a:ext cx="8229600" cy="552471"/>
          </a:xfrm>
          <a:prstGeom prst="rect">
            <a:avLst/>
          </a:prstGeom>
        </p:spPr>
        <p:txBody>
          <a:bodyPr/>
          <a:lstStyle>
            <a:lvl1pPr>
              <a:defRPr>
                <a:solidFill>
                  <a:schemeClr val="accent5"/>
                </a:solidFill>
                <a:latin typeface="Arial" pitchFamily="34" charset="0"/>
                <a:cs typeface="Arial" pitchFamily="34" charset="0"/>
              </a:defRPr>
            </a:lvl1pPr>
          </a:lstStyle>
          <a:p>
            <a:r>
              <a:rPr lang="en-US" dirty="0" smtClean="0"/>
              <a:t>New section title</a:t>
            </a:r>
            <a:endParaRPr lang="en-US" dirty="0"/>
          </a:p>
        </p:txBody>
      </p:sp>
      <p:sp>
        <p:nvSpPr>
          <p:cNvPr id="3" name="Content Placeholder 2"/>
          <p:cNvSpPr>
            <a:spLocks noGrp="1"/>
          </p:cNvSpPr>
          <p:nvPr>
            <p:ph idx="1"/>
          </p:nvPr>
        </p:nvSpPr>
        <p:spPr>
          <a:xfrm>
            <a:off x="357158" y="1628775"/>
            <a:ext cx="6807230" cy="4014803"/>
          </a:xfrm>
        </p:spPr>
        <p:txBody>
          <a:bodyPr>
            <a:normAutofit/>
          </a:bodyPr>
          <a:lstStyle>
            <a:lvl1pPr marL="174625" indent="-174625">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p>
            <a:fld id="{1FAB83B7-7905-413E-ACAA-8FB195259838}"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229600" cy="552471"/>
          </a:xfrm>
          <a:prstGeom prst="rect">
            <a:avLst/>
          </a:prstGeo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158" y="1142985"/>
            <a:ext cx="8286808" cy="4786345"/>
          </a:xfrm>
        </p:spPr>
        <p:txBody>
          <a:bodyPr>
            <a:normAutofit/>
          </a:bodyPr>
          <a:lstStyle>
            <a:lvl1pPr marL="174625" indent="-174625">
              <a:buClr>
                <a:schemeClr val="tx2"/>
              </a:buClr>
              <a:buFont typeface="Arial" pitchFamily="34" charset="0"/>
              <a:buChar char="•"/>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2"/>
          </p:nvPr>
        </p:nvSpPr>
        <p:spPr/>
        <p:txBody>
          <a:bodyPr/>
          <a:lstStyle/>
          <a:p>
            <a:fld id="{1FAB83B7-7905-413E-ACAA-8FB195259838}"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6"/>
            <a:ext cx="7604149" cy="571500"/>
          </a:xfrm>
          <a:prstGeom prst="rect">
            <a:avLst/>
          </a:prstGeom>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1FAB83B7-7905-413E-ACAA-8FB195259838}"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7158" y="602476"/>
            <a:ext cx="6429420" cy="476267"/>
          </a:xfrm>
          <a:prstGeom prst="rect">
            <a:avLst/>
          </a:prstGeom>
        </p:spPr>
        <p:txBody>
          <a:bodyPr anchor="b"/>
          <a:lstStyle>
            <a:lvl1pPr algn="l">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6143636" y="1628775"/>
            <a:ext cx="2706688" cy="4032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hasCustomPrompt="1"/>
          </p:nvPr>
        </p:nvSpPr>
        <p:spPr>
          <a:xfrm>
            <a:off x="357159" y="1628775"/>
            <a:ext cx="5572164" cy="4032250"/>
          </a:xfrm>
        </p:spPr>
        <p:txBody>
          <a:bodyPr>
            <a:normAutofit/>
          </a:bodyPr>
          <a:lstStyle>
            <a:lvl1pPr marL="0" indent="0">
              <a:buNone/>
              <a:defRPr sz="1800">
                <a:solidFill>
                  <a:schemeClr val="accent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text </a:t>
            </a:r>
          </a:p>
        </p:txBody>
      </p:sp>
      <p:sp>
        <p:nvSpPr>
          <p:cNvPr id="7" name="Slide Number Placeholder 6"/>
          <p:cNvSpPr>
            <a:spLocks noGrp="1"/>
          </p:cNvSpPr>
          <p:nvPr>
            <p:ph type="sldNum" sz="quarter" idx="12"/>
          </p:nvPr>
        </p:nvSpPr>
        <p:spPr/>
        <p:txBody>
          <a:bodyPr/>
          <a:lstStyle/>
          <a:p>
            <a:fld id="{1FAB83B7-7905-413E-ACAA-8FB195259838}"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7158" y="504808"/>
            <a:ext cx="5486400" cy="566738"/>
          </a:xfrm>
          <a:prstGeom prst="rect">
            <a:avLst/>
          </a:prstGeom>
        </p:spPr>
        <p:txBody>
          <a:bodyPr anchor="b"/>
          <a:lstStyle>
            <a:lvl1pPr algn="l">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6143636" y="1628775"/>
            <a:ext cx="2428892" cy="19431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hasCustomPrompt="1"/>
          </p:nvPr>
        </p:nvSpPr>
        <p:spPr>
          <a:xfrm>
            <a:off x="357159" y="1628775"/>
            <a:ext cx="5572164" cy="4032250"/>
          </a:xfrm>
        </p:spPr>
        <p:txBody>
          <a:bodyPr>
            <a:normAutofit/>
          </a:bodyPr>
          <a:lstStyle>
            <a:lvl1pPr marL="0" indent="0">
              <a:buNone/>
              <a:defRPr sz="1800">
                <a:solidFill>
                  <a:schemeClr val="accent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text </a:t>
            </a:r>
          </a:p>
        </p:txBody>
      </p:sp>
      <p:sp>
        <p:nvSpPr>
          <p:cNvPr id="7" name="Slide Number Placeholder 6"/>
          <p:cNvSpPr>
            <a:spLocks noGrp="1"/>
          </p:cNvSpPr>
          <p:nvPr>
            <p:ph type="sldNum" sz="quarter" idx="12"/>
          </p:nvPr>
        </p:nvSpPr>
        <p:spPr/>
        <p:txBody>
          <a:bodyPr/>
          <a:lstStyle/>
          <a:p>
            <a:fld id="{1FAB83B7-7905-413E-ACAA-8FB195259838}" type="slidenum">
              <a:rPr lang="en-GB" smtClean="0"/>
              <a:pPr/>
              <a:t>‹#›</a:t>
            </a:fld>
            <a:endParaRPr lang="en-GB" dirty="0"/>
          </a:p>
        </p:txBody>
      </p:sp>
      <p:sp>
        <p:nvSpPr>
          <p:cNvPr id="6" name="Picture Placeholder 2"/>
          <p:cNvSpPr>
            <a:spLocks noGrp="1"/>
          </p:cNvSpPr>
          <p:nvPr>
            <p:ph type="pic" idx="13"/>
          </p:nvPr>
        </p:nvSpPr>
        <p:spPr>
          <a:xfrm>
            <a:off x="6143636" y="3714753"/>
            <a:ext cx="2428892" cy="19288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FAB83B7-7905-413E-ACAA-8FB195259838}"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FAB83B7-7905-413E-ACAA-8FB195259838}" type="slidenum">
              <a:rPr lang="en-GB" smtClean="0"/>
              <a:pPr/>
              <a:t>‹#›</a:t>
            </a:fld>
            <a:endParaRPr lang="en-GB" dirty="0"/>
          </a:p>
        </p:txBody>
      </p:sp>
      <p:sp>
        <p:nvSpPr>
          <p:cNvPr id="4" name="Rectangle 2"/>
          <p:cNvSpPr txBox="1">
            <a:spLocks noChangeArrowheads="1"/>
          </p:cNvSpPr>
          <p:nvPr/>
        </p:nvSpPr>
        <p:spPr bwMode="auto">
          <a:xfrm>
            <a:off x="307975" y="1449388"/>
            <a:ext cx="7127875" cy="1470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3600">
                <a:solidFill>
                  <a:schemeClr val="accent3"/>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600" b="0" i="0" u="none" strike="noStrike" kern="1200" cap="none" spc="0" normalizeH="0" baseline="0" noProof="0" dirty="0" smtClean="0">
                <a:ln>
                  <a:noFill/>
                </a:ln>
                <a:solidFill>
                  <a:schemeClr val="accent3"/>
                </a:solidFill>
                <a:effectLst/>
                <a:uLnTx/>
                <a:uFillTx/>
                <a:latin typeface="Arial" pitchFamily="34" charset="0"/>
                <a:ea typeface="+mj-ea"/>
                <a:cs typeface="Arial" pitchFamily="34" charset="0"/>
              </a:rPr>
              <a:t>New section title</a:t>
            </a:r>
            <a:endParaRPr kumimoji="0" lang="en-AU" sz="3600" b="0" i="0" u="none" strike="noStrike" kern="1200" cap="none" spc="0" normalizeH="0" baseline="0" noProof="0" dirty="0">
              <a:ln>
                <a:noFill/>
              </a:ln>
              <a:solidFill>
                <a:schemeClr val="accent3"/>
              </a:solidFill>
              <a:effectLst/>
              <a:uLnTx/>
              <a:uFillTx/>
              <a:latin typeface="Arial" pitchFamily="34" charset="0"/>
              <a:ea typeface="+mj-ea"/>
              <a:cs typeface="Arial" pitchFamily="34" charset="0"/>
            </a:endParaRPr>
          </a:p>
        </p:txBody>
      </p:sp>
      <p:sp>
        <p:nvSpPr>
          <p:cNvPr id="5" name="Rectangle 3"/>
          <p:cNvSpPr>
            <a:spLocks noGrp="1" noChangeArrowheads="1"/>
          </p:cNvSpPr>
          <p:nvPr>
            <p:ph type="subTitle" idx="1" hasCustomPrompt="1"/>
          </p:nvPr>
        </p:nvSpPr>
        <p:spPr>
          <a:xfrm>
            <a:off x="348316" y="2919413"/>
            <a:ext cx="6853238" cy="738187"/>
          </a:xfrm>
        </p:spPr>
        <p:txBody>
          <a:bodyPr/>
          <a:lstStyle>
            <a:lvl1pPr>
              <a:buNone/>
              <a:defRPr sz="2400"/>
            </a:lvl1pPr>
          </a:lstStyle>
          <a:p>
            <a:r>
              <a:rPr lang="en-AU" dirty="0" smtClean="0"/>
              <a:t>Sub-heading title</a:t>
            </a:r>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158" y="500042"/>
            <a:ext cx="8229600" cy="552471"/>
          </a:xfrm>
          <a:prstGeom prst="rect">
            <a:avLst/>
          </a:prstGeom>
        </p:spPr>
        <p:txBody>
          <a:bodyPr/>
          <a:lstStyle>
            <a:lvl1pPr>
              <a:defRPr>
                <a:solidFill>
                  <a:schemeClr val="accent3"/>
                </a:solidFill>
                <a:latin typeface="Arial" pitchFamily="34" charset="0"/>
                <a:cs typeface="Arial" pitchFamily="34" charset="0"/>
              </a:defRPr>
            </a:lvl1pPr>
          </a:lstStyle>
          <a:p>
            <a:r>
              <a:rPr lang="en-US" dirty="0" smtClean="0"/>
              <a:t>New section title</a:t>
            </a:r>
            <a:endParaRPr lang="en-US" dirty="0"/>
          </a:p>
        </p:txBody>
      </p:sp>
      <p:sp>
        <p:nvSpPr>
          <p:cNvPr id="3" name="Content Placeholder 2"/>
          <p:cNvSpPr>
            <a:spLocks noGrp="1"/>
          </p:cNvSpPr>
          <p:nvPr>
            <p:ph idx="1"/>
          </p:nvPr>
        </p:nvSpPr>
        <p:spPr>
          <a:xfrm>
            <a:off x="357158" y="1628775"/>
            <a:ext cx="6807230" cy="4014803"/>
          </a:xfrm>
        </p:spPr>
        <p:txBody>
          <a:bodyPr>
            <a:normAutofit/>
          </a:bodyPr>
          <a:lstStyle>
            <a:lvl1pPr marL="174625" indent="-174625">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p>
            <a:fld id="{1FAB83B7-7905-413E-ACAA-8FB195259838}"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FAB83B7-7905-413E-ACAA-8FB195259838}" type="slidenum">
              <a:rPr lang="en-GB" smtClean="0"/>
              <a:pPr/>
              <a:t>‹#›</a:t>
            </a:fld>
            <a:endParaRPr lang="en-GB" dirty="0"/>
          </a:p>
        </p:txBody>
      </p:sp>
      <p:sp>
        <p:nvSpPr>
          <p:cNvPr id="4" name="Rectangle 2"/>
          <p:cNvSpPr txBox="1">
            <a:spLocks noChangeArrowheads="1"/>
          </p:cNvSpPr>
          <p:nvPr/>
        </p:nvSpPr>
        <p:spPr bwMode="auto">
          <a:xfrm>
            <a:off x="307975" y="1449388"/>
            <a:ext cx="7127875" cy="1470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3600">
                <a:solidFill>
                  <a:schemeClr val="accent3"/>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600" b="0" i="0" u="none" strike="noStrike" kern="1200" cap="none" spc="0" normalizeH="0" baseline="0" noProof="0" dirty="0" smtClean="0">
                <a:ln>
                  <a:noFill/>
                </a:ln>
                <a:solidFill>
                  <a:schemeClr val="accent4"/>
                </a:solidFill>
                <a:effectLst/>
                <a:uLnTx/>
                <a:uFillTx/>
                <a:latin typeface="Arial" pitchFamily="34" charset="0"/>
                <a:ea typeface="+mj-ea"/>
                <a:cs typeface="Arial" pitchFamily="34" charset="0"/>
              </a:rPr>
              <a:t>New section title</a:t>
            </a:r>
            <a:endParaRPr kumimoji="0" lang="en-AU" sz="3600" b="0" i="0" u="none" strike="noStrike" kern="1200" cap="none" spc="0" normalizeH="0" baseline="0" noProof="0" dirty="0">
              <a:ln>
                <a:noFill/>
              </a:ln>
              <a:solidFill>
                <a:schemeClr val="accent4"/>
              </a:solidFill>
              <a:effectLst/>
              <a:uLnTx/>
              <a:uFillTx/>
              <a:latin typeface="Arial" pitchFamily="34" charset="0"/>
              <a:ea typeface="+mj-ea"/>
              <a:cs typeface="Arial" pitchFamily="34" charset="0"/>
            </a:endParaRPr>
          </a:p>
        </p:txBody>
      </p:sp>
      <p:sp>
        <p:nvSpPr>
          <p:cNvPr id="5" name="Rectangle 3"/>
          <p:cNvSpPr>
            <a:spLocks noGrp="1" noChangeArrowheads="1"/>
          </p:cNvSpPr>
          <p:nvPr>
            <p:ph type="subTitle" idx="1" hasCustomPrompt="1"/>
          </p:nvPr>
        </p:nvSpPr>
        <p:spPr>
          <a:xfrm>
            <a:off x="348316" y="2919413"/>
            <a:ext cx="6853238" cy="738187"/>
          </a:xfrm>
        </p:spPr>
        <p:txBody>
          <a:bodyPr/>
          <a:lstStyle>
            <a:lvl1pPr>
              <a:buNone/>
              <a:defRPr sz="2400"/>
            </a:lvl1pPr>
          </a:lstStyle>
          <a:p>
            <a:r>
              <a:rPr lang="en-AU" dirty="0" smtClean="0"/>
              <a:t>Sub-heading title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3071" y="1071546"/>
            <a:ext cx="8209457" cy="4929222"/>
          </a:xfrm>
          <a:prstGeom prst="rect">
            <a:avLst/>
          </a:prstGeom>
        </p:spPr>
        <p:txBody>
          <a:bodyPr vert="horz" lIns="91440" tIns="45720" rIns="91440" bIns="45720" rtlCol="0">
            <a:normAutofit/>
          </a:bodyPr>
          <a:lstStyle/>
          <a:p>
            <a:r>
              <a:rPr lang="fr-CH" dirty="0" smtClean="0"/>
              <a:t>Click here to edit text</a:t>
            </a:r>
          </a:p>
          <a:p>
            <a:pPr marL="530225" lvl="1" indent="-173038"/>
            <a:r>
              <a:rPr lang="fr-CH" dirty="0" smtClean="0"/>
              <a:t>Second level</a:t>
            </a:r>
          </a:p>
          <a:p>
            <a:pPr marL="900113" lvl="2" indent="-177800"/>
            <a:r>
              <a:rPr lang="fr-CH" dirty="0" smtClean="0"/>
              <a:t>Third level</a:t>
            </a:r>
            <a:endParaRPr lang="en-US" dirty="0" smtClean="0"/>
          </a:p>
          <a:p>
            <a:pPr lvl="3"/>
            <a:r>
              <a:rPr lang="en-AU" dirty="0" smtClean="0"/>
              <a:t>Fourth level</a:t>
            </a:r>
          </a:p>
        </p:txBody>
      </p:sp>
      <p:sp>
        <p:nvSpPr>
          <p:cNvPr id="6" name="Slide Number Placeholder 5"/>
          <p:cNvSpPr>
            <a:spLocks noGrp="1"/>
          </p:cNvSpPr>
          <p:nvPr>
            <p:ph type="sldNum" sz="quarter" idx="4"/>
          </p:nvPr>
        </p:nvSpPr>
        <p:spPr>
          <a:xfrm>
            <a:off x="8143900" y="0"/>
            <a:ext cx="64291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AB83B7-7905-413E-ACAA-8FB195259838}" type="slidenum">
              <a:rPr lang="en-GB" smtClean="0"/>
              <a:pPr/>
              <a:t>‹#›</a:t>
            </a:fld>
            <a:endParaRPr lang="en-GB" dirty="0"/>
          </a:p>
        </p:txBody>
      </p:sp>
      <p:sp>
        <p:nvSpPr>
          <p:cNvPr id="8" name="Rectangle 2"/>
          <p:cNvSpPr>
            <a:spLocks noGrp="1" noChangeArrowheads="1"/>
          </p:cNvSpPr>
          <p:nvPr>
            <p:ph type="title"/>
          </p:nvPr>
        </p:nvSpPr>
        <p:spPr bwMode="auto">
          <a:xfrm>
            <a:off x="324295" y="442472"/>
            <a:ext cx="8229600" cy="53860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AU" dirty="0"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3200" kern="1200">
          <a:solidFill>
            <a:schemeClr val="tx2"/>
          </a:solidFill>
          <a:latin typeface="Arial" pitchFamily="34" charset="0"/>
          <a:ea typeface="+mj-ea"/>
          <a:cs typeface="Arial" pitchFamily="34" charset="0"/>
        </a:defRPr>
      </a:lvl1pPr>
    </p:titleStyle>
    <p:bodyStyle>
      <a:lvl1pPr marL="174625" indent="-174625" algn="l" defTabSz="914400" rtl="0" eaLnBrk="1" latinLnBrk="0" hangingPunct="1">
        <a:spcBef>
          <a:spcPct val="20000"/>
        </a:spcBef>
        <a:buFont typeface="Arial" pitchFamily="34" charset="0"/>
        <a:buNone/>
        <a:tabLst/>
        <a:defRPr sz="1800" kern="1200">
          <a:solidFill>
            <a:schemeClr val="accent2"/>
          </a:solidFill>
          <a:latin typeface="+mn-lt"/>
          <a:ea typeface="+mn-ea"/>
          <a:cs typeface="+mn-cs"/>
        </a:defRPr>
      </a:lvl1pPr>
      <a:lvl2pPr marL="530225" indent="-173038" algn="l" defTabSz="914400" rtl="0" eaLnBrk="1" latinLnBrk="0" hangingPunct="1">
        <a:spcBef>
          <a:spcPct val="20000"/>
        </a:spcBef>
        <a:buClr>
          <a:schemeClr val="tx2"/>
        </a:buClr>
        <a:buFont typeface="Arial" pitchFamily="34" charset="0"/>
        <a:buChar char="•"/>
        <a:defRPr sz="1800" kern="1200">
          <a:solidFill>
            <a:schemeClr val="accent2"/>
          </a:solidFill>
          <a:latin typeface="+mn-lt"/>
          <a:ea typeface="+mn-ea"/>
          <a:cs typeface="+mn-cs"/>
        </a:defRPr>
      </a:lvl2pPr>
      <a:lvl3pPr marL="1143000" indent="-228600" algn="l" defTabSz="914400" rtl="0" eaLnBrk="1" latinLnBrk="0" hangingPunct="1">
        <a:spcBef>
          <a:spcPct val="20000"/>
        </a:spcBef>
        <a:buClr>
          <a:schemeClr val="accent5"/>
        </a:buClr>
        <a:buFont typeface="Arial" pitchFamily="34" charset="0"/>
        <a:buChar char="•"/>
        <a:defRPr sz="1600" kern="1200">
          <a:solidFill>
            <a:schemeClr val="accent2"/>
          </a:solidFill>
          <a:latin typeface="+mn-lt"/>
          <a:ea typeface="+mn-ea"/>
          <a:cs typeface="+mn-cs"/>
        </a:defRPr>
      </a:lvl3pPr>
      <a:lvl4pPr marL="1600200" indent="-228600" algn="l" defTabSz="914400" rtl="0" eaLnBrk="1" latinLnBrk="0" hangingPunct="1">
        <a:spcBef>
          <a:spcPct val="20000"/>
        </a:spcBef>
        <a:buClr>
          <a:schemeClr val="accent6"/>
        </a:buClr>
        <a:buFont typeface="Arial" pitchFamily="34" charset="0"/>
        <a:buChar char="•"/>
        <a:defRPr sz="1400" kern="1200">
          <a:solidFill>
            <a:schemeClr val="accent2"/>
          </a:solidFill>
          <a:latin typeface="+mn-lt"/>
          <a:ea typeface="+mn-ea"/>
          <a:cs typeface="+mn-cs"/>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Session II</a:t>
            </a:r>
            <a:endParaRPr lang="en-GB" dirty="0"/>
          </a:p>
        </p:txBody>
      </p:sp>
      <p:sp>
        <p:nvSpPr>
          <p:cNvPr id="3" name="Subtitle 2"/>
          <p:cNvSpPr>
            <a:spLocks noGrp="1"/>
          </p:cNvSpPr>
          <p:nvPr>
            <p:ph type="subTitle" idx="1"/>
          </p:nvPr>
        </p:nvSpPr>
        <p:spPr>
          <a:xfrm>
            <a:off x="371500" y="3723872"/>
            <a:ext cx="8088932" cy="857256"/>
          </a:xfrm>
        </p:spPr>
        <p:txBody>
          <a:bodyPr>
            <a:normAutofit/>
          </a:bodyPr>
          <a:lstStyle/>
          <a:p>
            <a:r>
              <a:rPr lang="en-US" i="1" dirty="0" smtClean="0"/>
              <a:t>The </a:t>
            </a:r>
            <a:r>
              <a:rPr lang="en-US" i="1" dirty="0"/>
              <a:t>benefits of the </a:t>
            </a:r>
            <a:r>
              <a:rPr lang="en-US" i="1" dirty="0" smtClean="0"/>
              <a:t>awards, the concept and structure; the application form and evaluation criteria</a:t>
            </a:r>
            <a:endParaRPr lang="en-GB" dirty="0"/>
          </a:p>
        </p:txBody>
      </p:sp>
      <p:sp>
        <p:nvSpPr>
          <p:cNvPr id="4" name="Rectangle 3"/>
          <p:cNvSpPr/>
          <p:nvPr/>
        </p:nvSpPr>
        <p:spPr>
          <a:xfrm>
            <a:off x="395536" y="5324435"/>
            <a:ext cx="6758072" cy="984885"/>
          </a:xfrm>
          <a:prstGeom prst="rect">
            <a:avLst/>
          </a:prstGeom>
        </p:spPr>
        <p:txBody>
          <a:bodyPr wrap="square">
            <a:spAutoFit/>
          </a:bodyPr>
          <a:lstStyle/>
          <a:p>
            <a:pPr>
              <a:spcBef>
                <a:spcPts val="600"/>
              </a:spcBef>
            </a:pPr>
            <a:r>
              <a:rPr lang="en-GB" sz="1600" dirty="0" smtClean="0"/>
              <a:t>Ms Ann </a:t>
            </a:r>
            <a:r>
              <a:rPr lang="en-GB" sz="1600" dirty="0"/>
              <a:t>Penistan </a:t>
            </a:r>
            <a:r>
              <a:rPr lang="en-GB" sz="1600" dirty="0" smtClean="0"/>
              <a:t>ITC</a:t>
            </a:r>
            <a:endParaRPr lang="en-GB" sz="1600" dirty="0"/>
          </a:p>
          <a:p>
            <a:pPr>
              <a:spcBef>
                <a:spcPts val="600"/>
              </a:spcBef>
            </a:pPr>
            <a:r>
              <a:rPr lang="en-GB" sz="1600" dirty="0" smtClean="0"/>
              <a:t>26 March, 2014</a:t>
            </a:r>
            <a:endParaRPr lang="en-GB" sz="1600" dirty="0"/>
          </a:p>
          <a:p>
            <a:pPr>
              <a:spcBef>
                <a:spcPts val="600"/>
              </a:spcBef>
            </a:pPr>
            <a:r>
              <a:rPr lang="en-GB" sz="1600" dirty="0" err="1" smtClean="0"/>
              <a:t>Crowne</a:t>
            </a:r>
            <a:r>
              <a:rPr lang="en-GB" sz="1600" dirty="0" smtClean="0"/>
              <a:t> Plaza, Managua, Nicaragua</a:t>
            </a:r>
            <a:endParaRPr lang="en-GB" sz="1600" dirty="0"/>
          </a:p>
        </p:txBody>
      </p:sp>
    </p:spTree>
    <p:extLst>
      <p:ext uri="{BB962C8B-B14F-4D97-AF65-F5344CB8AC3E}">
        <p14:creationId xmlns:p14="http://schemas.microsoft.com/office/powerpoint/2010/main" val="11741726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ChangeArrowheads="1"/>
          </p:cNvSpPr>
          <p:nvPr/>
        </p:nvSpPr>
        <p:spPr bwMode="auto">
          <a:xfrm>
            <a:off x="1136341" y="980728"/>
            <a:ext cx="7324091" cy="5224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566" tIns="26783" rIns="53566" bIns="26783">
            <a:spAutoFit/>
          </a:bodyPr>
          <a:lstStyle/>
          <a:p>
            <a:pPr defTabSz="535656">
              <a:spcBef>
                <a:spcPct val="50000"/>
              </a:spcBef>
            </a:pPr>
            <a:endParaRPr lang="en-GB" sz="1400" b="1" dirty="0" smtClean="0"/>
          </a:p>
          <a:p>
            <a:pPr defTabSz="535656">
              <a:spcBef>
                <a:spcPct val="50000"/>
              </a:spcBef>
            </a:pPr>
            <a:r>
              <a:rPr lang="en-GB" sz="1400" b="1" dirty="0" smtClean="0"/>
              <a:t>Training </a:t>
            </a:r>
            <a:r>
              <a:rPr lang="en-GB" sz="1400" b="1" dirty="0"/>
              <a:t>for </a:t>
            </a:r>
            <a:r>
              <a:rPr lang="en-GB" sz="1400" b="1" dirty="0" smtClean="0"/>
              <a:t>Export</a:t>
            </a:r>
            <a:endParaRPr lang="en-GB" sz="1400" b="1" dirty="0"/>
          </a:p>
          <a:p>
            <a:pPr defTabSz="535656">
              <a:spcBef>
                <a:spcPct val="50000"/>
              </a:spcBef>
            </a:pPr>
            <a:r>
              <a:rPr lang="en-GB" sz="1400" dirty="0"/>
              <a:t>……….. organises seminars and workshops to nurture new exporters and update existing exporters on trade developments and business opportunities in international markets. The topics covered include export opportunities in specific markets and trade regimes, export procedures, developing brand names, products packaging, international marketing skills, e-commerce and trade documentation</a:t>
            </a:r>
          </a:p>
          <a:p>
            <a:pPr defTabSz="535656">
              <a:spcBef>
                <a:spcPct val="50000"/>
              </a:spcBef>
            </a:pPr>
            <a:r>
              <a:rPr lang="en-GB" sz="1400" dirty="0"/>
              <a:t>			</a:t>
            </a:r>
          </a:p>
          <a:p>
            <a:pPr defTabSz="535656">
              <a:spcBef>
                <a:spcPct val="50000"/>
              </a:spcBef>
            </a:pPr>
            <a:r>
              <a:rPr lang="en-GB" sz="1400" b="1" dirty="0"/>
              <a:t>Trade Advisory Help </a:t>
            </a:r>
            <a:r>
              <a:rPr lang="en-GB" sz="1400" b="1" dirty="0" smtClean="0"/>
              <a:t>Desk</a:t>
            </a:r>
            <a:endParaRPr lang="en-GB" sz="1400" b="1" dirty="0"/>
          </a:p>
          <a:p>
            <a:pPr defTabSz="535656">
              <a:spcBef>
                <a:spcPct val="50000"/>
              </a:spcBef>
            </a:pPr>
            <a:r>
              <a:rPr lang="en-GB" sz="1400" dirty="0"/>
              <a:t>A Help Desk was set up </a:t>
            </a:r>
            <a:r>
              <a:rPr lang="en-GB" sz="1400" dirty="0" smtClean="0"/>
              <a:t>at the </a:t>
            </a:r>
            <a:r>
              <a:rPr lang="en-GB" sz="1400" dirty="0"/>
              <a:t>Head Office to serve as the first point of contact for visitors who have enquiries </a:t>
            </a:r>
            <a:r>
              <a:rPr lang="en-GB" sz="1400" dirty="0" smtClean="0"/>
              <a:t>on specific </a:t>
            </a:r>
            <a:r>
              <a:rPr lang="en-GB" sz="1400" dirty="0"/>
              <a:t>services and </a:t>
            </a:r>
            <a:r>
              <a:rPr lang="en-GB" sz="1400" dirty="0" smtClean="0"/>
              <a:t>programmes of the TPO. </a:t>
            </a:r>
            <a:r>
              <a:rPr lang="en-GB" sz="1400" dirty="0"/>
              <a:t>The Help Desk also attends to phone-in enquiries from both the local and overseas business community, and where required, will forward the enquiry to relevant departments within or outside the organisation for follow-up action.</a:t>
            </a:r>
          </a:p>
          <a:p>
            <a:pPr defTabSz="535656">
              <a:spcBef>
                <a:spcPct val="50000"/>
              </a:spcBef>
            </a:pPr>
            <a:r>
              <a:rPr lang="en-GB" sz="1400" dirty="0"/>
              <a:t>	  	 </a:t>
            </a:r>
          </a:p>
          <a:p>
            <a:pPr defTabSz="535656">
              <a:spcBef>
                <a:spcPct val="50000"/>
              </a:spcBef>
            </a:pPr>
            <a:r>
              <a:rPr lang="en-GB" sz="1400" b="1" dirty="0"/>
              <a:t>Briefing &amp; </a:t>
            </a:r>
            <a:r>
              <a:rPr lang="en-GB" sz="1400" b="1" dirty="0" smtClean="0"/>
              <a:t>Consultation</a:t>
            </a:r>
            <a:endParaRPr lang="en-GB" sz="1400" b="1" dirty="0"/>
          </a:p>
          <a:p>
            <a:pPr defTabSz="535656">
              <a:spcBef>
                <a:spcPct val="50000"/>
              </a:spcBef>
            </a:pPr>
            <a:r>
              <a:rPr lang="en-GB" sz="1400" dirty="0"/>
              <a:t>As part of ……… </a:t>
            </a:r>
            <a:r>
              <a:rPr lang="en-GB" sz="1400" dirty="0" smtClean="0"/>
              <a:t>on-going </a:t>
            </a:r>
            <a:r>
              <a:rPr lang="en-GB" sz="1400" dirty="0"/>
              <a:t>efforts to improve its delivery system and to reach out to companies outside the ……Valley, a series of briefing and consultation sessions were organized. These sessions </a:t>
            </a:r>
            <a:r>
              <a:rPr lang="en-GB" sz="1400" dirty="0" smtClean="0"/>
              <a:t>serve </a:t>
            </a:r>
            <a:r>
              <a:rPr lang="en-GB" sz="1400" dirty="0"/>
              <a:t>as a platform for the exporting community to provide feedback on export related issues and programmes and activities.</a:t>
            </a:r>
            <a:endParaRPr lang="en-US" sz="1400" dirty="0"/>
          </a:p>
        </p:txBody>
      </p:sp>
      <p:sp>
        <p:nvSpPr>
          <p:cNvPr id="5" name="Title 71"/>
          <p:cNvSpPr txBox="1">
            <a:spLocks/>
          </p:cNvSpPr>
          <p:nvPr/>
        </p:nvSpPr>
        <p:spPr>
          <a:xfrm>
            <a:off x="357158" y="500046"/>
            <a:ext cx="7604149" cy="571500"/>
          </a:xfrm>
          <a:prstGeom prst="rect">
            <a:avLst/>
          </a:prstGeom>
        </p:spPr>
        <p:txBody>
          <a:bodyPr/>
          <a:lstStyle>
            <a:lvl1pPr algn="l" defTabSz="914400" rtl="0" eaLnBrk="1" latinLnBrk="0" hangingPunct="1">
              <a:spcBef>
                <a:spcPct val="0"/>
              </a:spcBef>
              <a:buNone/>
              <a:defRPr sz="3200" kern="1200">
                <a:solidFill>
                  <a:schemeClr val="tx2"/>
                </a:solidFill>
                <a:latin typeface="Arial" pitchFamily="34" charset="0"/>
                <a:ea typeface="+mj-ea"/>
                <a:cs typeface="Arial" pitchFamily="34" charset="0"/>
              </a:defRPr>
            </a:lvl1pPr>
          </a:lstStyle>
          <a:p>
            <a:r>
              <a:rPr lang="en-GB" sz="2800" dirty="0" smtClean="0"/>
              <a:t>Identifying export development services</a:t>
            </a:r>
            <a:endParaRPr lang="en-GB" sz="2800" dirty="0"/>
          </a:p>
        </p:txBody>
      </p:sp>
    </p:spTree>
    <p:extLst>
      <p:ext uri="{BB962C8B-B14F-4D97-AF65-F5344CB8AC3E}">
        <p14:creationId xmlns:p14="http://schemas.microsoft.com/office/powerpoint/2010/main" val="23979185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dirty="0" smtClean="0"/>
              <a:t>Export development initiatives</a:t>
            </a:r>
            <a:endParaRPr lang="en-GB"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84734" y="1628800"/>
            <a:ext cx="6525741" cy="356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03208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sz="2800" dirty="0" smtClean="0"/>
              <a:t>Evaluation criteria</a:t>
            </a:r>
            <a:endParaRPr lang="en-GB" sz="2800" dirty="0"/>
          </a:p>
        </p:txBody>
      </p:sp>
      <p:sp>
        <p:nvSpPr>
          <p:cNvPr id="4" name="Rectangle 2"/>
          <p:cNvSpPr>
            <a:spLocks noChangeArrowheads="1"/>
          </p:cNvSpPr>
          <p:nvPr/>
        </p:nvSpPr>
        <p:spPr bwMode="auto">
          <a:xfrm>
            <a:off x="755576" y="1268760"/>
            <a:ext cx="7324091" cy="3191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566" tIns="26783" rIns="53566" bIns="26783">
            <a:spAutoFit/>
          </a:bodyPr>
          <a:lstStyle/>
          <a:p>
            <a:pPr marL="342900" lvl="0" indent="-342900">
              <a:lnSpc>
                <a:spcPct val="130000"/>
              </a:lnSpc>
              <a:buClr>
                <a:schemeClr val="tx2"/>
              </a:buClr>
              <a:buFont typeface="+mj-lt"/>
              <a:buAutoNum type="alphaUcPeriod"/>
            </a:pPr>
            <a:endParaRPr lang="en-GB" dirty="0" smtClean="0"/>
          </a:p>
          <a:p>
            <a:pPr lvl="0">
              <a:lnSpc>
                <a:spcPct val="130000"/>
              </a:lnSpc>
              <a:buClr>
                <a:schemeClr val="tx2"/>
              </a:buClr>
            </a:pPr>
            <a:r>
              <a:rPr lang="en-GB" dirty="0" smtClean="0"/>
              <a:t>Overview of the initiative (aim, features, purpose, target clientele, design, development and delivery)</a:t>
            </a:r>
          </a:p>
          <a:p>
            <a:pPr lvl="0">
              <a:lnSpc>
                <a:spcPct val="130000"/>
              </a:lnSpc>
              <a:buClr>
                <a:schemeClr val="tx2"/>
              </a:buClr>
            </a:pPr>
            <a:endParaRPr lang="en-GB" dirty="0"/>
          </a:p>
          <a:p>
            <a:pPr marL="342900" lvl="0" indent="-342900">
              <a:lnSpc>
                <a:spcPct val="130000"/>
              </a:lnSpc>
              <a:buClr>
                <a:schemeClr val="tx2"/>
              </a:buClr>
              <a:buFont typeface="+mj-lt"/>
              <a:buAutoNum type="alphaUcPeriod"/>
            </a:pPr>
            <a:r>
              <a:rPr lang="en-GB" dirty="0" smtClean="0"/>
              <a:t>Determining </a:t>
            </a:r>
            <a:r>
              <a:rPr lang="en-GB" dirty="0"/>
              <a:t>the need for the initiative (page 8</a:t>
            </a:r>
            <a:r>
              <a:rPr lang="en-GB" dirty="0" smtClean="0"/>
              <a:t>)</a:t>
            </a:r>
            <a:endParaRPr lang="en-US" dirty="0"/>
          </a:p>
          <a:p>
            <a:pPr marL="342900" lvl="0" indent="-342900">
              <a:spcBef>
                <a:spcPts val="600"/>
              </a:spcBef>
              <a:buClr>
                <a:schemeClr val="tx2"/>
              </a:buClr>
              <a:buFont typeface="+mj-lt"/>
              <a:buAutoNum type="alphaUcPeriod"/>
            </a:pPr>
            <a:r>
              <a:rPr lang="en-GB" dirty="0"/>
              <a:t>Confirming the alignment of the Export Development Initiative </a:t>
            </a:r>
            <a:r>
              <a:rPr lang="en-GB" dirty="0" smtClean="0"/>
              <a:t>with</a:t>
            </a:r>
            <a:br>
              <a:rPr lang="en-GB" dirty="0" smtClean="0"/>
            </a:br>
            <a:r>
              <a:rPr lang="en-GB" dirty="0" smtClean="0"/>
              <a:t>the </a:t>
            </a:r>
            <a:r>
              <a:rPr lang="en-GB" dirty="0"/>
              <a:t>overall strategy of the TPO (page 9</a:t>
            </a:r>
            <a:r>
              <a:rPr lang="en-GB" dirty="0" smtClean="0"/>
              <a:t>)</a:t>
            </a:r>
            <a:endParaRPr lang="en-US" dirty="0"/>
          </a:p>
          <a:p>
            <a:pPr marL="342900" lvl="0" indent="-342900">
              <a:lnSpc>
                <a:spcPct val="130000"/>
              </a:lnSpc>
              <a:buClr>
                <a:schemeClr val="tx2"/>
              </a:buClr>
              <a:buFont typeface="+mj-lt"/>
              <a:buAutoNum type="alphaUcPeriod"/>
            </a:pPr>
            <a:r>
              <a:rPr lang="en-GB" dirty="0"/>
              <a:t>Performance monitoring of the initiative (page 10</a:t>
            </a:r>
            <a:r>
              <a:rPr lang="en-GB" dirty="0" smtClean="0"/>
              <a:t>)</a:t>
            </a:r>
            <a:endParaRPr lang="en-US" dirty="0"/>
          </a:p>
          <a:p>
            <a:pPr marL="342900" lvl="0" indent="-342900">
              <a:lnSpc>
                <a:spcPct val="130000"/>
              </a:lnSpc>
              <a:buClr>
                <a:schemeClr val="tx2"/>
              </a:buClr>
              <a:buFont typeface="+mj-lt"/>
              <a:buAutoNum type="alphaUcPeriod"/>
            </a:pPr>
            <a:r>
              <a:rPr lang="en-GB" dirty="0"/>
              <a:t>The demonstrated effectiveness of the initiative (page 10</a:t>
            </a:r>
            <a:r>
              <a:rPr lang="en-GB" dirty="0" smtClean="0"/>
              <a:t>)</a:t>
            </a:r>
            <a:endParaRPr lang="en-US" dirty="0"/>
          </a:p>
        </p:txBody>
      </p:sp>
    </p:spTree>
    <p:extLst>
      <p:ext uri="{BB962C8B-B14F-4D97-AF65-F5344CB8AC3E}">
        <p14:creationId xmlns:p14="http://schemas.microsoft.com/office/powerpoint/2010/main" val="27672125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sz="2800" dirty="0" smtClean="0"/>
              <a:t>Needs assessment</a:t>
            </a:r>
            <a:br>
              <a:rPr lang="en-GB" sz="2800" dirty="0" smtClean="0"/>
            </a:br>
            <a:r>
              <a:rPr lang="en-GB" sz="2800" dirty="0" smtClean="0"/>
              <a:t/>
            </a:r>
            <a:br>
              <a:rPr lang="en-GB" sz="2800" dirty="0" smtClean="0"/>
            </a:br>
            <a:endParaRPr lang="en-GB" sz="2000" dirty="0">
              <a:solidFill>
                <a:schemeClr val="bg1">
                  <a:lumMod val="60000"/>
                  <a:lumOff val="40000"/>
                </a:schemeClr>
              </a:solidFill>
            </a:endParaRPr>
          </a:p>
        </p:txBody>
      </p:sp>
      <p:sp>
        <p:nvSpPr>
          <p:cNvPr id="3" name="Rectangle 2"/>
          <p:cNvSpPr/>
          <p:nvPr/>
        </p:nvSpPr>
        <p:spPr>
          <a:xfrm>
            <a:off x="467544" y="1052736"/>
            <a:ext cx="8352928" cy="4524316"/>
          </a:xfrm>
          <a:prstGeom prst="rect">
            <a:avLst/>
          </a:prstGeom>
        </p:spPr>
        <p:txBody>
          <a:bodyPr wrap="square">
            <a:spAutoFit/>
          </a:bodyPr>
          <a:lstStyle/>
          <a:p>
            <a:endParaRPr lang="en-GB" b="1" dirty="0" smtClean="0"/>
          </a:p>
          <a:p>
            <a:r>
              <a:rPr lang="en-GB" b="1" dirty="0" smtClean="0"/>
              <a:t>Delineating needs, wants and demand</a:t>
            </a:r>
          </a:p>
          <a:p>
            <a:r>
              <a:rPr lang="en-GB" dirty="0" smtClean="0">
                <a:solidFill>
                  <a:schemeClr val="bg1"/>
                </a:solidFill>
              </a:rPr>
              <a:t>Ex: SMEs want low cost financial resources however, they need to improve their supply chain management but do not demand training. </a:t>
            </a:r>
          </a:p>
          <a:p>
            <a:endParaRPr lang="en-GB" dirty="0" smtClean="0">
              <a:solidFill>
                <a:schemeClr val="bg1"/>
              </a:solidFill>
            </a:endParaRPr>
          </a:p>
          <a:p>
            <a:r>
              <a:rPr lang="en-GB" b="1" dirty="0" smtClean="0"/>
              <a:t>Delineating institutional needs from needs of individuals. </a:t>
            </a:r>
          </a:p>
          <a:p>
            <a:r>
              <a:rPr lang="en-GB" dirty="0" smtClean="0">
                <a:solidFill>
                  <a:srgbClr val="595959"/>
                </a:solidFill>
              </a:rPr>
              <a:t>Ex: The institution needs to upgrade its out dated production facilities and processes by getting a new machine; but its managers need knowledge on preparing feasibility studies for financing capital investments.  </a:t>
            </a:r>
          </a:p>
          <a:p>
            <a:endParaRPr lang="en-GB" dirty="0">
              <a:solidFill>
                <a:srgbClr val="0E5781"/>
              </a:solidFill>
            </a:endParaRPr>
          </a:p>
          <a:p>
            <a:r>
              <a:rPr lang="en-GB" dirty="0" smtClean="0">
                <a:solidFill>
                  <a:srgbClr val="595959"/>
                </a:solidFill>
              </a:rPr>
              <a:t>Institutions need resources and competencies to produce, communicate, distribute and sell its products and services.</a:t>
            </a:r>
          </a:p>
          <a:p>
            <a:endParaRPr lang="en-GB" dirty="0">
              <a:solidFill>
                <a:srgbClr val="595959"/>
              </a:solidFill>
            </a:endParaRPr>
          </a:p>
          <a:p>
            <a:r>
              <a:rPr lang="en-GB" dirty="0" smtClean="0">
                <a:solidFill>
                  <a:srgbClr val="595959"/>
                </a:solidFill>
              </a:rPr>
              <a:t>Individuals need skills, knowledge, and the right attitude, along with training and tools. </a:t>
            </a:r>
          </a:p>
          <a:p>
            <a:endParaRPr lang="en-GB" dirty="0" smtClean="0">
              <a:solidFill>
                <a:srgbClr val="0E5781"/>
              </a:solidFill>
            </a:endParaRPr>
          </a:p>
        </p:txBody>
      </p:sp>
    </p:spTree>
    <p:extLst>
      <p:ext uri="{BB962C8B-B14F-4D97-AF65-F5344CB8AC3E}">
        <p14:creationId xmlns:p14="http://schemas.microsoft.com/office/powerpoint/2010/main" val="100298096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sz="2800" dirty="0" smtClean="0"/>
              <a:t>Needs assessment: Gap Analysis</a:t>
            </a:r>
            <a:br>
              <a:rPr lang="en-GB" sz="2800" dirty="0" smtClean="0"/>
            </a:br>
            <a:r>
              <a:rPr lang="en-GB" sz="2800" dirty="0" smtClean="0"/>
              <a:t/>
            </a:r>
            <a:br>
              <a:rPr lang="en-GB" sz="2800" dirty="0" smtClean="0"/>
            </a:br>
            <a:endParaRPr lang="en-GB" sz="2000" dirty="0">
              <a:solidFill>
                <a:schemeClr val="bg1">
                  <a:lumMod val="60000"/>
                  <a:lumOff val="40000"/>
                </a:schemeClr>
              </a:solidFill>
            </a:endParaRPr>
          </a:p>
        </p:txBody>
      </p:sp>
      <p:sp>
        <p:nvSpPr>
          <p:cNvPr id="3" name="Rectangle 2"/>
          <p:cNvSpPr/>
          <p:nvPr/>
        </p:nvSpPr>
        <p:spPr>
          <a:xfrm>
            <a:off x="539552" y="1268760"/>
            <a:ext cx="8136904" cy="4493538"/>
          </a:xfrm>
          <a:prstGeom prst="rect">
            <a:avLst/>
          </a:prstGeom>
        </p:spPr>
        <p:txBody>
          <a:bodyPr wrap="square">
            <a:spAutoFit/>
          </a:bodyPr>
          <a:lstStyle/>
          <a:p>
            <a:r>
              <a:rPr lang="en-GB" sz="1600" cap="all" dirty="0" smtClean="0">
                <a:solidFill>
                  <a:schemeClr val="tx2"/>
                </a:solidFill>
              </a:rPr>
              <a:t>What needs to be described?</a:t>
            </a:r>
          </a:p>
          <a:p>
            <a:endParaRPr lang="en-GB" dirty="0" smtClean="0"/>
          </a:p>
          <a:p>
            <a:r>
              <a:rPr lang="en-GB" dirty="0" smtClean="0"/>
              <a:t>A gap exists when a need is not met. Therefore the awards application asks for a description of the </a:t>
            </a:r>
            <a:r>
              <a:rPr lang="en-GB" b="1" dirty="0" smtClean="0"/>
              <a:t>processes</a:t>
            </a:r>
            <a:r>
              <a:rPr lang="en-GB" dirty="0" smtClean="0"/>
              <a:t> used to </a:t>
            </a:r>
            <a:r>
              <a:rPr lang="en-GB" b="1" dirty="0" smtClean="0"/>
              <a:t>find the gap </a:t>
            </a:r>
            <a:r>
              <a:rPr lang="en-GB" dirty="0" smtClean="0"/>
              <a:t>the proposed initiative aims to fill:  </a:t>
            </a:r>
          </a:p>
          <a:p>
            <a:endParaRPr lang="en-GB" b="1" dirty="0" smtClean="0"/>
          </a:p>
          <a:p>
            <a:r>
              <a:rPr lang="en-GB" b="1" dirty="0" smtClean="0"/>
              <a:t>Processes to:</a:t>
            </a:r>
            <a:endParaRPr lang="en-GB" b="1" dirty="0" smtClean="0"/>
          </a:p>
          <a:p>
            <a:endParaRPr lang="en-GB" b="1" dirty="0"/>
          </a:p>
          <a:p>
            <a:pPr marL="342900" indent="-342900">
              <a:buAutoNum type="arabicPeriod"/>
            </a:pPr>
            <a:r>
              <a:rPr lang="en-GB" dirty="0" smtClean="0"/>
              <a:t>Gather information on the  </a:t>
            </a:r>
            <a:r>
              <a:rPr lang="en-GB" b="1" dirty="0" smtClean="0"/>
              <a:t>competitive or complementary initiatives </a:t>
            </a:r>
            <a:r>
              <a:rPr lang="en-GB" dirty="0" smtClean="0"/>
              <a:t>provided by others; </a:t>
            </a:r>
          </a:p>
          <a:p>
            <a:endParaRPr lang="en-GB" b="1" dirty="0" smtClean="0"/>
          </a:p>
          <a:p>
            <a:pPr marL="342900" indent="-342900">
              <a:buAutoNum type="arabicPeriod"/>
            </a:pPr>
            <a:r>
              <a:rPr lang="en-GB" dirty="0"/>
              <a:t>A</a:t>
            </a:r>
            <a:r>
              <a:rPr lang="en-GB" dirty="0" smtClean="0"/>
              <a:t>ssess  </a:t>
            </a:r>
            <a:r>
              <a:rPr lang="en-GB" dirty="0" smtClean="0"/>
              <a:t>the </a:t>
            </a:r>
            <a:r>
              <a:rPr lang="en-GB" b="1" dirty="0" smtClean="0"/>
              <a:t>market usage and client satisfaction </a:t>
            </a:r>
            <a:r>
              <a:rPr lang="en-GB" dirty="0" smtClean="0"/>
              <a:t>of those initiatives to identify the unmet need(s), </a:t>
            </a:r>
          </a:p>
          <a:p>
            <a:pPr marL="342900" indent="-342900">
              <a:buAutoNum type="arabicPeriod"/>
            </a:pPr>
            <a:endParaRPr lang="en-GB" b="1" dirty="0" smtClean="0"/>
          </a:p>
          <a:p>
            <a:pPr marL="342900" indent="-342900">
              <a:buAutoNum type="arabicPeriod"/>
            </a:pPr>
            <a:r>
              <a:rPr lang="en-GB" dirty="0"/>
              <a:t>I</a:t>
            </a:r>
            <a:r>
              <a:rPr lang="en-GB" dirty="0" smtClean="0"/>
              <a:t>dentify </a:t>
            </a:r>
            <a:r>
              <a:rPr lang="en-GB" dirty="0" smtClean="0"/>
              <a:t>the </a:t>
            </a:r>
            <a:r>
              <a:rPr lang="en-GB" b="1" dirty="0" smtClean="0"/>
              <a:t>needs of the client </a:t>
            </a:r>
            <a:r>
              <a:rPr lang="en-GB" dirty="0" smtClean="0"/>
              <a:t>and verify </a:t>
            </a:r>
            <a:r>
              <a:rPr lang="en-GB" b="1" dirty="0" smtClean="0"/>
              <a:t>the demand</a:t>
            </a:r>
            <a:r>
              <a:rPr lang="en-GB" dirty="0" smtClean="0"/>
              <a:t>.</a:t>
            </a:r>
          </a:p>
          <a:p>
            <a:endParaRPr lang="en-GB" dirty="0" smtClean="0"/>
          </a:p>
        </p:txBody>
      </p:sp>
    </p:spTree>
    <p:extLst>
      <p:ext uri="{BB962C8B-B14F-4D97-AF65-F5344CB8AC3E}">
        <p14:creationId xmlns:p14="http://schemas.microsoft.com/office/powerpoint/2010/main" val="103701670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Needs assessment</a:t>
            </a:r>
            <a:br>
              <a:rPr lang="en-GB" sz="2800" dirty="0"/>
            </a:br>
            <a:r>
              <a:rPr lang="en-GB" sz="2000" dirty="0">
                <a:solidFill>
                  <a:schemeClr val="bg1">
                    <a:lumMod val="60000"/>
                    <a:lumOff val="40000"/>
                  </a:schemeClr>
                </a:solidFill>
              </a:rPr>
              <a:t>Determining the need/demand for the initiative</a:t>
            </a:r>
            <a:endParaRPr lang="en-GB" sz="2000" strike="sngStrike" dirty="0"/>
          </a:p>
        </p:txBody>
      </p:sp>
      <p:sp>
        <p:nvSpPr>
          <p:cNvPr id="3" name="Content Placeholder 2"/>
          <p:cNvSpPr>
            <a:spLocks noGrp="1"/>
          </p:cNvSpPr>
          <p:nvPr>
            <p:ph idx="1"/>
          </p:nvPr>
        </p:nvSpPr>
        <p:spPr>
          <a:xfrm>
            <a:off x="323528" y="1340768"/>
            <a:ext cx="8286808" cy="3888432"/>
          </a:xfrm>
        </p:spPr>
        <p:txBody>
          <a:bodyPr>
            <a:normAutofit/>
          </a:bodyPr>
          <a:lstStyle/>
          <a:p>
            <a:pPr marL="719138" indent="-719138">
              <a:buNone/>
              <a:tabLst>
                <a:tab pos="719138" algn="l"/>
              </a:tabLst>
            </a:pPr>
            <a:endParaRPr lang="fr-CH" cap="small" dirty="0" smtClean="0">
              <a:solidFill>
                <a:schemeClr val="accent1"/>
              </a:solidFill>
            </a:endParaRPr>
          </a:p>
          <a:p>
            <a:pPr marL="719138" indent="-719138">
              <a:buNone/>
              <a:tabLst>
                <a:tab pos="719138" algn="l"/>
              </a:tabLst>
            </a:pPr>
            <a:r>
              <a:rPr lang="fr-CH" sz="1600" cap="small" dirty="0" smtClean="0">
                <a:solidFill>
                  <a:schemeClr val="tx2"/>
                </a:solidFill>
              </a:rPr>
              <a:t>WHAT WILL THE ADJUDICATING PANEL BE LOOKING FOR?</a:t>
            </a:r>
            <a:endParaRPr lang="fr-CH" sz="1600" dirty="0" smtClean="0">
              <a:solidFill>
                <a:schemeClr val="tx2"/>
              </a:solidFill>
            </a:endParaRPr>
          </a:p>
          <a:p>
            <a:pPr marL="0" indent="0">
              <a:buNone/>
            </a:pPr>
            <a:endParaRPr lang="en-US" dirty="0"/>
          </a:p>
          <a:p>
            <a:pPr marL="0" indent="0" algn="just">
              <a:buNone/>
            </a:pPr>
            <a:r>
              <a:rPr lang="en-GB" dirty="0" smtClean="0"/>
              <a:t>A description of the processes that: </a:t>
            </a:r>
          </a:p>
          <a:p>
            <a:pPr marL="0" indent="0">
              <a:buNone/>
            </a:pPr>
            <a:endParaRPr lang="en-US" dirty="0" smtClean="0"/>
          </a:p>
          <a:p>
            <a:pPr lvl="0"/>
            <a:r>
              <a:rPr lang="en-GB" dirty="0" smtClean="0"/>
              <a:t>Is comprehensive and demonstrates </a:t>
            </a:r>
            <a:r>
              <a:rPr lang="en-GB" dirty="0"/>
              <a:t>that it is innovative and well designed</a:t>
            </a:r>
            <a:r>
              <a:rPr lang="en-GB" dirty="0" smtClean="0"/>
              <a:t>;</a:t>
            </a:r>
          </a:p>
          <a:p>
            <a:pPr marL="0" lvl="0" indent="0">
              <a:buNone/>
            </a:pPr>
            <a:endParaRPr lang="en-US" dirty="0"/>
          </a:p>
          <a:p>
            <a:pPr lvl="0"/>
            <a:r>
              <a:rPr lang="en-GB" dirty="0" smtClean="0"/>
              <a:t>Demonstrates how </a:t>
            </a:r>
            <a:r>
              <a:rPr lang="en-GB" dirty="0"/>
              <a:t>the results of this process are used to identify an unmet need and want of the target clientele</a:t>
            </a:r>
            <a:r>
              <a:rPr lang="en-GB" dirty="0" smtClean="0"/>
              <a:t>;</a:t>
            </a:r>
          </a:p>
          <a:p>
            <a:pPr marL="0" lvl="0" indent="0">
              <a:buNone/>
            </a:pPr>
            <a:endParaRPr lang="en-US" dirty="0"/>
          </a:p>
          <a:p>
            <a:pPr lvl="0"/>
            <a:r>
              <a:rPr lang="en-GB" dirty="0" smtClean="0"/>
              <a:t>Shows that the </a:t>
            </a:r>
            <a:r>
              <a:rPr lang="en-GB" dirty="0"/>
              <a:t>process is used systematically and periodically to verify </a:t>
            </a:r>
            <a:r>
              <a:rPr lang="en-GB" dirty="0" smtClean="0"/>
              <a:t>that </a:t>
            </a:r>
            <a:r>
              <a:rPr lang="en-GB" dirty="0"/>
              <a:t>the initiative continues to meet the specified need over time.</a:t>
            </a:r>
            <a:endParaRPr lang="en-US" dirty="0"/>
          </a:p>
          <a:p>
            <a:pPr marL="0" indent="0">
              <a:buNone/>
            </a:pPr>
            <a:endParaRPr lang="en-US" dirty="0"/>
          </a:p>
        </p:txBody>
      </p:sp>
    </p:spTree>
    <p:extLst>
      <p:ext uri="{BB962C8B-B14F-4D97-AF65-F5344CB8AC3E}">
        <p14:creationId xmlns:p14="http://schemas.microsoft.com/office/powerpoint/2010/main" val="101023088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Service design</a:t>
            </a:r>
            <a:r>
              <a:rPr lang="en-GB" dirty="0" smtClean="0"/>
              <a:t/>
            </a:r>
            <a:br>
              <a:rPr lang="en-GB" dirty="0" smtClean="0"/>
            </a:br>
            <a:r>
              <a:rPr lang="en-GB" sz="2000" dirty="0">
                <a:solidFill>
                  <a:schemeClr val="bg1">
                    <a:lumMod val="60000"/>
                    <a:lumOff val="40000"/>
                  </a:schemeClr>
                </a:solidFill>
              </a:rPr>
              <a:t>C</a:t>
            </a:r>
            <a:r>
              <a:rPr lang="en-GB" sz="2000" dirty="0" smtClean="0">
                <a:solidFill>
                  <a:schemeClr val="bg1">
                    <a:lumMod val="60000"/>
                    <a:lumOff val="40000"/>
                  </a:schemeClr>
                </a:solidFill>
              </a:rPr>
              <a:t>onfirming the alignment of the initiative with the overall strategy of the TPO</a:t>
            </a:r>
            <a:endParaRPr lang="en-GB" sz="2000" dirty="0">
              <a:solidFill>
                <a:schemeClr val="bg1">
                  <a:lumMod val="60000"/>
                  <a:lumOff val="40000"/>
                </a:schemeClr>
              </a:solidFill>
            </a:endParaRPr>
          </a:p>
        </p:txBody>
      </p:sp>
      <p:sp>
        <p:nvSpPr>
          <p:cNvPr id="3" name="Rectangle 2"/>
          <p:cNvSpPr/>
          <p:nvPr/>
        </p:nvSpPr>
        <p:spPr>
          <a:xfrm>
            <a:off x="611560" y="2132856"/>
            <a:ext cx="7704856" cy="2585323"/>
          </a:xfrm>
          <a:prstGeom prst="rect">
            <a:avLst/>
          </a:prstGeom>
        </p:spPr>
        <p:txBody>
          <a:bodyPr wrap="square">
            <a:spAutoFit/>
          </a:bodyPr>
          <a:lstStyle/>
          <a:p>
            <a:r>
              <a:rPr lang="en-GB" dirty="0" smtClean="0">
                <a:solidFill>
                  <a:schemeClr val="bg1"/>
                </a:solidFill>
              </a:rPr>
              <a:t>Each service contributes to the overall strategic goals of the TPO. </a:t>
            </a:r>
          </a:p>
          <a:p>
            <a:endParaRPr lang="en-GB" dirty="0">
              <a:solidFill>
                <a:schemeClr val="bg1"/>
              </a:solidFill>
            </a:endParaRPr>
          </a:p>
          <a:p>
            <a:r>
              <a:rPr lang="en-GB" dirty="0" smtClean="0">
                <a:solidFill>
                  <a:schemeClr val="bg1"/>
                </a:solidFill>
              </a:rPr>
              <a:t>To do this, each service must be compatible with the overall positioning and segmentation decisions of the TPO.</a:t>
            </a:r>
          </a:p>
          <a:p>
            <a:endParaRPr lang="en-GB" dirty="0">
              <a:solidFill>
                <a:schemeClr val="bg1"/>
              </a:solidFill>
            </a:endParaRPr>
          </a:p>
          <a:p>
            <a:r>
              <a:rPr lang="en-GB" dirty="0" smtClean="0">
                <a:solidFill>
                  <a:schemeClr val="bg1"/>
                </a:solidFill>
              </a:rPr>
              <a:t>As </a:t>
            </a:r>
            <a:r>
              <a:rPr lang="en-GB" dirty="0">
                <a:solidFill>
                  <a:schemeClr val="bg1"/>
                </a:solidFill>
              </a:rPr>
              <a:t>such TPO </a:t>
            </a:r>
            <a:r>
              <a:rPr lang="en-GB" dirty="0" smtClean="0">
                <a:solidFill>
                  <a:schemeClr val="bg1"/>
                </a:solidFill>
              </a:rPr>
              <a:t>need processes </a:t>
            </a:r>
            <a:r>
              <a:rPr lang="en-GB" dirty="0">
                <a:solidFill>
                  <a:schemeClr val="bg1"/>
                </a:solidFill>
              </a:rPr>
              <a:t>to derive specific service descriptions from its overall </a:t>
            </a:r>
            <a:r>
              <a:rPr lang="en-GB" dirty="0" smtClean="0">
                <a:solidFill>
                  <a:schemeClr val="bg1"/>
                </a:solidFill>
              </a:rPr>
              <a:t>strategy</a:t>
            </a:r>
            <a:r>
              <a:rPr lang="en-GB" dirty="0">
                <a:solidFill>
                  <a:schemeClr val="bg1"/>
                </a:solidFill>
              </a:rPr>
              <a:t> </a:t>
            </a:r>
            <a:r>
              <a:rPr lang="en-GB" dirty="0" smtClean="0">
                <a:solidFill>
                  <a:schemeClr val="bg1"/>
                </a:solidFill>
              </a:rPr>
              <a:t>so they are compatible with the positioning and segmentation decisions of the organisation.</a:t>
            </a:r>
          </a:p>
          <a:p>
            <a:endParaRPr lang="en-GB" dirty="0">
              <a:solidFill>
                <a:schemeClr val="bg1"/>
              </a:solidFill>
            </a:endParaRPr>
          </a:p>
        </p:txBody>
      </p:sp>
    </p:spTree>
    <p:extLst>
      <p:ext uri="{BB962C8B-B14F-4D97-AF65-F5344CB8AC3E}">
        <p14:creationId xmlns:p14="http://schemas.microsoft.com/office/powerpoint/2010/main" val="249821027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Service design</a:t>
            </a:r>
            <a:r>
              <a:rPr lang="en-GB" dirty="0" smtClean="0"/>
              <a:t/>
            </a:r>
            <a:br>
              <a:rPr lang="en-GB" dirty="0" smtClean="0"/>
            </a:br>
            <a:r>
              <a:rPr lang="en-GB" sz="2000" dirty="0">
                <a:solidFill>
                  <a:schemeClr val="bg1">
                    <a:lumMod val="60000"/>
                    <a:lumOff val="40000"/>
                  </a:schemeClr>
                </a:solidFill>
              </a:rPr>
              <a:t>C</a:t>
            </a:r>
            <a:r>
              <a:rPr lang="en-GB" sz="2000" dirty="0" smtClean="0">
                <a:solidFill>
                  <a:schemeClr val="bg1">
                    <a:lumMod val="60000"/>
                    <a:lumOff val="40000"/>
                  </a:schemeClr>
                </a:solidFill>
              </a:rPr>
              <a:t>onfirming the alignment of the initiative with the overall strategy of the TPO</a:t>
            </a:r>
            <a:endParaRPr lang="en-GB" sz="2000" dirty="0">
              <a:solidFill>
                <a:schemeClr val="bg1">
                  <a:lumMod val="60000"/>
                  <a:lumOff val="40000"/>
                </a:schemeClr>
              </a:solidFill>
            </a:endParaRPr>
          </a:p>
        </p:txBody>
      </p:sp>
      <p:sp>
        <p:nvSpPr>
          <p:cNvPr id="3" name="Rectangle 2"/>
          <p:cNvSpPr/>
          <p:nvPr/>
        </p:nvSpPr>
        <p:spPr>
          <a:xfrm>
            <a:off x="611560" y="1700808"/>
            <a:ext cx="7704856" cy="5355312"/>
          </a:xfrm>
          <a:prstGeom prst="rect">
            <a:avLst/>
          </a:prstGeom>
        </p:spPr>
        <p:txBody>
          <a:bodyPr wrap="square">
            <a:spAutoFit/>
          </a:bodyPr>
          <a:lstStyle/>
          <a:p>
            <a:r>
              <a:rPr lang="en-GB" sz="1600" dirty="0" smtClean="0">
                <a:solidFill>
                  <a:srgbClr val="36A7E9"/>
                </a:solidFill>
              </a:rPr>
              <a:t>WHAT NEEDS TO BE DESCRIBED?</a:t>
            </a:r>
          </a:p>
          <a:p>
            <a:endParaRPr lang="en-GB" dirty="0"/>
          </a:p>
          <a:p>
            <a:r>
              <a:rPr lang="en-GB" dirty="0"/>
              <a:t>T</a:t>
            </a:r>
            <a:r>
              <a:rPr lang="en-GB" dirty="0" smtClean="0"/>
              <a:t>he </a:t>
            </a:r>
            <a:r>
              <a:rPr lang="en-GB" b="1" dirty="0" smtClean="0"/>
              <a:t>processes</a:t>
            </a:r>
            <a:r>
              <a:rPr lang="en-GB" dirty="0" smtClean="0"/>
              <a:t> used to: </a:t>
            </a:r>
          </a:p>
          <a:p>
            <a:endParaRPr lang="en-GB" dirty="0" smtClean="0"/>
          </a:p>
          <a:p>
            <a:pPr lvl="0"/>
            <a:r>
              <a:rPr lang="en-GB" b="1" dirty="0" smtClean="0"/>
              <a:t>Communicate </a:t>
            </a:r>
            <a:r>
              <a:rPr lang="en-GB" dirty="0"/>
              <a:t>the </a:t>
            </a:r>
            <a:r>
              <a:rPr lang="en-GB" dirty="0" smtClean="0"/>
              <a:t>strategy; </a:t>
            </a:r>
          </a:p>
          <a:p>
            <a:pPr lvl="0"/>
            <a:r>
              <a:rPr lang="en-GB" dirty="0"/>
              <a:t>	</a:t>
            </a:r>
            <a:endParaRPr lang="en-US" dirty="0"/>
          </a:p>
          <a:p>
            <a:pPr lvl="0"/>
            <a:r>
              <a:rPr lang="en-GB" b="1" dirty="0" smtClean="0"/>
              <a:t>Verify </a:t>
            </a:r>
            <a:r>
              <a:rPr lang="en-GB" dirty="0" smtClean="0"/>
              <a:t>that the targeted markets/segments</a:t>
            </a:r>
            <a:r>
              <a:rPr lang="en-GB" dirty="0"/>
              <a:t> </a:t>
            </a:r>
            <a:r>
              <a:rPr lang="en-GB" b="1" dirty="0" smtClean="0"/>
              <a:t>align with the overall segmentation</a:t>
            </a:r>
            <a:r>
              <a:rPr lang="en-GB" dirty="0" smtClean="0"/>
              <a:t> decisions of the TPO;</a:t>
            </a:r>
          </a:p>
          <a:p>
            <a:pPr lvl="0"/>
            <a:endParaRPr lang="en-GB" b="1" dirty="0"/>
          </a:p>
          <a:p>
            <a:pPr lvl="0"/>
            <a:r>
              <a:rPr lang="en-GB" b="1" dirty="0" smtClean="0"/>
              <a:t>Verify</a:t>
            </a:r>
            <a:r>
              <a:rPr lang="en-GB" dirty="0" smtClean="0"/>
              <a:t> the features of the initiative  </a:t>
            </a:r>
            <a:r>
              <a:rPr lang="en-GB" b="1" dirty="0" smtClean="0"/>
              <a:t>align with the overall positioning </a:t>
            </a:r>
            <a:r>
              <a:rPr lang="en-GB" dirty="0" smtClean="0"/>
              <a:t>decisions of the TPO;</a:t>
            </a:r>
          </a:p>
          <a:p>
            <a:pPr lvl="0"/>
            <a:endParaRPr lang="en-GB" b="1" dirty="0"/>
          </a:p>
          <a:p>
            <a:r>
              <a:rPr lang="en-GB" b="1" dirty="0" smtClean="0"/>
              <a:t>Monitor </a:t>
            </a:r>
            <a:r>
              <a:rPr lang="en-GB" dirty="0" smtClean="0"/>
              <a:t>that the design, production, marketing and delivery </a:t>
            </a:r>
            <a:r>
              <a:rPr lang="en-GB" b="1" dirty="0" smtClean="0"/>
              <a:t>align with </a:t>
            </a:r>
            <a:r>
              <a:rPr lang="en-GB" b="1" dirty="0"/>
              <a:t>overall </a:t>
            </a:r>
            <a:r>
              <a:rPr lang="en-GB" b="1" dirty="0" smtClean="0"/>
              <a:t>goals </a:t>
            </a:r>
            <a:r>
              <a:rPr lang="en-GB" dirty="0" smtClean="0"/>
              <a:t>of </a:t>
            </a:r>
            <a:r>
              <a:rPr lang="en-GB" dirty="0"/>
              <a:t>the </a:t>
            </a:r>
            <a:r>
              <a:rPr lang="en-GB" dirty="0" smtClean="0"/>
              <a:t>TPO. </a:t>
            </a:r>
            <a:endParaRPr lang="en-GB" dirty="0"/>
          </a:p>
          <a:p>
            <a:pPr lvl="0"/>
            <a:r>
              <a:rPr lang="en-GB" b="1" dirty="0" smtClean="0"/>
              <a:t> </a:t>
            </a:r>
            <a:endParaRPr lang="en-GB" dirty="0">
              <a:solidFill>
                <a:schemeClr val="accent1"/>
              </a:solidFill>
            </a:endParaRPr>
          </a:p>
          <a:p>
            <a:pPr lvl="1">
              <a:buNone/>
            </a:pPr>
            <a:endParaRPr lang="en-GB" dirty="0"/>
          </a:p>
          <a:p>
            <a:endParaRPr lang="en-GB" dirty="0"/>
          </a:p>
          <a:p>
            <a:endParaRPr lang="en-GB" dirty="0">
              <a:solidFill>
                <a:schemeClr val="bg1"/>
              </a:solidFill>
            </a:endParaRPr>
          </a:p>
          <a:p>
            <a:endParaRPr lang="en-GB" dirty="0"/>
          </a:p>
        </p:txBody>
      </p:sp>
    </p:spTree>
    <p:extLst>
      <p:ext uri="{BB962C8B-B14F-4D97-AF65-F5344CB8AC3E}">
        <p14:creationId xmlns:p14="http://schemas.microsoft.com/office/powerpoint/2010/main" val="391840765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rgbClr val="36A7E9"/>
                </a:solidFill>
              </a:rPr>
              <a:t>Service design</a:t>
            </a:r>
            <a:r>
              <a:rPr lang="en-GB" dirty="0">
                <a:solidFill>
                  <a:srgbClr val="36A7E9"/>
                </a:solidFill>
              </a:rPr>
              <a:t/>
            </a:r>
            <a:br>
              <a:rPr lang="en-GB" dirty="0">
                <a:solidFill>
                  <a:srgbClr val="36A7E9"/>
                </a:solidFill>
              </a:rPr>
            </a:br>
            <a:r>
              <a:rPr lang="en-GB" sz="2000" dirty="0">
                <a:solidFill>
                  <a:srgbClr val="595959">
                    <a:lumMod val="60000"/>
                    <a:lumOff val="40000"/>
                  </a:srgbClr>
                </a:solidFill>
              </a:rPr>
              <a:t>Confirming the alignment of the initiative with the overall strategy of the TPO</a:t>
            </a:r>
            <a:endParaRPr lang="en-GB" sz="2000" strike="sngStrike" dirty="0"/>
          </a:p>
        </p:txBody>
      </p:sp>
      <p:sp>
        <p:nvSpPr>
          <p:cNvPr id="3" name="Content Placeholder 2"/>
          <p:cNvSpPr>
            <a:spLocks noGrp="1"/>
          </p:cNvSpPr>
          <p:nvPr>
            <p:ph idx="1"/>
          </p:nvPr>
        </p:nvSpPr>
        <p:spPr>
          <a:xfrm>
            <a:off x="323528" y="1340768"/>
            <a:ext cx="8286808" cy="4176464"/>
          </a:xfrm>
        </p:spPr>
        <p:txBody>
          <a:bodyPr>
            <a:normAutofit/>
          </a:bodyPr>
          <a:lstStyle/>
          <a:p>
            <a:pPr marL="719138" indent="-719138">
              <a:buNone/>
              <a:tabLst>
                <a:tab pos="719138" algn="l"/>
              </a:tabLst>
            </a:pPr>
            <a:endParaRPr lang="fr-CH" cap="small" dirty="0" smtClean="0">
              <a:solidFill>
                <a:schemeClr val="accent1"/>
              </a:solidFill>
            </a:endParaRPr>
          </a:p>
          <a:p>
            <a:pPr marL="719138" indent="-719138">
              <a:buNone/>
              <a:tabLst>
                <a:tab pos="719138" algn="l"/>
              </a:tabLst>
            </a:pPr>
            <a:endParaRPr lang="fr-CH" sz="1600" cap="small" dirty="0" smtClean="0">
              <a:solidFill>
                <a:schemeClr val="accent1"/>
              </a:solidFill>
            </a:endParaRPr>
          </a:p>
          <a:p>
            <a:pPr marL="719138" indent="-719138">
              <a:buNone/>
              <a:tabLst>
                <a:tab pos="719138" algn="l"/>
              </a:tabLst>
            </a:pPr>
            <a:r>
              <a:rPr lang="fr-CH" sz="1600" cap="small" dirty="0" smtClean="0">
                <a:solidFill>
                  <a:schemeClr val="accent1"/>
                </a:solidFill>
              </a:rPr>
              <a:t>WHAT WILL THE ADJUDICATING PANEL BE LOOKING FOR?</a:t>
            </a:r>
            <a:endParaRPr lang="fr-CH" sz="1600" dirty="0" smtClean="0"/>
          </a:p>
          <a:p>
            <a:pPr marL="0" indent="0">
              <a:buNone/>
            </a:pPr>
            <a:endParaRPr lang="en-US" dirty="0"/>
          </a:p>
          <a:p>
            <a:pPr marL="0" indent="0" algn="just">
              <a:buNone/>
            </a:pPr>
            <a:r>
              <a:rPr lang="en-GB" dirty="0" smtClean="0"/>
              <a:t>A description of the processes that: </a:t>
            </a:r>
          </a:p>
          <a:p>
            <a:pPr lvl="0" algn="just"/>
            <a:endParaRPr lang="en-GB" dirty="0" smtClean="0"/>
          </a:p>
          <a:p>
            <a:pPr lvl="0" algn="just"/>
            <a:r>
              <a:rPr lang="en-GB" dirty="0" smtClean="0"/>
              <a:t>Show </a:t>
            </a:r>
            <a:r>
              <a:rPr lang="en-GB" dirty="0"/>
              <a:t>depth and clarity </a:t>
            </a:r>
            <a:r>
              <a:rPr lang="en-GB" dirty="0" smtClean="0"/>
              <a:t>and can demonstrate innovation;</a:t>
            </a:r>
          </a:p>
          <a:p>
            <a:pPr lvl="0" algn="just"/>
            <a:endParaRPr lang="en-GB" dirty="0" smtClean="0"/>
          </a:p>
          <a:p>
            <a:pPr lvl="0" algn="just"/>
            <a:r>
              <a:rPr lang="en-GB" dirty="0" smtClean="0"/>
              <a:t>Demonstrates it is used systematically; evidence of periodic review,  particularly when the initiative is updated/improved; </a:t>
            </a:r>
          </a:p>
          <a:p>
            <a:pPr lvl="0" algn="just"/>
            <a:endParaRPr lang="en-US" dirty="0"/>
          </a:p>
          <a:p>
            <a:pPr lvl="0"/>
            <a:r>
              <a:rPr lang="fr-CH" dirty="0" smtClean="0"/>
              <a:t>How the goals of the initiative contribue to the </a:t>
            </a:r>
            <a:r>
              <a:rPr lang="fr-CH" dirty="0" err="1" smtClean="0"/>
              <a:t>strategic</a:t>
            </a:r>
            <a:r>
              <a:rPr lang="fr-CH" dirty="0" smtClean="0"/>
              <a:t> goals of the organisation. </a:t>
            </a:r>
            <a:endParaRPr lang="en-US" dirty="0"/>
          </a:p>
          <a:p>
            <a:pPr marL="0" indent="0" algn="just">
              <a:buNone/>
            </a:pPr>
            <a:endParaRPr lang="en-GB"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575294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rgbClr val="36A7E9"/>
                </a:solidFill>
              </a:rPr>
              <a:t>Service design</a:t>
            </a:r>
            <a:r>
              <a:rPr lang="en-GB" dirty="0">
                <a:solidFill>
                  <a:srgbClr val="36A7E9"/>
                </a:solidFill>
              </a:rPr>
              <a:t/>
            </a:r>
            <a:br>
              <a:rPr lang="en-GB" dirty="0">
                <a:solidFill>
                  <a:srgbClr val="36A7E9"/>
                </a:solidFill>
              </a:rPr>
            </a:br>
            <a:r>
              <a:rPr lang="en-GB" sz="2000" dirty="0">
                <a:solidFill>
                  <a:srgbClr val="595959">
                    <a:lumMod val="60000"/>
                    <a:lumOff val="40000"/>
                  </a:srgbClr>
                </a:solidFill>
              </a:rPr>
              <a:t>Confirming the alignment of the initiative with the overall strategy of the TPO</a:t>
            </a:r>
            <a:endParaRPr lang="en-GB" sz="2000" strike="sngStrike" dirty="0"/>
          </a:p>
        </p:txBody>
      </p:sp>
      <p:sp>
        <p:nvSpPr>
          <p:cNvPr id="3" name="Content Placeholder 2"/>
          <p:cNvSpPr>
            <a:spLocks noGrp="1"/>
          </p:cNvSpPr>
          <p:nvPr>
            <p:ph idx="1"/>
          </p:nvPr>
        </p:nvSpPr>
        <p:spPr>
          <a:xfrm>
            <a:off x="323528" y="1340768"/>
            <a:ext cx="8286808" cy="4176464"/>
          </a:xfrm>
        </p:spPr>
        <p:txBody>
          <a:bodyPr>
            <a:normAutofit/>
          </a:bodyPr>
          <a:lstStyle/>
          <a:p>
            <a:pPr marL="719138" indent="-719138">
              <a:buNone/>
              <a:tabLst>
                <a:tab pos="719138" algn="l"/>
              </a:tabLst>
            </a:pPr>
            <a:endParaRPr lang="fr-CH" cap="small" dirty="0" smtClean="0">
              <a:solidFill>
                <a:schemeClr val="accent1"/>
              </a:solidFill>
            </a:endParaRPr>
          </a:p>
          <a:p>
            <a:pPr marL="719138" indent="-719138">
              <a:buNone/>
              <a:tabLst>
                <a:tab pos="719138" algn="l"/>
              </a:tabLst>
            </a:pPr>
            <a:endParaRPr lang="fr-CH" sz="1600" cap="small" dirty="0" smtClean="0">
              <a:solidFill>
                <a:schemeClr val="accent1"/>
              </a:solidFill>
            </a:endParaRPr>
          </a:p>
          <a:p>
            <a:pPr marL="719138" indent="-719138">
              <a:buNone/>
              <a:tabLst>
                <a:tab pos="719138" algn="l"/>
              </a:tabLst>
            </a:pPr>
            <a:r>
              <a:rPr lang="fr-CH" sz="1600" cap="small" dirty="0" smtClean="0">
                <a:solidFill>
                  <a:schemeClr val="accent1"/>
                </a:solidFill>
              </a:rPr>
              <a:t>WHAT WILL THE ADJUDICATING PANEL BE LOOKING FOR?</a:t>
            </a:r>
            <a:endParaRPr lang="fr-CH" sz="1600" dirty="0" smtClean="0"/>
          </a:p>
          <a:p>
            <a:pPr marL="0" indent="0">
              <a:buNone/>
            </a:pPr>
            <a:endParaRPr lang="en-US" dirty="0"/>
          </a:p>
          <a:p>
            <a:pPr marL="0" indent="0" algn="just">
              <a:buNone/>
            </a:pPr>
            <a:r>
              <a:rPr lang="en-GB" dirty="0" smtClean="0"/>
              <a:t>A description of the processes that: </a:t>
            </a:r>
          </a:p>
          <a:p>
            <a:pPr lvl="0" algn="just"/>
            <a:endParaRPr lang="en-GB" dirty="0" smtClean="0"/>
          </a:p>
          <a:p>
            <a:pPr lvl="0" algn="just"/>
            <a:r>
              <a:rPr lang="en-GB" dirty="0" smtClean="0"/>
              <a:t>Show </a:t>
            </a:r>
            <a:r>
              <a:rPr lang="en-GB" dirty="0"/>
              <a:t>depth and clarity </a:t>
            </a:r>
            <a:r>
              <a:rPr lang="en-GB" dirty="0" smtClean="0"/>
              <a:t>and can demonstrate innovation;</a:t>
            </a:r>
          </a:p>
          <a:p>
            <a:pPr lvl="0" algn="just"/>
            <a:endParaRPr lang="en-GB" dirty="0" smtClean="0"/>
          </a:p>
          <a:p>
            <a:pPr lvl="0" algn="just"/>
            <a:r>
              <a:rPr lang="en-GB" dirty="0" smtClean="0"/>
              <a:t>Demonstrates it is used systematically; evidence of periodic review,  particularly when the initiative is updated/improved; </a:t>
            </a:r>
          </a:p>
          <a:p>
            <a:pPr lvl="0" algn="just"/>
            <a:endParaRPr lang="en-US" dirty="0"/>
          </a:p>
          <a:p>
            <a:pPr lvl="0"/>
            <a:r>
              <a:rPr lang="fr-CH" dirty="0" smtClean="0"/>
              <a:t>How the goals of the initiative contribue to the </a:t>
            </a:r>
            <a:r>
              <a:rPr lang="fr-CH" dirty="0" err="1" smtClean="0"/>
              <a:t>strategic</a:t>
            </a:r>
            <a:r>
              <a:rPr lang="fr-CH" dirty="0" smtClean="0"/>
              <a:t> goals of the organisation. </a:t>
            </a:r>
            <a:endParaRPr lang="en-US" dirty="0"/>
          </a:p>
          <a:p>
            <a:pPr marL="0" indent="0" algn="just">
              <a:buNone/>
            </a:pPr>
            <a:endParaRPr lang="en-GB"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935190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60648"/>
            <a:ext cx="8229600" cy="552471"/>
          </a:xfrm>
        </p:spPr>
        <p:txBody>
          <a:bodyPr/>
          <a:lstStyle/>
          <a:p>
            <a:pPr marL="0" indent="0"/>
            <a:r>
              <a:rPr lang="en-US" sz="2000" dirty="0" smtClean="0"/>
              <a:t>Purpose and benefits of the awards</a:t>
            </a:r>
            <a:endParaRPr lang="en-US" sz="2000" dirty="0"/>
          </a:p>
        </p:txBody>
      </p:sp>
      <p:sp>
        <p:nvSpPr>
          <p:cNvPr id="3" name="Content Placeholder 2"/>
          <p:cNvSpPr>
            <a:spLocks noGrp="1"/>
          </p:cNvSpPr>
          <p:nvPr>
            <p:ph idx="1"/>
          </p:nvPr>
        </p:nvSpPr>
        <p:spPr>
          <a:xfrm>
            <a:off x="357158" y="980728"/>
            <a:ext cx="8286808" cy="4824536"/>
          </a:xfrm>
        </p:spPr>
        <p:txBody>
          <a:bodyPr>
            <a:normAutofit/>
          </a:bodyPr>
          <a:lstStyle/>
          <a:p>
            <a:pPr marL="0" indent="0">
              <a:buNone/>
            </a:pPr>
            <a:endParaRPr lang="en-US" dirty="0" smtClean="0"/>
          </a:p>
          <a:p>
            <a:pPr marL="0" indent="0">
              <a:buNone/>
            </a:pPr>
            <a:endParaRPr lang="en-US" dirty="0" smtClean="0"/>
          </a:p>
          <a:p>
            <a:endParaRPr lang="en-US" dirty="0" smtClean="0"/>
          </a:p>
        </p:txBody>
      </p:sp>
      <p:sp>
        <p:nvSpPr>
          <p:cNvPr id="5" name="Content Placeholder 3"/>
          <p:cNvSpPr txBox="1">
            <a:spLocks/>
          </p:cNvSpPr>
          <p:nvPr/>
        </p:nvSpPr>
        <p:spPr>
          <a:xfrm>
            <a:off x="179512" y="692696"/>
            <a:ext cx="8424936" cy="5328592"/>
          </a:xfrm>
          <a:prstGeom prst="rect">
            <a:avLst/>
          </a:prstGeom>
        </p:spPr>
        <p:txBody>
          <a:bodyPr vert="horz" lIns="91440" tIns="45720" rIns="91440" bIns="45720" rtlCol="0">
            <a:normAutofit fontScale="47500" lnSpcReduction="20000"/>
          </a:bodyPr>
          <a:lstStyle>
            <a:lvl1pPr marL="174625" indent="-174625" algn="l" defTabSz="914400" rtl="0" eaLnBrk="1" latinLnBrk="0" hangingPunct="1">
              <a:spcBef>
                <a:spcPct val="20000"/>
              </a:spcBef>
              <a:buClr>
                <a:schemeClr val="tx2"/>
              </a:buClr>
              <a:buFont typeface="Arial" pitchFamily="34" charset="0"/>
              <a:buChar char="•"/>
              <a:tabLst/>
              <a:defRPr sz="1800" kern="1200">
                <a:solidFill>
                  <a:schemeClr val="accent2"/>
                </a:solidFill>
                <a:latin typeface="Arial" pitchFamily="34" charset="0"/>
                <a:ea typeface="+mn-ea"/>
                <a:cs typeface="Arial" pitchFamily="34" charset="0"/>
              </a:defRPr>
            </a:lvl1pPr>
            <a:lvl2pPr marL="530225" indent="-173038" algn="l" defTabSz="914400" rtl="0" eaLnBrk="1" latinLnBrk="0" hangingPunct="1">
              <a:spcBef>
                <a:spcPct val="20000"/>
              </a:spcBef>
              <a:buClr>
                <a:schemeClr val="tx2"/>
              </a:buClr>
              <a:buFont typeface="Arial" pitchFamily="34" charset="0"/>
              <a:buChar char="•"/>
              <a:defRPr sz="1800" kern="1200">
                <a:solidFill>
                  <a:schemeClr val="accent2"/>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accent5"/>
              </a:buClr>
              <a:buFont typeface="Arial" pitchFamily="34" charset="0"/>
              <a:buChar char="•"/>
              <a:defRPr sz="1600" kern="1200">
                <a:solidFill>
                  <a:schemeClr val="accent2"/>
                </a:solidFill>
                <a:latin typeface="Arial" pitchFamily="34" charset="0"/>
                <a:ea typeface="+mn-ea"/>
                <a:cs typeface="Arial" pitchFamily="34" charset="0"/>
              </a:defRPr>
            </a:lvl3pPr>
            <a:lvl4pPr marL="1600200" indent="-228600" algn="l" defTabSz="914400" rtl="0" eaLnBrk="1" latinLnBrk="0" hangingPunct="1">
              <a:spcBef>
                <a:spcPct val="20000"/>
              </a:spcBef>
              <a:buClr>
                <a:schemeClr val="accent6"/>
              </a:buClr>
              <a:buFont typeface="Arial" pitchFamily="34" charset="0"/>
              <a:buChar char="•"/>
              <a:defRPr sz="1400" kern="1200">
                <a:solidFill>
                  <a:schemeClr val="accent2"/>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p>
          <a:p>
            <a:pPr marL="0" indent="0">
              <a:buFont typeface="Arial" pitchFamily="34" charset="0"/>
              <a:buNone/>
            </a:pPr>
            <a:r>
              <a:rPr lang="en-US" sz="3000" dirty="0" smtClean="0"/>
              <a:t>The awards were established to </a:t>
            </a:r>
            <a:r>
              <a:rPr lang="en-US" sz="3000" dirty="0" smtClean="0">
                <a:solidFill>
                  <a:srgbClr val="FF0000"/>
                </a:solidFill>
              </a:rPr>
              <a:t>recognize institutional excellence </a:t>
            </a:r>
            <a:r>
              <a:rPr lang="en-US" sz="3000" dirty="0" smtClean="0"/>
              <a:t>and encourage the sharing of best practices among national export promotion agencies. </a:t>
            </a:r>
          </a:p>
          <a:p>
            <a:pPr marL="0" indent="0">
              <a:buFont typeface="Arial" pitchFamily="34" charset="0"/>
              <a:buNone/>
            </a:pPr>
            <a:endParaRPr lang="en-US" sz="3000" dirty="0" smtClean="0"/>
          </a:p>
          <a:p>
            <a:pPr marL="0" indent="0">
              <a:buFont typeface="Arial" pitchFamily="34" charset="0"/>
              <a:buNone/>
            </a:pPr>
            <a:endParaRPr lang="en-US" sz="3000" dirty="0" smtClean="0"/>
          </a:p>
          <a:p>
            <a:pPr>
              <a:buFontTx/>
              <a:buChar char="-"/>
            </a:pPr>
            <a:r>
              <a:rPr lang="en-US" sz="3000" dirty="0" smtClean="0"/>
              <a:t>ITC expands its library of good practices in the areas of designing, developing, delivering and assessing (DDDA) TPO services and disseminates them for the benefit of its TPO network</a:t>
            </a:r>
          </a:p>
          <a:p>
            <a:pPr>
              <a:buFontTx/>
              <a:buChar char="-"/>
            </a:pPr>
            <a:endParaRPr lang="en-US" sz="3000" dirty="0"/>
          </a:p>
          <a:p>
            <a:pPr>
              <a:buFontTx/>
              <a:buChar char="-"/>
            </a:pPr>
            <a:r>
              <a:rPr lang="en-US" sz="3000" dirty="0" smtClean="0"/>
              <a:t>ITC records and analyzes what works and what doesn’t work, and under what circumstances for the benefit of its TPO network members . </a:t>
            </a:r>
          </a:p>
          <a:p>
            <a:pPr marL="0" indent="0">
              <a:buFont typeface="Arial" pitchFamily="34" charset="0"/>
              <a:buNone/>
            </a:pPr>
            <a:endParaRPr lang="en-US" sz="3000" dirty="0" smtClean="0"/>
          </a:p>
          <a:p>
            <a:pPr>
              <a:buFontTx/>
              <a:buChar char="-"/>
            </a:pPr>
            <a:r>
              <a:rPr lang="en-US" sz="3000" dirty="0" smtClean="0"/>
              <a:t>ITC supports its benchmarking initiative by supplying a comprehensive set of good practices for sharing and adoption by other TPOs.</a:t>
            </a:r>
          </a:p>
          <a:p>
            <a:pPr marL="0" indent="0">
              <a:buNone/>
            </a:pPr>
            <a:r>
              <a:rPr lang="en-US" sz="3000" dirty="0" smtClean="0"/>
              <a:t> </a:t>
            </a:r>
          </a:p>
          <a:p>
            <a:pPr>
              <a:buFontTx/>
              <a:buChar char="-"/>
            </a:pPr>
            <a:r>
              <a:rPr lang="en-US" sz="3000" dirty="0" smtClean="0"/>
              <a:t>Participating TPOs Improve their DDDA of services by benefitting from the recognized good practices of others.</a:t>
            </a:r>
          </a:p>
          <a:p>
            <a:pPr>
              <a:buFontTx/>
              <a:buChar char="-"/>
            </a:pPr>
            <a:endParaRPr lang="en-US" sz="3000" dirty="0" smtClean="0"/>
          </a:p>
          <a:p>
            <a:pPr>
              <a:buFontTx/>
              <a:buChar char="-"/>
            </a:pPr>
            <a:r>
              <a:rPr lang="en-US" sz="3000" dirty="0" smtClean="0"/>
              <a:t>TPOs </a:t>
            </a:r>
            <a:r>
              <a:rPr lang="en-US" sz="3000" dirty="0" smtClean="0">
                <a:solidFill>
                  <a:srgbClr val="FF0000"/>
                </a:solidFill>
              </a:rPr>
              <a:t>strengthen their strategic partnerships </a:t>
            </a:r>
            <a:r>
              <a:rPr lang="en-US" sz="3000" dirty="0" smtClean="0"/>
              <a:t>with other TSIs/TPOs and </a:t>
            </a:r>
            <a:r>
              <a:rPr lang="en-US" sz="3000" dirty="0" smtClean="0">
                <a:solidFill>
                  <a:srgbClr val="FF0000"/>
                </a:solidFill>
              </a:rPr>
              <a:t>increase their credibility </a:t>
            </a:r>
            <a:r>
              <a:rPr lang="en-US" sz="3000" dirty="0" smtClean="0"/>
              <a:t>with beneficiaries and donors</a:t>
            </a:r>
          </a:p>
          <a:p>
            <a:pPr marL="0" indent="0">
              <a:buFont typeface="Arial" pitchFamily="34" charset="0"/>
              <a:buNone/>
            </a:pPr>
            <a:endParaRPr lang="en-US" sz="3000" dirty="0" smtClean="0"/>
          </a:p>
          <a:p>
            <a:pPr>
              <a:buFontTx/>
              <a:buChar char="-"/>
            </a:pPr>
            <a:r>
              <a:rPr lang="en-US" sz="3000" dirty="0" smtClean="0"/>
              <a:t>Participating TPOs find </a:t>
            </a:r>
            <a:r>
              <a:rPr lang="en-US" sz="3000" dirty="0" smtClean="0">
                <a:solidFill>
                  <a:srgbClr val="FF0000"/>
                </a:solidFill>
              </a:rPr>
              <a:t>new opportunities for collaboration </a:t>
            </a:r>
            <a:r>
              <a:rPr lang="en-US" sz="3000" dirty="0" smtClean="0"/>
              <a:t>with other institutions</a:t>
            </a:r>
          </a:p>
          <a:p>
            <a:pPr>
              <a:buFontTx/>
              <a:buChar char="-"/>
            </a:pPr>
            <a:endParaRPr lang="en-US" sz="3000" dirty="0"/>
          </a:p>
          <a:p>
            <a:pPr>
              <a:buFontTx/>
              <a:buChar char="-"/>
            </a:pPr>
            <a:r>
              <a:rPr lang="en-US" sz="3000" dirty="0" smtClean="0"/>
              <a:t>Participation  provides an opportunity to review the TPO’s  own services objectively and improve its DDDA through </a:t>
            </a:r>
            <a:r>
              <a:rPr lang="en-US" sz="3000" dirty="0" smtClean="0">
                <a:solidFill>
                  <a:srgbClr val="FF0000"/>
                </a:solidFill>
              </a:rPr>
              <a:t>reflection</a:t>
            </a:r>
            <a:r>
              <a:rPr lang="en-US" sz="3000" dirty="0" smtClean="0"/>
              <a:t> and </a:t>
            </a:r>
            <a:r>
              <a:rPr lang="en-US" sz="3000" dirty="0" smtClean="0">
                <a:solidFill>
                  <a:srgbClr val="FF0000"/>
                </a:solidFill>
              </a:rPr>
              <a:t>innovation</a:t>
            </a:r>
            <a:r>
              <a:rPr lang="en-US" sz="3000" dirty="0" smtClean="0"/>
              <a:t>.</a:t>
            </a:r>
            <a:endParaRPr lang="en-US" dirty="0" smtClean="0"/>
          </a:p>
          <a:p>
            <a:pPr marL="0" indent="0">
              <a:buFont typeface="Arial" pitchFamily="34" charset="0"/>
              <a:buNone/>
            </a:pPr>
            <a:endParaRPr lang="en-US" b="1" dirty="0"/>
          </a:p>
        </p:txBody>
      </p:sp>
    </p:spTree>
    <p:extLst>
      <p:ext uri="{BB962C8B-B14F-4D97-AF65-F5344CB8AC3E}">
        <p14:creationId xmlns:p14="http://schemas.microsoft.com/office/powerpoint/2010/main" val="48854163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268760"/>
            <a:ext cx="8280920" cy="3139321"/>
          </a:xfrm>
          <a:prstGeom prst="rect">
            <a:avLst/>
          </a:prstGeom>
          <a:noFill/>
        </p:spPr>
        <p:txBody>
          <a:bodyPr wrap="square" rtlCol="0">
            <a:spAutoFit/>
          </a:bodyPr>
          <a:lstStyle/>
          <a:p>
            <a:r>
              <a:rPr lang="en-US" b="1" dirty="0" smtClean="0"/>
              <a:t>Measurement</a:t>
            </a:r>
            <a:endParaRPr lang="en-US" dirty="0"/>
          </a:p>
          <a:p>
            <a:r>
              <a:rPr lang="en-US" dirty="0" smtClean="0">
                <a:solidFill>
                  <a:srgbClr val="0E5781"/>
                </a:solidFill>
              </a:rPr>
              <a:t>Ex: Using a test to measure how much the participants have learned how to prepare export documents. </a:t>
            </a:r>
          </a:p>
          <a:p>
            <a:endParaRPr lang="en-US" dirty="0" smtClean="0"/>
          </a:p>
          <a:p>
            <a:r>
              <a:rPr lang="en-US" b="1" dirty="0" smtClean="0"/>
              <a:t>Assessment </a:t>
            </a:r>
          </a:p>
          <a:p>
            <a:r>
              <a:rPr lang="en-US" dirty="0" smtClean="0">
                <a:solidFill>
                  <a:srgbClr val="0E5781"/>
                </a:solidFill>
              </a:rPr>
              <a:t>Ex: Tests show that 90% of the participants scored higher than 90 points and a 40% improvement over before the results achieved before the seminar.</a:t>
            </a:r>
          </a:p>
          <a:p>
            <a:endParaRPr lang="en-US" dirty="0"/>
          </a:p>
          <a:p>
            <a:r>
              <a:rPr lang="en-US" b="1" dirty="0" smtClean="0"/>
              <a:t>Evaluation </a:t>
            </a:r>
          </a:p>
          <a:p>
            <a:r>
              <a:rPr lang="en-US" dirty="0" smtClean="0">
                <a:solidFill>
                  <a:srgbClr val="0E5781"/>
                </a:solidFill>
              </a:rPr>
              <a:t>Ex: Business losses resulting from errors in export documentation has dropped 30% within 6 months.</a:t>
            </a:r>
            <a:endParaRPr lang="en-US" dirty="0">
              <a:solidFill>
                <a:srgbClr val="0E5781"/>
              </a:solidFill>
            </a:endParaRPr>
          </a:p>
        </p:txBody>
      </p:sp>
      <p:sp>
        <p:nvSpPr>
          <p:cNvPr id="4" name="Title 71"/>
          <p:cNvSpPr>
            <a:spLocks noGrp="1"/>
          </p:cNvSpPr>
          <p:nvPr>
            <p:ph type="title"/>
          </p:nvPr>
        </p:nvSpPr>
        <p:spPr>
          <a:xfrm>
            <a:off x="357158" y="188640"/>
            <a:ext cx="7604149" cy="936104"/>
          </a:xfrm>
        </p:spPr>
        <p:txBody>
          <a:bodyPr/>
          <a:lstStyle/>
          <a:p>
            <a:r>
              <a:rPr lang="en-GB" sz="2800" dirty="0" smtClean="0">
                <a:solidFill>
                  <a:srgbClr val="36A7E9"/>
                </a:solidFill>
              </a:rPr>
              <a:t>A note on measurement before we go into follow-up</a:t>
            </a:r>
            <a:endParaRPr lang="en-GB" dirty="0"/>
          </a:p>
        </p:txBody>
      </p:sp>
    </p:spTree>
    <p:extLst>
      <p:ext uri="{BB962C8B-B14F-4D97-AF65-F5344CB8AC3E}">
        <p14:creationId xmlns:p14="http://schemas.microsoft.com/office/powerpoint/2010/main" val="2334783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71"/>
          <p:cNvSpPr>
            <a:spLocks noGrp="1"/>
          </p:cNvSpPr>
          <p:nvPr>
            <p:ph type="title"/>
          </p:nvPr>
        </p:nvSpPr>
        <p:spPr>
          <a:xfrm>
            <a:off x="357158" y="188640"/>
            <a:ext cx="7604149" cy="936104"/>
          </a:xfrm>
        </p:spPr>
        <p:txBody>
          <a:bodyPr/>
          <a:lstStyle/>
          <a:p>
            <a:r>
              <a:rPr lang="en-GB" sz="2800" dirty="0" smtClean="0">
                <a:solidFill>
                  <a:srgbClr val="36A7E9"/>
                </a:solidFill>
              </a:rPr>
              <a:t>Tracking what happens</a:t>
            </a:r>
            <a:endParaRPr lang="en-GB" dirty="0"/>
          </a:p>
        </p:txBody>
      </p:sp>
      <p:pic>
        <p:nvPicPr>
          <p:cNvPr id="5" name="Picture 4"/>
          <p:cNvPicPr>
            <a:picLocks noChangeAspect="1"/>
          </p:cNvPicPr>
          <p:nvPr/>
        </p:nvPicPr>
        <p:blipFill>
          <a:blip r:embed="rId3"/>
          <a:stretch>
            <a:fillRect/>
          </a:stretch>
        </p:blipFill>
        <p:spPr>
          <a:xfrm>
            <a:off x="1403648" y="1015900"/>
            <a:ext cx="5616624" cy="4940169"/>
          </a:xfrm>
          <a:prstGeom prst="rect">
            <a:avLst/>
          </a:prstGeom>
        </p:spPr>
      </p:pic>
    </p:spTree>
    <p:extLst>
      <p:ext uri="{BB962C8B-B14F-4D97-AF65-F5344CB8AC3E}">
        <p14:creationId xmlns:p14="http://schemas.microsoft.com/office/powerpoint/2010/main" val="1743193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sz="2800" dirty="0" smtClean="0">
                <a:solidFill>
                  <a:srgbClr val="36A7E9"/>
                </a:solidFill>
              </a:rPr>
              <a:t>Follow up</a:t>
            </a:r>
            <a:r>
              <a:rPr lang="en-GB" dirty="0">
                <a:solidFill>
                  <a:srgbClr val="36A7E9"/>
                </a:solidFill>
              </a:rPr>
              <a:t/>
            </a:r>
            <a:br>
              <a:rPr lang="en-GB" dirty="0">
                <a:solidFill>
                  <a:srgbClr val="36A7E9"/>
                </a:solidFill>
              </a:rPr>
            </a:br>
            <a:r>
              <a:rPr lang="en-GB" sz="2000" dirty="0" smtClean="0">
                <a:solidFill>
                  <a:srgbClr val="595959">
                    <a:lumMod val="60000"/>
                    <a:lumOff val="40000"/>
                  </a:srgbClr>
                </a:solidFill>
              </a:rPr>
              <a:t>Performance monitoring of the initiative</a:t>
            </a:r>
            <a:endParaRPr lang="en-GB" dirty="0"/>
          </a:p>
        </p:txBody>
      </p:sp>
      <p:sp>
        <p:nvSpPr>
          <p:cNvPr id="42" name="Rectangle 41"/>
          <p:cNvSpPr/>
          <p:nvPr/>
        </p:nvSpPr>
        <p:spPr>
          <a:xfrm>
            <a:off x="395536" y="1844824"/>
            <a:ext cx="7704856" cy="3139321"/>
          </a:xfrm>
          <a:prstGeom prst="rect">
            <a:avLst/>
          </a:prstGeom>
        </p:spPr>
        <p:txBody>
          <a:bodyPr wrap="square">
            <a:spAutoFit/>
          </a:bodyPr>
          <a:lstStyle/>
          <a:p>
            <a:pPr algn="just"/>
            <a:r>
              <a:rPr lang="en-GB" dirty="0">
                <a:solidFill>
                  <a:schemeClr val="bg1"/>
                </a:solidFill>
              </a:rPr>
              <a:t>I</a:t>
            </a:r>
            <a:r>
              <a:rPr lang="en-GB" dirty="0" smtClean="0">
                <a:solidFill>
                  <a:schemeClr val="bg1"/>
                </a:solidFill>
              </a:rPr>
              <a:t>nitiatives are designed to meet an unmet need by aiming to strengthen </a:t>
            </a:r>
            <a:r>
              <a:rPr lang="en-GB" dirty="0">
                <a:solidFill>
                  <a:schemeClr val="bg1"/>
                </a:solidFill>
              </a:rPr>
              <a:t>the skills and </a:t>
            </a:r>
            <a:r>
              <a:rPr lang="en-GB" dirty="0" smtClean="0">
                <a:solidFill>
                  <a:schemeClr val="bg1"/>
                </a:solidFill>
              </a:rPr>
              <a:t>knowledge and improve attitudes </a:t>
            </a:r>
            <a:r>
              <a:rPr lang="en-GB" dirty="0">
                <a:solidFill>
                  <a:schemeClr val="bg1"/>
                </a:solidFill>
              </a:rPr>
              <a:t>of </a:t>
            </a:r>
            <a:r>
              <a:rPr lang="en-GB" dirty="0" smtClean="0">
                <a:solidFill>
                  <a:schemeClr val="bg1"/>
                </a:solidFill>
              </a:rPr>
              <a:t>the managers in specific areas to improve the competitiveness of SMEs;  </a:t>
            </a:r>
          </a:p>
          <a:p>
            <a:pPr algn="just"/>
            <a:endParaRPr lang="en-GB" dirty="0">
              <a:solidFill>
                <a:schemeClr val="bg1"/>
              </a:solidFill>
            </a:endParaRPr>
          </a:p>
          <a:p>
            <a:pPr algn="just"/>
            <a:r>
              <a:rPr lang="en-GB" dirty="0" smtClean="0">
                <a:solidFill>
                  <a:schemeClr val="bg1"/>
                </a:solidFill>
              </a:rPr>
              <a:t>Therefore a </a:t>
            </a:r>
            <a:r>
              <a:rPr lang="en-GB" dirty="0">
                <a:solidFill>
                  <a:schemeClr val="bg1"/>
                </a:solidFill>
              </a:rPr>
              <a:t>TPO must </a:t>
            </a:r>
            <a:r>
              <a:rPr lang="en-GB" dirty="0" smtClean="0">
                <a:solidFill>
                  <a:schemeClr val="bg1"/>
                </a:solidFill>
              </a:rPr>
              <a:t>know if the initiative is satisfying that need. </a:t>
            </a:r>
          </a:p>
          <a:p>
            <a:pPr algn="just"/>
            <a:endParaRPr lang="en-GB" dirty="0">
              <a:solidFill>
                <a:schemeClr val="bg1"/>
              </a:solidFill>
            </a:endParaRPr>
          </a:p>
          <a:p>
            <a:pPr algn="just"/>
            <a:r>
              <a:rPr lang="en-GB" dirty="0" smtClean="0">
                <a:solidFill>
                  <a:schemeClr val="bg1"/>
                </a:solidFill>
              </a:rPr>
              <a:t>They determine this by designing, installing and systematically utilizing monitoring systems (beyond </a:t>
            </a:r>
            <a:r>
              <a:rPr lang="en-GB" dirty="0">
                <a:solidFill>
                  <a:schemeClr val="bg1"/>
                </a:solidFill>
              </a:rPr>
              <a:t>assessing clients’ </a:t>
            </a:r>
            <a:r>
              <a:rPr lang="en-GB" dirty="0" smtClean="0">
                <a:solidFill>
                  <a:schemeClr val="bg1"/>
                </a:solidFill>
              </a:rPr>
              <a:t>satisfaction) to identify </a:t>
            </a:r>
            <a:r>
              <a:rPr lang="en-GB" dirty="0">
                <a:solidFill>
                  <a:schemeClr val="bg1"/>
                </a:solidFill>
              </a:rPr>
              <a:t>and </a:t>
            </a:r>
            <a:r>
              <a:rPr lang="en-GB" dirty="0" smtClean="0">
                <a:solidFill>
                  <a:schemeClr val="bg1"/>
                </a:solidFill>
              </a:rPr>
              <a:t>measure </a:t>
            </a:r>
            <a:r>
              <a:rPr lang="en-GB" dirty="0">
                <a:solidFill>
                  <a:schemeClr val="bg1"/>
                </a:solidFill>
              </a:rPr>
              <a:t>the outcomes and impact of the </a:t>
            </a:r>
            <a:r>
              <a:rPr lang="en-GB" dirty="0" smtClean="0">
                <a:solidFill>
                  <a:schemeClr val="bg1"/>
                </a:solidFill>
              </a:rPr>
              <a:t>initiative and provide </a:t>
            </a:r>
            <a:r>
              <a:rPr lang="en-GB" dirty="0">
                <a:solidFill>
                  <a:schemeClr val="bg1"/>
                </a:solidFill>
              </a:rPr>
              <a:t>sufficient information on what is and is not working </a:t>
            </a:r>
            <a:r>
              <a:rPr lang="en-GB" dirty="0" smtClean="0">
                <a:solidFill>
                  <a:schemeClr val="bg1"/>
                </a:solidFill>
              </a:rPr>
              <a:t>to upgrade the initiative and meet goals. </a:t>
            </a:r>
            <a:endParaRPr lang="en-US" dirty="0">
              <a:solidFill>
                <a:schemeClr val="bg1"/>
              </a:solidFill>
            </a:endParaRPr>
          </a:p>
        </p:txBody>
      </p:sp>
    </p:spTree>
    <p:extLst>
      <p:ext uri="{BB962C8B-B14F-4D97-AF65-F5344CB8AC3E}">
        <p14:creationId xmlns:p14="http://schemas.microsoft.com/office/powerpoint/2010/main" val="211749206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36A7E9"/>
                </a:solidFill>
              </a:rPr>
              <a:t>Follow up</a:t>
            </a:r>
            <a:r>
              <a:rPr lang="en-GB" sz="2800" dirty="0">
                <a:solidFill>
                  <a:srgbClr val="36A7E9"/>
                </a:solidFill>
              </a:rPr>
              <a:t/>
            </a:r>
            <a:br>
              <a:rPr lang="en-GB" sz="2800" dirty="0">
                <a:solidFill>
                  <a:srgbClr val="36A7E9"/>
                </a:solidFill>
              </a:rPr>
            </a:br>
            <a:r>
              <a:rPr lang="en-GB" sz="2000" dirty="0">
                <a:solidFill>
                  <a:srgbClr val="595959">
                    <a:lumMod val="60000"/>
                    <a:lumOff val="40000"/>
                  </a:srgbClr>
                </a:solidFill>
              </a:rPr>
              <a:t>Performance monitoring of the initiative</a:t>
            </a:r>
            <a:endParaRPr lang="en-GB" sz="2000" dirty="0">
              <a:solidFill>
                <a:schemeClr val="bg1">
                  <a:lumMod val="60000"/>
                  <a:lumOff val="40000"/>
                </a:schemeClr>
              </a:solidFill>
            </a:endParaRPr>
          </a:p>
        </p:txBody>
      </p:sp>
      <p:sp>
        <p:nvSpPr>
          <p:cNvPr id="3" name="Rectangle 2"/>
          <p:cNvSpPr/>
          <p:nvPr/>
        </p:nvSpPr>
        <p:spPr>
          <a:xfrm>
            <a:off x="611560" y="1700808"/>
            <a:ext cx="7704856" cy="2277547"/>
          </a:xfrm>
          <a:prstGeom prst="rect">
            <a:avLst/>
          </a:prstGeom>
        </p:spPr>
        <p:txBody>
          <a:bodyPr wrap="square">
            <a:spAutoFit/>
          </a:bodyPr>
          <a:lstStyle/>
          <a:p>
            <a:r>
              <a:rPr lang="en-GB" sz="1600" dirty="0" smtClean="0">
                <a:solidFill>
                  <a:srgbClr val="36A7E9"/>
                </a:solidFill>
              </a:rPr>
              <a:t>WHAT NEEDS TO BE DESCRIBED?</a:t>
            </a:r>
          </a:p>
          <a:p>
            <a:endParaRPr lang="en-GB" dirty="0"/>
          </a:p>
          <a:p>
            <a:endParaRPr lang="en-GB" dirty="0"/>
          </a:p>
          <a:p>
            <a:endParaRPr lang="en-GB" dirty="0" smtClean="0"/>
          </a:p>
          <a:p>
            <a:r>
              <a:rPr lang="en-GB" dirty="0" smtClean="0"/>
              <a:t>The </a:t>
            </a:r>
            <a:r>
              <a:rPr lang="en-GB" b="1" dirty="0" smtClean="0"/>
              <a:t>processes</a:t>
            </a:r>
            <a:r>
              <a:rPr lang="en-GB" dirty="0" smtClean="0"/>
              <a:t> used to gather, record, confirm and analyse the results and how the information was used for future improvement. </a:t>
            </a:r>
          </a:p>
          <a:p>
            <a:endParaRPr lang="en-GB" dirty="0" smtClean="0"/>
          </a:p>
          <a:p>
            <a:endParaRPr lang="en-GB" dirty="0"/>
          </a:p>
        </p:txBody>
      </p:sp>
    </p:spTree>
    <p:extLst>
      <p:ext uri="{BB962C8B-B14F-4D97-AF65-F5344CB8AC3E}">
        <p14:creationId xmlns:p14="http://schemas.microsoft.com/office/powerpoint/2010/main" val="263448212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sz="2800" dirty="0" smtClean="0">
                <a:solidFill>
                  <a:srgbClr val="36A7E9"/>
                </a:solidFill>
              </a:rPr>
              <a:t>Follow up</a:t>
            </a:r>
            <a:r>
              <a:rPr lang="en-GB" dirty="0">
                <a:solidFill>
                  <a:srgbClr val="36A7E9"/>
                </a:solidFill>
              </a:rPr>
              <a:t/>
            </a:r>
            <a:br>
              <a:rPr lang="en-GB" dirty="0">
                <a:solidFill>
                  <a:srgbClr val="36A7E9"/>
                </a:solidFill>
              </a:rPr>
            </a:br>
            <a:r>
              <a:rPr lang="en-GB" sz="2000" dirty="0" smtClean="0">
                <a:solidFill>
                  <a:srgbClr val="595959">
                    <a:lumMod val="60000"/>
                    <a:lumOff val="40000"/>
                  </a:srgbClr>
                </a:solidFill>
              </a:rPr>
              <a:t>Performance monitoring of the initiative</a:t>
            </a:r>
            <a:endParaRPr lang="en-GB" dirty="0"/>
          </a:p>
        </p:txBody>
      </p:sp>
      <p:sp>
        <p:nvSpPr>
          <p:cNvPr id="6" name="Rectangle 5"/>
          <p:cNvSpPr/>
          <p:nvPr/>
        </p:nvSpPr>
        <p:spPr>
          <a:xfrm>
            <a:off x="714348" y="1867524"/>
            <a:ext cx="7970764" cy="3688088"/>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dirty="0"/>
          </a:p>
        </p:txBody>
      </p:sp>
      <p:grpSp>
        <p:nvGrpSpPr>
          <p:cNvPr id="7" name="Group 293"/>
          <p:cNvGrpSpPr/>
          <p:nvPr/>
        </p:nvGrpSpPr>
        <p:grpSpPr>
          <a:xfrm>
            <a:off x="814345" y="1881336"/>
            <a:ext cx="7753008" cy="3539012"/>
            <a:chOff x="2775164" y="2214554"/>
            <a:chExt cx="5357850" cy="2408628"/>
          </a:xfrm>
        </p:grpSpPr>
        <p:sp>
          <p:nvSpPr>
            <p:cNvPr id="9" name="Rectangle 57"/>
            <p:cNvSpPr>
              <a:spLocks noChangeArrowheads="1"/>
            </p:cNvSpPr>
            <p:nvPr/>
          </p:nvSpPr>
          <p:spPr bwMode="auto">
            <a:xfrm>
              <a:off x="7109926" y="2643182"/>
              <a:ext cx="1023088" cy="1980000"/>
            </a:xfrm>
            <a:prstGeom prst="rect">
              <a:avLst/>
            </a:prstGeom>
            <a:noFill/>
            <a:ln w="19050">
              <a:solidFill>
                <a:schemeClr val="accent6"/>
              </a:solidFill>
              <a:miter lim="800000"/>
              <a:headEnd/>
              <a:tailEnd/>
            </a:ln>
          </p:spPr>
          <p:txBody>
            <a:bodyPr wrap="none" lIns="111440" tIns="55725" rIns="111440" bIns="55725" anchor="ctr"/>
            <a:lstStyle/>
            <a:p>
              <a:endParaRPr lang="en-US" sz="1050" dirty="0"/>
            </a:p>
          </p:txBody>
        </p:sp>
        <p:sp>
          <p:nvSpPr>
            <p:cNvPr id="10" name="Rectangle 56"/>
            <p:cNvSpPr>
              <a:spLocks noChangeArrowheads="1"/>
            </p:cNvSpPr>
            <p:nvPr/>
          </p:nvSpPr>
          <p:spPr bwMode="auto">
            <a:xfrm>
              <a:off x="6012518" y="2643182"/>
              <a:ext cx="1023088" cy="1980000"/>
            </a:xfrm>
            <a:prstGeom prst="rect">
              <a:avLst/>
            </a:prstGeom>
            <a:noFill/>
            <a:ln w="19050">
              <a:solidFill>
                <a:schemeClr val="accent6"/>
              </a:solidFill>
              <a:miter lim="800000"/>
              <a:headEnd/>
              <a:tailEnd/>
            </a:ln>
          </p:spPr>
          <p:txBody>
            <a:bodyPr wrap="none" lIns="111440" tIns="55725" rIns="111440" bIns="55725" anchor="ctr"/>
            <a:lstStyle/>
            <a:p>
              <a:endParaRPr lang="en-US" sz="1050" dirty="0"/>
            </a:p>
          </p:txBody>
        </p:sp>
        <p:sp>
          <p:nvSpPr>
            <p:cNvPr id="11" name="Rectangle 55"/>
            <p:cNvSpPr>
              <a:spLocks noChangeArrowheads="1"/>
            </p:cNvSpPr>
            <p:nvPr/>
          </p:nvSpPr>
          <p:spPr bwMode="auto">
            <a:xfrm>
              <a:off x="4931832" y="2643182"/>
              <a:ext cx="1023088" cy="1980000"/>
            </a:xfrm>
            <a:prstGeom prst="rect">
              <a:avLst/>
            </a:prstGeom>
            <a:noFill/>
            <a:ln w="19050">
              <a:solidFill>
                <a:schemeClr val="accent6"/>
              </a:solidFill>
              <a:miter lim="800000"/>
              <a:headEnd/>
              <a:tailEnd/>
            </a:ln>
          </p:spPr>
          <p:txBody>
            <a:bodyPr wrap="none" lIns="111440" tIns="55725" rIns="111440" bIns="55725" anchor="ctr"/>
            <a:lstStyle/>
            <a:p>
              <a:endParaRPr lang="en-US" sz="1050" dirty="0"/>
            </a:p>
          </p:txBody>
        </p:sp>
        <p:sp>
          <p:nvSpPr>
            <p:cNvPr id="12" name="Rectangle 54"/>
            <p:cNvSpPr>
              <a:spLocks noChangeArrowheads="1"/>
            </p:cNvSpPr>
            <p:nvPr/>
          </p:nvSpPr>
          <p:spPr bwMode="auto">
            <a:xfrm>
              <a:off x="3872572" y="2643182"/>
              <a:ext cx="1023088" cy="1980000"/>
            </a:xfrm>
            <a:prstGeom prst="rect">
              <a:avLst/>
            </a:prstGeom>
            <a:noFill/>
            <a:ln w="19050">
              <a:solidFill>
                <a:schemeClr val="accent6"/>
              </a:solidFill>
              <a:miter lim="800000"/>
              <a:headEnd/>
              <a:tailEnd/>
            </a:ln>
          </p:spPr>
          <p:txBody>
            <a:bodyPr wrap="none" lIns="111440" tIns="55725" rIns="111440" bIns="55725" anchor="ctr"/>
            <a:lstStyle/>
            <a:p>
              <a:endParaRPr lang="en-US" sz="1050" dirty="0"/>
            </a:p>
          </p:txBody>
        </p:sp>
        <p:sp>
          <p:nvSpPr>
            <p:cNvPr id="13" name="Rectangle 53"/>
            <p:cNvSpPr>
              <a:spLocks noChangeArrowheads="1"/>
            </p:cNvSpPr>
            <p:nvPr/>
          </p:nvSpPr>
          <p:spPr bwMode="auto">
            <a:xfrm>
              <a:off x="2775164" y="2643182"/>
              <a:ext cx="1023088" cy="1980000"/>
            </a:xfrm>
            <a:prstGeom prst="rect">
              <a:avLst/>
            </a:prstGeom>
            <a:noFill/>
            <a:ln w="19050">
              <a:solidFill>
                <a:schemeClr val="accent6"/>
              </a:solidFill>
              <a:miter lim="800000"/>
              <a:headEnd/>
              <a:tailEnd/>
            </a:ln>
          </p:spPr>
          <p:txBody>
            <a:bodyPr wrap="none" lIns="111440" tIns="55725" rIns="111440" bIns="55725" anchor="ctr"/>
            <a:lstStyle/>
            <a:p>
              <a:endParaRPr lang="en-US" sz="1050" dirty="0"/>
            </a:p>
          </p:txBody>
        </p:sp>
        <p:sp>
          <p:nvSpPr>
            <p:cNvPr id="14" name="Rectangle 3"/>
            <p:cNvSpPr>
              <a:spLocks noChangeArrowheads="1"/>
            </p:cNvSpPr>
            <p:nvPr/>
          </p:nvSpPr>
          <p:spPr bwMode="auto">
            <a:xfrm>
              <a:off x="2795493" y="3433342"/>
              <a:ext cx="967786" cy="360000"/>
            </a:xfrm>
            <a:prstGeom prst="rect">
              <a:avLst/>
            </a:prstGeom>
            <a:solidFill>
              <a:srgbClr val="36A7E9"/>
            </a:solidFill>
            <a:ln w="9525">
              <a:noFill/>
              <a:miter lim="800000"/>
              <a:headEnd/>
              <a:tailEnd/>
            </a:ln>
          </p:spPr>
          <p:txBody>
            <a:bodyPr wrap="none" anchor="ctr"/>
            <a:lstStyle/>
            <a:p>
              <a:pPr algn="ctr" defTabSz="1560296" fontAlgn="auto">
                <a:spcBef>
                  <a:spcPts val="0"/>
                </a:spcBef>
                <a:spcAft>
                  <a:spcPts val="0"/>
                </a:spcAft>
                <a:defRPr/>
              </a:pPr>
              <a:r>
                <a:rPr lang="en-US" sz="1050" dirty="0" smtClean="0">
                  <a:solidFill>
                    <a:schemeClr val="bg2"/>
                  </a:solidFill>
                </a:rPr>
                <a:t>Awareness created</a:t>
              </a:r>
              <a:endParaRPr lang="en-US" sz="1050" dirty="0">
                <a:solidFill>
                  <a:schemeClr val="bg2"/>
                </a:solidFill>
                <a:cs typeface="+mn-cs"/>
              </a:endParaRPr>
            </a:p>
          </p:txBody>
        </p:sp>
        <p:sp>
          <p:nvSpPr>
            <p:cNvPr id="15" name="Rectangle 5"/>
            <p:cNvSpPr>
              <a:spLocks noChangeArrowheads="1"/>
            </p:cNvSpPr>
            <p:nvPr/>
          </p:nvSpPr>
          <p:spPr bwMode="auto">
            <a:xfrm>
              <a:off x="2795687" y="2727983"/>
              <a:ext cx="967786" cy="360000"/>
            </a:xfrm>
            <a:prstGeom prst="rect">
              <a:avLst/>
            </a:prstGeom>
            <a:solidFill>
              <a:schemeClr val="tx2"/>
            </a:solidFill>
            <a:ln w="9525">
              <a:noFill/>
              <a:miter lim="800000"/>
              <a:headEnd/>
              <a:tailEnd/>
            </a:ln>
          </p:spPr>
          <p:txBody>
            <a:bodyPr wrap="none" anchor="ctr"/>
            <a:lstStyle/>
            <a:p>
              <a:pPr algn="ctr" defTabSz="1560296">
                <a:defRPr/>
              </a:pPr>
              <a:r>
                <a:rPr lang="en-US" sz="1050" dirty="0">
                  <a:solidFill>
                    <a:schemeClr val="accent2"/>
                  </a:solidFill>
                </a:rPr>
                <a:t>Client </a:t>
              </a:r>
              <a:r>
                <a:rPr lang="en-US" sz="1050" dirty="0" smtClean="0">
                  <a:solidFill>
                    <a:schemeClr val="accent2"/>
                  </a:solidFill>
                </a:rPr>
                <a:t>Satisfaction</a:t>
              </a:r>
              <a:endParaRPr lang="en-US" sz="1050" dirty="0">
                <a:solidFill>
                  <a:schemeClr val="accent2"/>
                </a:solidFill>
              </a:endParaRPr>
            </a:p>
          </p:txBody>
        </p:sp>
        <p:sp>
          <p:nvSpPr>
            <p:cNvPr id="17" name="Rectangle 7"/>
            <p:cNvSpPr>
              <a:spLocks noChangeArrowheads="1"/>
            </p:cNvSpPr>
            <p:nvPr/>
          </p:nvSpPr>
          <p:spPr bwMode="auto">
            <a:xfrm>
              <a:off x="2795687" y="4181738"/>
              <a:ext cx="967786" cy="360000"/>
            </a:xfrm>
            <a:prstGeom prst="rect">
              <a:avLst/>
            </a:prstGeom>
            <a:solidFill>
              <a:srgbClr val="36A7E9"/>
            </a:solidFill>
            <a:ln w="9525">
              <a:noFill/>
              <a:miter lim="800000"/>
              <a:headEnd/>
              <a:tailEnd/>
            </a:ln>
          </p:spPr>
          <p:txBody>
            <a:bodyPr wrap="none" anchor="ctr"/>
            <a:lstStyle/>
            <a:p>
              <a:pPr algn="ctr" defTabSz="1560296">
                <a:defRPr/>
              </a:pPr>
              <a:r>
                <a:rPr lang="en-US" sz="1050" dirty="0">
                  <a:solidFill>
                    <a:schemeClr val="bg2"/>
                  </a:solidFill>
                </a:rPr>
                <a:t>Intent to </a:t>
              </a:r>
              <a:r>
                <a:rPr lang="en-US" sz="1050" dirty="0" smtClean="0">
                  <a:solidFill>
                    <a:schemeClr val="bg2"/>
                  </a:solidFill>
                </a:rPr>
                <a:t>Change</a:t>
              </a:r>
            </a:p>
            <a:p>
              <a:pPr algn="ctr" defTabSz="1560296">
                <a:defRPr/>
              </a:pPr>
              <a:r>
                <a:rPr lang="en-US" sz="1050" dirty="0" smtClean="0">
                  <a:solidFill>
                    <a:schemeClr val="bg2"/>
                  </a:solidFill>
                </a:rPr>
                <a:t> behaviour as expected</a:t>
              </a:r>
            </a:p>
            <a:p>
              <a:pPr algn="ctr" defTabSz="1560296">
                <a:defRPr/>
              </a:pPr>
              <a:endParaRPr lang="en-US" sz="1050" dirty="0">
                <a:solidFill>
                  <a:schemeClr val="bg2"/>
                </a:solidFill>
              </a:endParaRPr>
            </a:p>
          </p:txBody>
        </p:sp>
        <p:sp>
          <p:nvSpPr>
            <p:cNvPr id="18" name="Rectangle 18"/>
            <p:cNvSpPr>
              <a:spLocks noChangeArrowheads="1"/>
            </p:cNvSpPr>
            <p:nvPr/>
          </p:nvSpPr>
          <p:spPr bwMode="auto">
            <a:xfrm>
              <a:off x="3907061" y="3435375"/>
              <a:ext cx="967786" cy="360000"/>
            </a:xfrm>
            <a:prstGeom prst="rect">
              <a:avLst/>
            </a:prstGeom>
            <a:solidFill>
              <a:srgbClr val="36A7E9"/>
            </a:solidFill>
            <a:ln w="9525">
              <a:noFill/>
              <a:miter lim="800000"/>
              <a:headEnd/>
              <a:tailEnd/>
            </a:ln>
          </p:spPr>
          <p:txBody>
            <a:bodyPr wrap="none" anchor="ctr"/>
            <a:lstStyle/>
            <a:p>
              <a:pPr algn="ctr" defTabSz="1560296">
                <a:defRPr/>
              </a:pPr>
              <a:r>
                <a:rPr lang="en-US" sz="1050" dirty="0">
                  <a:solidFill>
                    <a:schemeClr val="bg2"/>
                  </a:solidFill>
                </a:rPr>
                <a:t>Attitude </a:t>
              </a:r>
              <a:r>
                <a:rPr lang="en-US" sz="1050" dirty="0" smtClean="0">
                  <a:solidFill>
                    <a:schemeClr val="bg2"/>
                  </a:solidFill>
                </a:rPr>
                <a:t>Change</a:t>
              </a:r>
              <a:endParaRPr lang="en-US" sz="1050" dirty="0">
                <a:solidFill>
                  <a:schemeClr val="bg2"/>
                </a:solidFill>
              </a:endParaRPr>
            </a:p>
          </p:txBody>
        </p:sp>
        <p:sp>
          <p:nvSpPr>
            <p:cNvPr id="19" name="Rectangle 15"/>
            <p:cNvSpPr>
              <a:spLocks noChangeArrowheads="1"/>
            </p:cNvSpPr>
            <p:nvPr/>
          </p:nvSpPr>
          <p:spPr bwMode="auto">
            <a:xfrm>
              <a:off x="3897656" y="2726265"/>
              <a:ext cx="967786" cy="360000"/>
            </a:xfrm>
            <a:prstGeom prst="rect">
              <a:avLst/>
            </a:prstGeom>
            <a:solidFill>
              <a:srgbClr val="36A7E9"/>
            </a:solidFill>
            <a:ln w="9525">
              <a:noFill/>
              <a:miter lim="800000"/>
              <a:headEnd/>
              <a:tailEnd/>
            </a:ln>
          </p:spPr>
          <p:txBody>
            <a:bodyPr wrap="none" lIns="91423" tIns="45712" rIns="91423" bIns="45712" anchor="ctr"/>
            <a:lstStyle/>
            <a:p>
              <a:pPr algn="ctr" defTabSz="1559305">
                <a:defRPr/>
              </a:pPr>
              <a:r>
                <a:rPr lang="en-US" sz="1050" dirty="0">
                  <a:solidFill>
                    <a:srgbClr val="636363"/>
                  </a:solidFill>
                </a:rPr>
                <a:t>Favorable </a:t>
              </a:r>
              <a:r>
                <a:rPr lang="en-US" sz="1050" dirty="0" smtClean="0">
                  <a:solidFill>
                    <a:srgbClr val="636363"/>
                  </a:solidFill>
                </a:rPr>
                <a:t>Client</a:t>
              </a:r>
            </a:p>
            <a:p>
              <a:pPr algn="ctr" defTabSz="1559305">
                <a:defRPr/>
              </a:pPr>
              <a:r>
                <a:rPr lang="en-US" sz="1050" dirty="0" smtClean="0">
                  <a:solidFill>
                    <a:srgbClr val="636363"/>
                  </a:solidFill>
                </a:rPr>
                <a:t>Reactions towards the</a:t>
              </a:r>
            </a:p>
            <a:p>
              <a:pPr algn="ctr" defTabSz="1559305">
                <a:defRPr/>
              </a:pPr>
              <a:r>
                <a:rPr lang="en-US" sz="1050" dirty="0" smtClean="0">
                  <a:solidFill>
                    <a:srgbClr val="636363"/>
                  </a:solidFill>
                </a:rPr>
                <a:t>institution and service</a:t>
              </a:r>
              <a:endParaRPr lang="en-US" sz="1050" dirty="0">
                <a:solidFill>
                  <a:srgbClr val="636363"/>
                </a:solidFill>
              </a:endParaRPr>
            </a:p>
          </p:txBody>
        </p:sp>
        <p:sp>
          <p:nvSpPr>
            <p:cNvPr id="20" name="Rectangle 16"/>
            <p:cNvSpPr>
              <a:spLocks noChangeArrowheads="1"/>
            </p:cNvSpPr>
            <p:nvPr/>
          </p:nvSpPr>
          <p:spPr bwMode="auto">
            <a:xfrm>
              <a:off x="4956917" y="4101023"/>
              <a:ext cx="967786" cy="440116"/>
            </a:xfrm>
            <a:prstGeom prst="rect">
              <a:avLst/>
            </a:prstGeom>
            <a:solidFill>
              <a:srgbClr val="36A7E9"/>
            </a:solidFill>
            <a:ln w="9525">
              <a:noFill/>
              <a:miter lim="800000"/>
              <a:headEnd/>
              <a:tailEnd/>
            </a:ln>
          </p:spPr>
          <p:txBody>
            <a:bodyPr wrap="none" anchor="ctr"/>
            <a:lstStyle/>
            <a:p>
              <a:pPr algn="ctr" defTabSz="1560296">
                <a:defRPr/>
              </a:pPr>
              <a:r>
                <a:rPr lang="en-US" sz="1050" dirty="0">
                  <a:solidFill>
                    <a:schemeClr val="bg2"/>
                  </a:solidFill>
                </a:rPr>
                <a:t>Behavioral </a:t>
              </a:r>
              <a:r>
                <a:rPr lang="en-US" sz="1050" dirty="0" smtClean="0">
                  <a:solidFill>
                    <a:schemeClr val="bg2"/>
                  </a:solidFill>
                </a:rPr>
                <a:t>Change </a:t>
              </a:r>
            </a:p>
            <a:p>
              <a:pPr algn="ctr" defTabSz="1560296">
                <a:defRPr/>
              </a:pPr>
              <a:r>
                <a:rPr lang="en-US" sz="1050" dirty="0" smtClean="0">
                  <a:solidFill>
                    <a:schemeClr val="bg2"/>
                  </a:solidFill>
                </a:rPr>
                <a:t>in how, or with what </a:t>
              </a:r>
            </a:p>
            <a:p>
              <a:pPr algn="ctr" defTabSz="1560296">
                <a:defRPr/>
              </a:pPr>
              <a:r>
                <a:rPr lang="en-US" sz="1050" dirty="0" smtClean="0">
                  <a:solidFill>
                    <a:schemeClr val="bg2"/>
                  </a:solidFill>
                </a:rPr>
                <a:t>means  the  beneficiary </a:t>
              </a:r>
            </a:p>
            <a:p>
              <a:pPr algn="ctr" defTabSz="1560296">
                <a:defRPr/>
              </a:pPr>
              <a:r>
                <a:rPr lang="en-US" sz="1050" dirty="0" smtClean="0">
                  <a:solidFill>
                    <a:schemeClr val="bg2"/>
                  </a:solidFill>
                </a:rPr>
                <a:t>has changed</a:t>
              </a:r>
              <a:endParaRPr lang="en-US" sz="1050" dirty="0">
                <a:solidFill>
                  <a:schemeClr val="bg2"/>
                </a:solidFill>
              </a:endParaRPr>
            </a:p>
          </p:txBody>
        </p:sp>
        <p:sp>
          <p:nvSpPr>
            <p:cNvPr id="21" name="Rectangle 17"/>
            <p:cNvSpPr>
              <a:spLocks noChangeArrowheads="1"/>
            </p:cNvSpPr>
            <p:nvPr/>
          </p:nvSpPr>
          <p:spPr bwMode="auto">
            <a:xfrm>
              <a:off x="6045963" y="4143380"/>
              <a:ext cx="967786" cy="429658"/>
            </a:xfrm>
            <a:prstGeom prst="rect">
              <a:avLst/>
            </a:prstGeom>
            <a:solidFill>
              <a:srgbClr val="36A7E9"/>
            </a:solidFill>
            <a:ln w="9525">
              <a:noFill/>
              <a:miter lim="800000"/>
              <a:headEnd/>
              <a:tailEnd/>
            </a:ln>
          </p:spPr>
          <p:txBody>
            <a:bodyPr wrap="none" anchor="ctr"/>
            <a:lstStyle/>
            <a:p>
              <a:pPr algn="ctr" defTabSz="1560296">
                <a:defRPr/>
              </a:pPr>
              <a:r>
                <a:rPr lang="en-US" sz="1050" dirty="0">
                  <a:solidFill>
                    <a:schemeClr val="bg2"/>
                  </a:solidFill>
                </a:rPr>
                <a:t>Sustainable</a:t>
              </a:r>
              <a:br>
                <a:rPr lang="en-US" sz="1050" dirty="0">
                  <a:solidFill>
                    <a:schemeClr val="bg2"/>
                  </a:solidFill>
                </a:rPr>
              </a:br>
              <a:r>
                <a:rPr lang="en-US" sz="1050" dirty="0">
                  <a:solidFill>
                    <a:schemeClr val="bg2"/>
                  </a:solidFill>
                </a:rPr>
                <a:t>Enterprise</a:t>
              </a:r>
              <a:br>
                <a:rPr lang="en-US" sz="1050" dirty="0">
                  <a:solidFill>
                    <a:schemeClr val="bg2"/>
                  </a:solidFill>
                </a:rPr>
              </a:br>
              <a:r>
                <a:rPr lang="en-US" sz="1050" dirty="0" smtClean="0">
                  <a:solidFill>
                    <a:schemeClr val="bg2"/>
                  </a:solidFill>
                </a:rPr>
                <a:t>Competitiveness</a:t>
              </a:r>
            </a:p>
            <a:p>
              <a:pPr algn="ctr" defTabSz="1560296">
                <a:defRPr/>
              </a:pPr>
              <a:r>
                <a:rPr lang="en-US" sz="1050" dirty="0" smtClean="0">
                  <a:solidFill>
                    <a:schemeClr val="bg2"/>
                  </a:solidFill>
                </a:rPr>
                <a:t>/Improved level) </a:t>
              </a:r>
            </a:p>
          </p:txBody>
        </p:sp>
        <p:sp>
          <p:nvSpPr>
            <p:cNvPr id="22" name="Rectangle 21"/>
            <p:cNvSpPr>
              <a:spLocks noChangeArrowheads="1"/>
            </p:cNvSpPr>
            <p:nvPr/>
          </p:nvSpPr>
          <p:spPr bwMode="auto">
            <a:xfrm>
              <a:off x="7131527" y="4175279"/>
              <a:ext cx="967786" cy="360000"/>
            </a:xfrm>
            <a:prstGeom prst="rect">
              <a:avLst/>
            </a:prstGeom>
            <a:solidFill>
              <a:srgbClr val="36A7E9"/>
            </a:solidFill>
            <a:ln w="9525">
              <a:noFill/>
              <a:miter lim="800000"/>
              <a:headEnd/>
              <a:tailEnd/>
            </a:ln>
          </p:spPr>
          <p:txBody>
            <a:bodyPr wrap="none" anchor="ctr"/>
            <a:lstStyle/>
            <a:p>
              <a:pPr algn="ctr" defTabSz="1560296">
                <a:defRPr/>
              </a:pPr>
              <a:r>
                <a:rPr lang="en-US" sz="1050" dirty="0">
                  <a:solidFill>
                    <a:schemeClr val="bg2"/>
                  </a:solidFill>
                </a:rPr>
                <a:t>Sustainable </a:t>
              </a:r>
              <a:r>
                <a:rPr lang="en-US" sz="1050" dirty="0" smtClean="0">
                  <a:solidFill>
                    <a:schemeClr val="bg2"/>
                  </a:solidFill>
                </a:rPr>
                <a:t>Exports of</a:t>
              </a:r>
            </a:p>
            <a:p>
              <a:pPr algn="ctr" defTabSz="1560296">
                <a:defRPr/>
              </a:pPr>
              <a:r>
                <a:rPr lang="en-US" sz="1050" dirty="0" smtClean="0">
                  <a:solidFill>
                    <a:schemeClr val="bg2"/>
                  </a:solidFill>
                </a:rPr>
                <a:t>Targeted SMEs</a:t>
              </a:r>
            </a:p>
            <a:p>
              <a:pPr algn="ctr" defTabSz="1560296">
                <a:defRPr/>
              </a:pPr>
              <a:r>
                <a:rPr lang="en-US" sz="1050" dirty="0" smtClean="0">
                  <a:solidFill>
                    <a:schemeClr val="bg2"/>
                  </a:solidFill>
                </a:rPr>
                <a:t> </a:t>
              </a:r>
              <a:endParaRPr lang="en-US" sz="1050" dirty="0">
                <a:solidFill>
                  <a:schemeClr val="bg2"/>
                </a:solidFill>
              </a:endParaRPr>
            </a:p>
          </p:txBody>
        </p:sp>
        <p:sp>
          <p:nvSpPr>
            <p:cNvPr id="23" name="Rectangle 46"/>
            <p:cNvSpPr>
              <a:spLocks noChangeArrowheads="1"/>
            </p:cNvSpPr>
            <p:nvPr/>
          </p:nvSpPr>
          <p:spPr bwMode="auto">
            <a:xfrm>
              <a:off x="3872572" y="2214554"/>
              <a:ext cx="967786" cy="296522"/>
            </a:xfrm>
            <a:prstGeom prst="rect">
              <a:avLst/>
            </a:prstGeom>
            <a:noFill/>
            <a:ln w="9525">
              <a:noFill/>
              <a:miter lim="800000"/>
              <a:headEnd/>
              <a:tailEnd/>
            </a:ln>
          </p:spPr>
          <p:txBody>
            <a:bodyPr lIns="111423" tIns="55714" rIns="111423" bIns="55714">
              <a:spAutoFit/>
            </a:bodyPr>
            <a:lstStyle/>
            <a:p>
              <a:pPr algn="ctr"/>
              <a:r>
                <a:rPr lang="en-US" sz="1050" b="1" dirty="0" smtClean="0"/>
                <a:t>Intermediate </a:t>
              </a:r>
              <a:r>
                <a:rPr lang="en-US" sz="1050" b="1" dirty="0"/>
                <a:t>Outcomes</a:t>
              </a:r>
            </a:p>
          </p:txBody>
        </p:sp>
        <p:sp>
          <p:nvSpPr>
            <p:cNvPr id="24" name="Text Box 47"/>
            <p:cNvSpPr txBox="1">
              <a:spLocks noChangeArrowheads="1"/>
            </p:cNvSpPr>
            <p:nvPr/>
          </p:nvSpPr>
          <p:spPr bwMode="auto">
            <a:xfrm>
              <a:off x="6045186" y="2214554"/>
              <a:ext cx="967786" cy="296522"/>
            </a:xfrm>
            <a:prstGeom prst="rect">
              <a:avLst/>
            </a:prstGeom>
            <a:noFill/>
            <a:ln w="9525">
              <a:noFill/>
              <a:miter lim="800000"/>
              <a:headEnd/>
              <a:tailEnd/>
            </a:ln>
          </p:spPr>
          <p:txBody>
            <a:bodyPr lIns="111423" tIns="55714" rIns="111423" bIns="55714">
              <a:spAutoFit/>
            </a:bodyPr>
            <a:lstStyle/>
            <a:p>
              <a:pPr algn="ctr"/>
              <a:r>
                <a:rPr lang="en-US" sz="1050" b="1" dirty="0"/>
                <a:t>Intermediate </a:t>
              </a:r>
              <a:r>
                <a:rPr lang="en-US" sz="1050" b="1" dirty="0" smtClean="0"/>
                <a:t>Impact</a:t>
              </a:r>
              <a:endParaRPr lang="en-US" sz="1050" b="1" dirty="0"/>
            </a:p>
          </p:txBody>
        </p:sp>
        <p:sp>
          <p:nvSpPr>
            <p:cNvPr id="25" name="Text Box 48"/>
            <p:cNvSpPr txBox="1">
              <a:spLocks noChangeArrowheads="1"/>
            </p:cNvSpPr>
            <p:nvPr/>
          </p:nvSpPr>
          <p:spPr bwMode="auto">
            <a:xfrm>
              <a:off x="2775164" y="2214554"/>
              <a:ext cx="967786" cy="296522"/>
            </a:xfrm>
            <a:prstGeom prst="rect">
              <a:avLst/>
            </a:prstGeom>
            <a:noFill/>
            <a:ln w="9525">
              <a:noFill/>
              <a:miter lim="800000"/>
              <a:headEnd/>
              <a:tailEnd/>
            </a:ln>
          </p:spPr>
          <p:txBody>
            <a:bodyPr lIns="111423" tIns="55714" rIns="111423" bIns="55714">
              <a:spAutoFit/>
            </a:bodyPr>
            <a:lstStyle/>
            <a:p>
              <a:pPr algn="ctr"/>
              <a:r>
                <a:rPr lang="en-US" sz="1050" b="1" dirty="0"/>
                <a:t>Immediate </a:t>
              </a:r>
              <a:r>
                <a:rPr lang="en-US" sz="1050" b="1" dirty="0" smtClean="0"/>
                <a:t>Outcomes</a:t>
              </a:r>
              <a:endParaRPr lang="en-US" sz="1050" b="1" dirty="0"/>
            </a:p>
          </p:txBody>
        </p:sp>
        <p:sp>
          <p:nvSpPr>
            <p:cNvPr id="26" name="Text Box 49"/>
            <p:cNvSpPr txBox="1">
              <a:spLocks noChangeArrowheads="1"/>
            </p:cNvSpPr>
            <p:nvPr/>
          </p:nvSpPr>
          <p:spPr bwMode="auto">
            <a:xfrm>
              <a:off x="4969980" y="2282999"/>
              <a:ext cx="967786" cy="186550"/>
            </a:xfrm>
            <a:prstGeom prst="rect">
              <a:avLst/>
            </a:prstGeom>
            <a:noFill/>
            <a:ln w="9525">
              <a:noFill/>
              <a:miter lim="800000"/>
              <a:headEnd/>
              <a:tailEnd/>
            </a:ln>
          </p:spPr>
          <p:txBody>
            <a:bodyPr lIns="111423" tIns="55714" rIns="111423" bIns="55714">
              <a:spAutoFit/>
            </a:bodyPr>
            <a:lstStyle/>
            <a:p>
              <a:pPr algn="ctr"/>
              <a:r>
                <a:rPr lang="en-US" sz="1050" b="1" dirty="0"/>
                <a:t>Final Outcome</a:t>
              </a:r>
            </a:p>
          </p:txBody>
        </p:sp>
        <p:sp>
          <p:nvSpPr>
            <p:cNvPr id="27" name="Text Box 51"/>
            <p:cNvSpPr txBox="1">
              <a:spLocks noChangeArrowheads="1"/>
            </p:cNvSpPr>
            <p:nvPr/>
          </p:nvSpPr>
          <p:spPr bwMode="auto">
            <a:xfrm>
              <a:off x="7140295" y="2275359"/>
              <a:ext cx="967786" cy="186550"/>
            </a:xfrm>
            <a:prstGeom prst="rect">
              <a:avLst/>
            </a:prstGeom>
            <a:noFill/>
            <a:ln w="9525">
              <a:noFill/>
              <a:miter lim="800000"/>
              <a:headEnd/>
              <a:tailEnd/>
            </a:ln>
          </p:spPr>
          <p:txBody>
            <a:bodyPr lIns="111423" tIns="55714" rIns="111423" bIns="55714">
              <a:spAutoFit/>
            </a:bodyPr>
            <a:lstStyle/>
            <a:p>
              <a:pPr algn="ctr"/>
              <a:r>
                <a:rPr lang="en-US" sz="1050" b="1" dirty="0"/>
                <a:t>Final Impact</a:t>
              </a:r>
            </a:p>
          </p:txBody>
        </p:sp>
        <p:cxnSp>
          <p:nvCxnSpPr>
            <p:cNvPr id="28" name="Elbow Connector 27"/>
            <p:cNvCxnSpPr>
              <a:stCxn id="15" idx="3"/>
              <a:endCxn id="19" idx="1"/>
            </p:cNvCxnSpPr>
            <p:nvPr/>
          </p:nvCxnSpPr>
          <p:spPr>
            <a:xfrm flipV="1">
              <a:off x="3763473" y="2906265"/>
              <a:ext cx="134183" cy="1718"/>
            </a:xfrm>
            <a:prstGeom prst="bentConnector3">
              <a:avLst>
                <a:gd name="adj1" fmla="val 50000"/>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14" idx="3"/>
              <a:endCxn id="18" idx="1"/>
            </p:cNvCxnSpPr>
            <p:nvPr/>
          </p:nvCxnSpPr>
          <p:spPr>
            <a:xfrm>
              <a:off x="3763279" y="3613342"/>
              <a:ext cx="143782" cy="2033"/>
            </a:xfrm>
            <a:prstGeom prst="bentConnector3">
              <a:avLst>
                <a:gd name="adj1" fmla="val 50000"/>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15" idx="2"/>
              <a:endCxn id="14" idx="0"/>
            </p:cNvCxnSpPr>
            <p:nvPr/>
          </p:nvCxnSpPr>
          <p:spPr>
            <a:xfrm rot="5400000">
              <a:off x="3106804" y="3260565"/>
              <a:ext cx="345359" cy="194"/>
            </a:xfrm>
            <a:prstGeom prst="bentConnector3">
              <a:avLst>
                <a:gd name="adj1" fmla="val 50000"/>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14" idx="2"/>
              <a:endCxn id="17" idx="0"/>
            </p:cNvCxnSpPr>
            <p:nvPr/>
          </p:nvCxnSpPr>
          <p:spPr>
            <a:xfrm rot="16200000" flipH="1">
              <a:off x="3085285" y="3987442"/>
              <a:ext cx="388396" cy="194"/>
            </a:xfrm>
            <a:prstGeom prst="bentConnector3">
              <a:avLst>
                <a:gd name="adj1" fmla="val 50000"/>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5" idx="2"/>
              <a:endCxn id="18" idx="0"/>
            </p:cNvCxnSpPr>
            <p:nvPr/>
          </p:nvCxnSpPr>
          <p:spPr>
            <a:xfrm rot="16200000" flipH="1">
              <a:off x="3661571" y="2705992"/>
              <a:ext cx="347392" cy="1111373"/>
            </a:xfrm>
            <a:prstGeom prst="bentConnector3">
              <a:avLst>
                <a:gd name="adj1" fmla="val 50000"/>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33" name="Shape 30"/>
            <p:cNvCxnSpPr>
              <a:stCxn id="18" idx="2"/>
              <a:endCxn id="20" idx="1"/>
            </p:cNvCxnSpPr>
            <p:nvPr/>
          </p:nvCxnSpPr>
          <p:spPr>
            <a:xfrm rot="16200000" flipH="1">
              <a:off x="4411083" y="3775246"/>
              <a:ext cx="525706" cy="565963"/>
            </a:xfrm>
            <a:prstGeom prst="bentConnector2">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flipV="1">
              <a:off x="3779560" y="4312030"/>
              <a:ext cx="1193444" cy="10707"/>
            </a:xfrm>
            <a:prstGeom prst="bentConnector3">
              <a:avLst>
                <a:gd name="adj1" fmla="val 50000"/>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20" idx="3"/>
              <a:endCxn id="21" idx="1"/>
            </p:cNvCxnSpPr>
            <p:nvPr/>
          </p:nvCxnSpPr>
          <p:spPr>
            <a:xfrm>
              <a:off x="5924703" y="4321081"/>
              <a:ext cx="121260" cy="37128"/>
            </a:xfrm>
            <a:prstGeom prst="bentConnector3">
              <a:avLst>
                <a:gd name="adj1" fmla="val 50000"/>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21" idx="3"/>
              <a:endCxn id="22" idx="1"/>
            </p:cNvCxnSpPr>
            <p:nvPr/>
          </p:nvCxnSpPr>
          <p:spPr>
            <a:xfrm flipV="1">
              <a:off x="7013749" y="4355279"/>
              <a:ext cx="117778" cy="2930"/>
            </a:xfrm>
            <a:prstGeom prst="bentConnector3">
              <a:avLst>
                <a:gd name="adj1" fmla="val 50000"/>
              </a:avLst>
            </a:prstGeom>
            <a:ln w="28575">
              <a:solidFill>
                <a:srgbClr val="002060"/>
              </a:solidFill>
              <a:tailEnd type="stealth"/>
            </a:ln>
          </p:spPr>
          <p:style>
            <a:lnRef idx="1">
              <a:schemeClr val="accent1"/>
            </a:lnRef>
            <a:fillRef idx="0">
              <a:schemeClr val="accent1"/>
            </a:fillRef>
            <a:effectRef idx="0">
              <a:schemeClr val="accent1"/>
            </a:effectRef>
            <a:fontRef idx="minor">
              <a:schemeClr val="tx1"/>
            </a:fontRef>
          </p:style>
        </p:cxnSp>
      </p:grpSp>
      <p:sp>
        <p:nvSpPr>
          <p:cNvPr id="37" name="TextBox 220"/>
          <p:cNvSpPr txBox="1">
            <a:spLocks noChangeArrowheads="1"/>
          </p:cNvSpPr>
          <p:nvPr/>
        </p:nvSpPr>
        <p:spPr bwMode="auto">
          <a:xfrm>
            <a:off x="2563306" y="1582887"/>
            <a:ext cx="1080000" cy="241980"/>
          </a:xfrm>
          <a:prstGeom prst="rect">
            <a:avLst/>
          </a:prstGeom>
          <a:noFill/>
          <a:ln w="9525">
            <a:noFill/>
            <a:miter lim="800000"/>
            <a:headEnd/>
            <a:tailEnd/>
          </a:ln>
        </p:spPr>
        <p:txBody>
          <a:bodyPr lIns="36000" tIns="36000" rIns="36000" bIns="36000" anchor="ctr" anchorCtr="1">
            <a:spAutoFit/>
          </a:bodyPr>
          <a:lstStyle/>
          <a:p>
            <a:pPr defTabSz="180975"/>
            <a:r>
              <a:rPr lang="en-GB" sz="1100" b="1" dirty="0" smtClean="0">
                <a:solidFill>
                  <a:schemeClr val="accent5"/>
                </a:solidFill>
                <a:latin typeface="Arial" pitchFamily="34" charset="0"/>
              </a:rPr>
              <a:t>3 </a:t>
            </a:r>
            <a:r>
              <a:rPr lang="en-GB" sz="1100" b="1" dirty="0">
                <a:solidFill>
                  <a:schemeClr val="accent5"/>
                </a:solidFill>
                <a:latin typeface="Arial" pitchFamily="34" charset="0"/>
              </a:rPr>
              <a:t>months</a:t>
            </a:r>
          </a:p>
        </p:txBody>
      </p:sp>
      <p:sp>
        <p:nvSpPr>
          <p:cNvPr id="38" name="TextBox 221"/>
          <p:cNvSpPr txBox="1">
            <a:spLocks noChangeArrowheads="1"/>
          </p:cNvSpPr>
          <p:nvPr/>
        </p:nvSpPr>
        <p:spPr bwMode="auto">
          <a:xfrm>
            <a:off x="4134942" y="1582887"/>
            <a:ext cx="1080000" cy="241980"/>
          </a:xfrm>
          <a:prstGeom prst="rect">
            <a:avLst/>
          </a:prstGeom>
          <a:noFill/>
          <a:ln w="9525">
            <a:noFill/>
            <a:miter lim="800000"/>
            <a:headEnd/>
            <a:tailEnd/>
          </a:ln>
        </p:spPr>
        <p:txBody>
          <a:bodyPr lIns="36000" tIns="36000" rIns="36000" bIns="36000" anchor="ctr" anchorCtr="1">
            <a:spAutoFit/>
          </a:bodyPr>
          <a:lstStyle/>
          <a:p>
            <a:pPr defTabSz="893763"/>
            <a:r>
              <a:rPr lang="en-GB" sz="1100" b="1" dirty="0" smtClean="0">
                <a:solidFill>
                  <a:schemeClr val="accent5"/>
                </a:solidFill>
                <a:latin typeface="Arial" pitchFamily="34" charset="0"/>
              </a:rPr>
              <a:t>6 to 12 </a:t>
            </a:r>
            <a:r>
              <a:rPr lang="en-GB" sz="1100" b="1" dirty="0">
                <a:solidFill>
                  <a:schemeClr val="accent5"/>
                </a:solidFill>
                <a:latin typeface="Arial" pitchFamily="34" charset="0"/>
              </a:rPr>
              <a:t>months</a:t>
            </a:r>
          </a:p>
        </p:txBody>
      </p:sp>
      <p:sp>
        <p:nvSpPr>
          <p:cNvPr id="39" name="TextBox 222"/>
          <p:cNvSpPr txBox="1">
            <a:spLocks noChangeArrowheads="1"/>
          </p:cNvSpPr>
          <p:nvPr/>
        </p:nvSpPr>
        <p:spPr bwMode="auto">
          <a:xfrm>
            <a:off x="5706578" y="1498248"/>
            <a:ext cx="1080000" cy="411257"/>
          </a:xfrm>
          <a:prstGeom prst="rect">
            <a:avLst/>
          </a:prstGeom>
          <a:noFill/>
          <a:ln w="9525">
            <a:noFill/>
            <a:miter lim="800000"/>
            <a:headEnd/>
            <a:tailEnd/>
          </a:ln>
        </p:spPr>
        <p:txBody>
          <a:bodyPr lIns="36000" tIns="36000" rIns="36000" bIns="36000" anchor="ctr" anchorCtr="1">
            <a:spAutoFit/>
          </a:bodyPr>
          <a:lstStyle/>
          <a:p>
            <a:pPr algn="ctr"/>
            <a:r>
              <a:rPr lang="en-GB" sz="1100" b="1" dirty="0" smtClean="0">
                <a:solidFill>
                  <a:schemeClr val="accent5"/>
                </a:solidFill>
                <a:latin typeface="Arial" pitchFamily="34" charset="0"/>
              </a:rPr>
              <a:t>12 to </a:t>
            </a:r>
            <a:r>
              <a:rPr lang="en-GB" sz="1100" b="1" dirty="0">
                <a:solidFill>
                  <a:schemeClr val="accent5"/>
                </a:solidFill>
                <a:latin typeface="Arial" pitchFamily="34" charset="0"/>
              </a:rPr>
              <a:t>18 months </a:t>
            </a:r>
          </a:p>
        </p:txBody>
      </p:sp>
      <p:sp>
        <p:nvSpPr>
          <p:cNvPr id="40" name="TextBox 223"/>
          <p:cNvSpPr txBox="1">
            <a:spLocks noChangeArrowheads="1"/>
          </p:cNvSpPr>
          <p:nvPr/>
        </p:nvSpPr>
        <p:spPr bwMode="auto">
          <a:xfrm>
            <a:off x="7278214" y="1510525"/>
            <a:ext cx="1080000" cy="411257"/>
          </a:xfrm>
          <a:prstGeom prst="rect">
            <a:avLst/>
          </a:prstGeom>
          <a:noFill/>
          <a:ln w="9525">
            <a:noFill/>
            <a:miter lim="800000"/>
            <a:headEnd/>
            <a:tailEnd/>
          </a:ln>
        </p:spPr>
        <p:txBody>
          <a:bodyPr lIns="36000" tIns="36000" rIns="36000" bIns="36000" anchor="ctr" anchorCtr="1">
            <a:spAutoFit/>
          </a:bodyPr>
          <a:lstStyle/>
          <a:p>
            <a:pPr algn="ctr"/>
            <a:r>
              <a:rPr lang="en-GB" sz="1100" b="1" dirty="0" smtClean="0">
                <a:solidFill>
                  <a:schemeClr val="accent5"/>
                </a:solidFill>
                <a:latin typeface="Arial" pitchFamily="34" charset="0"/>
              </a:rPr>
              <a:t>18 to 36 months </a:t>
            </a:r>
          </a:p>
        </p:txBody>
      </p:sp>
      <p:sp>
        <p:nvSpPr>
          <p:cNvPr id="2" name="Rectangle 1"/>
          <p:cNvSpPr/>
          <p:nvPr/>
        </p:nvSpPr>
        <p:spPr>
          <a:xfrm>
            <a:off x="3056199" y="5733256"/>
            <a:ext cx="3031599" cy="369332"/>
          </a:xfrm>
          <a:prstGeom prst="rect">
            <a:avLst/>
          </a:prstGeom>
        </p:spPr>
        <p:txBody>
          <a:bodyPr wrap="none">
            <a:spAutoFit/>
          </a:bodyPr>
          <a:lstStyle/>
          <a:p>
            <a:r>
              <a:rPr lang="en-GB" dirty="0"/>
              <a:t>The outcome - impact chain</a:t>
            </a:r>
          </a:p>
        </p:txBody>
      </p:sp>
    </p:spTree>
    <p:extLst>
      <p:ext uri="{BB962C8B-B14F-4D97-AF65-F5344CB8AC3E}">
        <p14:creationId xmlns:p14="http://schemas.microsoft.com/office/powerpoint/2010/main" val="221413887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rgbClr val="36A7E9"/>
                </a:solidFill>
              </a:rPr>
              <a:t>Follow up</a:t>
            </a:r>
            <a:r>
              <a:rPr lang="en-GB" dirty="0">
                <a:solidFill>
                  <a:srgbClr val="36A7E9"/>
                </a:solidFill>
              </a:rPr>
              <a:t/>
            </a:r>
            <a:br>
              <a:rPr lang="en-GB" dirty="0">
                <a:solidFill>
                  <a:srgbClr val="36A7E9"/>
                </a:solidFill>
              </a:rPr>
            </a:br>
            <a:r>
              <a:rPr lang="en-GB" sz="2000" dirty="0">
                <a:solidFill>
                  <a:srgbClr val="595959">
                    <a:lumMod val="60000"/>
                    <a:lumOff val="40000"/>
                  </a:srgbClr>
                </a:solidFill>
              </a:rPr>
              <a:t>Performance monitoring of the initiative</a:t>
            </a:r>
            <a:endParaRPr lang="en-GB" dirty="0"/>
          </a:p>
        </p:txBody>
      </p:sp>
      <p:sp>
        <p:nvSpPr>
          <p:cNvPr id="5" name="Content Placeholder 2"/>
          <p:cNvSpPr txBox="1">
            <a:spLocks/>
          </p:cNvSpPr>
          <p:nvPr/>
        </p:nvSpPr>
        <p:spPr>
          <a:xfrm>
            <a:off x="323528" y="1340768"/>
            <a:ext cx="8286808" cy="4752528"/>
          </a:xfrm>
          <a:prstGeom prst="rect">
            <a:avLst/>
          </a:prstGeom>
        </p:spPr>
        <p:txBody>
          <a:bodyPr>
            <a:normAutofit fontScale="85000" lnSpcReduction="10000"/>
          </a:bodyPr>
          <a:lstStyle>
            <a:lvl1pPr marL="174625" indent="-174625" algn="l" defTabSz="914400" rtl="0" eaLnBrk="1" latinLnBrk="0" hangingPunct="1">
              <a:spcBef>
                <a:spcPct val="20000"/>
              </a:spcBef>
              <a:buFont typeface="Arial" pitchFamily="34" charset="0"/>
              <a:buNone/>
              <a:tabLst/>
              <a:defRPr sz="1800" kern="1200">
                <a:solidFill>
                  <a:schemeClr val="accent2"/>
                </a:solidFill>
                <a:latin typeface="+mn-lt"/>
                <a:ea typeface="+mn-ea"/>
                <a:cs typeface="+mn-cs"/>
              </a:defRPr>
            </a:lvl1pPr>
            <a:lvl2pPr marL="530225" indent="-173038" algn="l" defTabSz="914400" rtl="0" eaLnBrk="1" latinLnBrk="0" hangingPunct="1">
              <a:spcBef>
                <a:spcPct val="20000"/>
              </a:spcBef>
              <a:buClr>
                <a:schemeClr val="tx2"/>
              </a:buClr>
              <a:buFont typeface="Arial" pitchFamily="34" charset="0"/>
              <a:buChar char="•"/>
              <a:defRPr sz="1800" kern="1200">
                <a:solidFill>
                  <a:schemeClr val="accent2"/>
                </a:solidFill>
                <a:latin typeface="+mn-lt"/>
                <a:ea typeface="+mn-ea"/>
                <a:cs typeface="+mn-cs"/>
              </a:defRPr>
            </a:lvl2pPr>
            <a:lvl3pPr marL="1143000" indent="-228600" algn="l" defTabSz="914400" rtl="0" eaLnBrk="1" latinLnBrk="0" hangingPunct="1">
              <a:spcBef>
                <a:spcPct val="20000"/>
              </a:spcBef>
              <a:buClr>
                <a:schemeClr val="accent5"/>
              </a:buClr>
              <a:buFont typeface="Arial" pitchFamily="34" charset="0"/>
              <a:buChar char="•"/>
              <a:defRPr sz="1600" kern="1200">
                <a:solidFill>
                  <a:schemeClr val="accent2"/>
                </a:solidFill>
                <a:latin typeface="+mn-lt"/>
                <a:ea typeface="+mn-ea"/>
                <a:cs typeface="+mn-cs"/>
              </a:defRPr>
            </a:lvl3pPr>
            <a:lvl4pPr marL="1600200" indent="-228600" algn="l" defTabSz="914400" rtl="0" eaLnBrk="1" latinLnBrk="0" hangingPunct="1">
              <a:spcBef>
                <a:spcPct val="20000"/>
              </a:spcBef>
              <a:buClr>
                <a:schemeClr val="accent6"/>
              </a:buClr>
              <a:buFont typeface="Arial" pitchFamily="34" charset="0"/>
              <a:buChar char="•"/>
              <a:defRPr sz="1400" kern="1200">
                <a:solidFill>
                  <a:schemeClr val="accent2"/>
                </a:solidFill>
                <a:latin typeface="+mn-lt"/>
                <a:ea typeface="+mn-ea"/>
                <a:cs typeface="+mn-cs"/>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19138" indent="-719138">
              <a:tabLst>
                <a:tab pos="719138" algn="l"/>
              </a:tabLst>
            </a:pPr>
            <a:endParaRPr lang="fr-CH" cap="small" dirty="0" smtClean="0">
              <a:solidFill>
                <a:schemeClr val="accent1"/>
              </a:solidFill>
            </a:endParaRPr>
          </a:p>
          <a:p>
            <a:pPr marL="719138" indent="-719138">
              <a:tabLst>
                <a:tab pos="719138" algn="l"/>
              </a:tabLst>
            </a:pPr>
            <a:r>
              <a:rPr lang="fr-CH" sz="1900" cap="small" dirty="0" smtClean="0">
                <a:solidFill>
                  <a:schemeClr val="accent1"/>
                </a:solidFill>
              </a:rPr>
              <a:t>WHAT NEEDS TO BE DESCRIBED?</a:t>
            </a:r>
            <a:endParaRPr lang="fr-CH" sz="1900" dirty="0" smtClean="0"/>
          </a:p>
          <a:p>
            <a:pPr marL="0" indent="0"/>
            <a:endParaRPr lang="en-US" dirty="0" smtClean="0"/>
          </a:p>
          <a:p>
            <a:pPr marL="0" indent="0"/>
            <a:r>
              <a:rPr lang="en-GB" sz="1900" dirty="0" smtClean="0"/>
              <a:t>A description of the processes that show the TPO: </a:t>
            </a:r>
          </a:p>
          <a:p>
            <a:endParaRPr lang="en-GB" sz="1900" dirty="0" smtClean="0"/>
          </a:p>
          <a:p>
            <a:pPr marL="342900" indent="-342900">
              <a:buFont typeface="Arial"/>
              <a:buChar char="•"/>
            </a:pPr>
            <a:r>
              <a:rPr lang="en-GB" sz="1900" dirty="0" smtClean="0"/>
              <a:t>Measures </a:t>
            </a:r>
            <a:r>
              <a:rPr lang="en-GB" sz="1900" dirty="0"/>
              <a:t>the changes in awareness, attitude, and managerial practices of </a:t>
            </a:r>
            <a:r>
              <a:rPr lang="en-GB" sz="1900" dirty="0" smtClean="0"/>
              <a:t>the beneficiaries through </a:t>
            </a:r>
            <a:r>
              <a:rPr lang="en-GB" sz="1900" dirty="0"/>
              <a:t>surveys, reports, questionnaires and other organizational mechanisms.</a:t>
            </a:r>
          </a:p>
          <a:p>
            <a:pPr marL="342900" indent="-342900">
              <a:buFont typeface="Arial"/>
              <a:buChar char="•"/>
            </a:pPr>
            <a:endParaRPr lang="en-US" sz="1900" dirty="0"/>
          </a:p>
          <a:p>
            <a:pPr marL="342900" indent="-342900">
              <a:buFont typeface="Arial"/>
              <a:buChar char="•"/>
            </a:pPr>
            <a:r>
              <a:rPr lang="en-GB" sz="1900" dirty="0" smtClean="0"/>
              <a:t>Measures </a:t>
            </a:r>
            <a:r>
              <a:rPr lang="en-GB" sz="1900" dirty="0"/>
              <a:t>the changes in the competitiveness of the beneficiaries as indicated by “more and more profitable exports with more favourable negotiated deals”.</a:t>
            </a:r>
          </a:p>
          <a:p>
            <a:pPr lvl="0"/>
            <a:endParaRPr lang="en-US" sz="1900" dirty="0"/>
          </a:p>
          <a:p>
            <a:pPr marL="342900" lvl="0" indent="-342900">
              <a:buFont typeface="Arial"/>
              <a:buChar char="•"/>
            </a:pPr>
            <a:r>
              <a:rPr lang="en-GB" sz="1900" dirty="0" smtClean="0"/>
              <a:t>Records </a:t>
            </a:r>
            <a:r>
              <a:rPr lang="en-GB" sz="1900" dirty="0"/>
              <a:t>and </a:t>
            </a:r>
            <a:r>
              <a:rPr lang="en-GB" sz="1900" dirty="0" smtClean="0"/>
              <a:t>analyzes </a:t>
            </a:r>
            <a:r>
              <a:rPr lang="en-GB" sz="1900" dirty="0"/>
              <a:t>the data collected in order to evaluate whether the changes observed align with the expected results of the export development service.</a:t>
            </a:r>
          </a:p>
          <a:p>
            <a:pPr marL="342900" lvl="0" indent="-342900">
              <a:buFont typeface="Arial"/>
              <a:buChar char="•"/>
            </a:pPr>
            <a:endParaRPr lang="en-US" sz="1900" dirty="0"/>
          </a:p>
          <a:p>
            <a:pPr marL="342900" lvl="0" indent="-342900">
              <a:buFont typeface="Arial"/>
              <a:buChar char="•"/>
            </a:pPr>
            <a:r>
              <a:rPr lang="en-GB" sz="1900" dirty="0" smtClean="0"/>
              <a:t>Uses the </a:t>
            </a:r>
            <a:r>
              <a:rPr lang="en-GB" sz="1900" dirty="0"/>
              <a:t>results of the analyses </a:t>
            </a:r>
            <a:r>
              <a:rPr lang="en-GB" sz="1900" dirty="0" smtClean="0"/>
              <a:t>to </a:t>
            </a:r>
            <a:r>
              <a:rPr lang="en-GB" sz="1900" dirty="0"/>
              <a:t>review and refine as needed the initiative submitted for evaluation to optimise its results and impact</a:t>
            </a:r>
            <a:r>
              <a:rPr lang="en-GB" sz="1900" dirty="0" smtClean="0"/>
              <a:t>.</a:t>
            </a:r>
            <a:endParaRPr lang="en-GB" dirty="0" smtClean="0"/>
          </a:p>
          <a:p>
            <a:pPr marL="0" indent="0"/>
            <a:endParaRPr lang="en-US" dirty="0" smtClean="0"/>
          </a:p>
          <a:p>
            <a:pPr marL="0" indent="0"/>
            <a:endParaRPr lang="en-US" dirty="0"/>
          </a:p>
        </p:txBody>
      </p:sp>
    </p:spTree>
    <p:extLst>
      <p:ext uri="{BB962C8B-B14F-4D97-AF65-F5344CB8AC3E}">
        <p14:creationId xmlns:p14="http://schemas.microsoft.com/office/powerpoint/2010/main" val="2679049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rgbClr val="36A7E9"/>
                </a:solidFill>
              </a:rPr>
              <a:t>Follow up</a:t>
            </a:r>
            <a:r>
              <a:rPr lang="en-GB" dirty="0">
                <a:solidFill>
                  <a:srgbClr val="36A7E9"/>
                </a:solidFill>
              </a:rPr>
              <a:t/>
            </a:r>
            <a:br>
              <a:rPr lang="en-GB" dirty="0">
                <a:solidFill>
                  <a:srgbClr val="36A7E9"/>
                </a:solidFill>
              </a:rPr>
            </a:br>
            <a:r>
              <a:rPr lang="en-GB" sz="2000" dirty="0" smtClean="0">
                <a:solidFill>
                  <a:srgbClr val="595959">
                    <a:lumMod val="60000"/>
                    <a:lumOff val="40000"/>
                  </a:srgbClr>
                </a:solidFill>
              </a:rPr>
              <a:t>Effectiveness of the initiative</a:t>
            </a:r>
            <a:endParaRPr lang="en-GB" dirty="0"/>
          </a:p>
        </p:txBody>
      </p:sp>
      <p:sp>
        <p:nvSpPr>
          <p:cNvPr id="3" name="Rectangle 2"/>
          <p:cNvSpPr/>
          <p:nvPr/>
        </p:nvSpPr>
        <p:spPr>
          <a:xfrm>
            <a:off x="467544" y="1859340"/>
            <a:ext cx="7776864" cy="1815882"/>
          </a:xfrm>
          <a:prstGeom prst="rect">
            <a:avLst/>
          </a:prstGeom>
        </p:spPr>
        <p:txBody>
          <a:bodyPr wrap="square">
            <a:spAutoFit/>
          </a:bodyPr>
          <a:lstStyle/>
          <a:p>
            <a:pPr marL="719138" indent="-719138">
              <a:tabLst>
                <a:tab pos="719138" algn="l"/>
              </a:tabLst>
            </a:pPr>
            <a:r>
              <a:rPr lang="fr-CH" sz="1600" cap="small" dirty="0" smtClean="0">
                <a:solidFill>
                  <a:schemeClr val="accent1"/>
                </a:solidFill>
              </a:rPr>
              <a:t>WHAT WILL THE ADJUDICATING PANEL BE LOOKING FOR?</a:t>
            </a:r>
            <a:endParaRPr lang="fr-CH" sz="1600" dirty="0" smtClean="0"/>
          </a:p>
          <a:p>
            <a:endParaRPr lang="en-US" sz="2400" dirty="0"/>
          </a:p>
          <a:p>
            <a:r>
              <a:rPr lang="en-US" dirty="0" smtClean="0"/>
              <a:t>Evidence of the </a:t>
            </a:r>
            <a:r>
              <a:rPr lang="en-GB" dirty="0" smtClean="0"/>
              <a:t>degree </a:t>
            </a:r>
            <a:r>
              <a:rPr lang="en-GB" dirty="0"/>
              <a:t>to which the </a:t>
            </a:r>
            <a:r>
              <a:rPr lang="en-GB" dirty="0" smtClean="0"/>
              <a:t>initiative </a:t>
            </a:r>
            <a:r>
              <a:rPr lang="en-GB" dirty="0"/>
              <a:t>has directly built or enhanced the competitiveness of the </a:t>
            </a:r>
            <a:r>
              <a:rPr lang="en-GB" dirty="0" smtClean="0"/>
              <a:t>recipients;</a:t>
            </a:r>
          </a:p>
          <a:p>
            <a:endParaRPr lang="en-GB" dirty="0" smtClean="0"/>
          </a:p>
          <a:p>
            <a:r>
              <a:rPr lang="en-GB" dirty="0" smtClean="0"/>
              <a:t>and/ </a:t>
            </a:r>
            <a:r>
              <a:rPr lang="en-GB" dirty="0"/>
              <a:t>or has achieved the expected </a:t>
            </a:r>
            <a:r>
              <a:rPr lang="en-GB" dirty="0" smtClean="0"/>
              <a:t>behavioural changes </a:t>
            </a:r>
            <a:r>
              <a:rPr lang="en-GB" dirty="0"/>
              <a:t>that lead to it. </a:t>
            </a:r>
          </a:p>
        </p:txBody>
      </p:sp>
    </p:spTree>
    <p:extLst>
      <p:ext uri="{BB962C8B-B14F-4D97-AF65-F5344CB8AC3E}">
        <p14:creationId xmlns:p14="http://schemas.microsoft.com/office/powerpoint/2010/main" val="1593464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rgbClr val="36A7E9"/>
                </a:solidFill>
              </a:rPr>
              <a:t>Follow up</a:t>
            </a:r>
            <a:r>
              <a:rPr lang="en-GB" dirty="0">
                <a:solidFill>
                  <a:srgbClr val="36A7E9"/>
                </a:solidFill>
              </a:rPr>
              <a:t/>
            </a:r>
            <a:br>
              <a:rPr lang="en-GB" dirty="0">
                <a:solidFill>
                  <a:srgbClr val="36A7E9"/>
                </a:solidFill>
              </a:rPr>
            </a:br>
            <a:r>
              <a:rPr lang="en-GB" sz="2000" dirty="0" smtClean="0">
                <a:solidFill>
                  <a:srgbClr val="595959">
                    <a:lumMod val="60000"/>
                    <a:lumOff val="40000"/>
                  </a:srgbClr>
                </a:solidFill>
              </a:rPr>
              <a:t>Effectiveness of the initiative</a:t>
            </a:r>
            <a:endParaRPr lang="en-GB" dirty="0"/>
          </a:p>
        </p:txBody>
      </p:sp>
      <p:sp>
        <p:nvSpPr>
          <p:cNvPr id="5" name="Content Placeholder 2"/>
          <p:cNvSpPr txBox="1">
            <a:spLocks/>
          </p:cNvSpPr>
          <p:nvPr/>
        </p:nvSpPr>
        <p:spPr>
          <a:xfrm>
            <a:off x="323528" y="1340768"/>
            <a:ext cx="8286808" cy="4608512"/>
          </a:xfrm>
          <a:prstGeom prst="rect">
            <a:avLst/>
          </a:prstGeom>
        </p:spPr>
        <p:txBody>
          <a:bodyPr>
            <a:normAutofit lnSpcReduction="10000"/>
          </a:bodyPr>
          <a:lstStyle>
            <a:lvl1pPr marL="174625" indent="-174625" algn="l" defTabSz="914400" rtl="0" eaLnBrk="1" latinLnBrk="0" hangingPunct="1">
              <a:spcBef>
                <a:spcPct val="20000"/>
              </a:spcBef>
              <a:buFont typeface="Arial" pitchFamily="34" charset="0"/>
              <a:buNone/>
              <a:tabLst/>
              <a:defRPr sz="1800" kern="1200">
                <a:solidFill>
                  <a:schemeClr val="accent2"/>
                </a:solidFill>
                <a:latin typeface="+mn-lt"/>
                <a:ea typeface="+mn-ea"/>
                <a:cs typeface="+mn-cs"/>
              </a:defRPr>
            </a:lvl1pPr>
            <a:lvl2pPr marL="530225" indent="-173038" algn="l" defTabSz="914400" rtl="0" eaLnBrk="1" latinLnBrk="0" hangingPunct="1">
              <a:spcBef>
                <a:spcPct val="20000"/>
              </a:spcBef>
              <a:buClr>
                <a:schemeClr val="tx2"/>
              </a:buClr>
              <a:buFont typeface="Arial" pitchFamily="34" charset="0"/>
              <a:buChar char="•"/>
              <a:defRPr sz="1800" kern="1200">
                <a:solidFill>
                  <a:schemeClr val="accent2"/>
                </a:solidFill>
                <a:latin typeface="+mn-lt"/>
                <a:ea typeface="+mn-ea"/>
                <a:cs typeface="+mn-cs"/>
              </a:defRPr>
            </a:lvl2pPr>
            <a:lvl3pPr marL="1143000" indent="-228600" algn="l" defTabSz="914400" rtl="0" eaLnBrk="1" latinLnBrk="0" hangingPunct="1">
              <a:spcBef>
                <a:spcPct val="20000"/>
              </a:spcBef>
              <a:buClr>
                <a:schemeClr val="accent5"/>
              </a:buClr>
              <a:buFont typeface="Arial" pitchFamily="34" charset="0"/>
              <a:buChar char="•"/>
              <a:defRPr sz="1600" kern="1200">
                <a:solidFill>
                  <a:schemeClr val="accent2"/>
                </a:solidFill>
                <a:latin typeface="+mn-lt"/>
                <a:ea typeface="+mn-ea"/>
                <a:cs typeface="+mn-cs"/>
              </a:defRPr>
            </a:lvl3pPr>
            <a:lvl4pPr marL="1600200" indent="-228600" algn="l" defTabSz="914400" rtl="0" eaLnBrk="1" latinLnBrk="0" hangingPunct="1">
              <a:spcBef>
                <a:spcPct val="20000"/>
              </a:spcBef>
              <a:buClr>
                <a:schemeClr val="accent6"/>
              </a:buClr>
              <a:buFont typeface="Arial" pitchFamily="34" charset="0"/>
              <a:buChar char="•"/>
              <a:defRPr sz="1400" kern="1200">
                <a:solidFill>
                  <a:schemeClr val="accent2"/>
                </a:solidFill>
                <a:latin typeface="+mn-lt"/>
                <a:ea typeface="+mn-ea"/>
                <a:cs typeface="+mn-cs"/>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endParaRPr lang="en-GB" sz="2200" dirty="0"/>
          </a:p>
          <a:p>
            <a:pPr marL="0" indent="0"/>
            <a:r>
              <a:rPr lang="en-GB" sz="2200" dirty="0" smtClean="0"/>
              <a:t>Evidence that due to the export development initiative  beneficiaries can now: </a:t>
            </a:r>
          </a:p>
          <a:p>
            <a:pPr lvl="0"/>
            <a:endParaRPr lang="en-GB" sz="2200" dirty="0" smtClean="0"/>
          </a:p>
          <a:p>
            <a:pPr marL="285750" lvl="0" indent="-285750">
              <a:buFont typeface="Arial" panose="020B0604020202020204" pitchFamily="34" charset="0"/>
              <a:buChar char="•"/>
            </a:pPr>
            <a:r>
              <a:rPr lang="en-GB" sz="2200" dirty="0" smtClean="0"/>
              <a:t>Negotiate </a:t>
            </a:r>
            <a:r>
              <a:rPr lang="en-GB" sz="2200" dirty="0"/>
              <a:t>better deals with their buyers to export, or export more, and more profitably by competing or by finding markets where competition is not strong; </a:t>
            </a:r>
            <a:endParaRPr lang="en-GB" sz="2200" dirty="0" smtClean="0"/>
          </a:p>
          <a:p>
            <a:pPr marL="285750" lvl="0" indent="-285750">
              <a:buFont typeface="Arial" panose="020B0604020202020204" pitchFamily="34" charset="0"/>
              <a:buChar char="•"/>
            </a:pPr>
            <a:endParaRPr lang="en-US" sz="2200" dirty="0"/>
          </a:p>
          <a:p>
            <a:pPr marL="285750" lvl="0" indent="-285750">
              <a:buFont typeface="Arial" panose="020B0604020202020204" pitchFamily="34" charset="0"/>
              <a:buChar char="•"/>
            </a:pPr>
            <a:r>
              <a:rPr lang="en-GB" sz="2200" dirty="0"/>
              <a:t>Successfully use the features of their exports other than price (quality, timing, physical attributes, value added and amounts) to win buyers over</a:t>
            </a:r>
            <a:r>
              <a:rPr lang="en-GB" sz="2200" dirty="0" smtClean="0"/>
              <a:t>;</a:t>
            </a:r>
          </a:p>
          <a:p>
            <a:pPr marL="285750" lvl="0" indent="-285750">
              <a:buFont typeface="Arial" panose="020B0604020202020204" pitchFamily="34" charset="0"/>
              <a:buChar char="•"/>
            </a:pPr>
            <a:endParaRPr lang="en-US" sz="2200" dirty="0"/>
          </a:p>
          <a:p>
            <a:pPr marL="285750" lvl="0" indent="-285750">
              <a:buFont typeface="Arial" panose="020B0604020202020204" pitchFamily="34" charset="0"/>
              <a:buChar char="•"/>
            </a:pPr>
            <a:r>
              <a:rPr lang="en-GB" sz="2200" dirty="0"/>
              <a:t>Improve their profit margins</a:t>
            </a:r>
            <a:r>
              <a:rPr lang="en-GB" sz="2200" dirty="0" smtClean="0"/>
              <a:t>.</a:t>
            </a:r>
          </a:p>
          <a:p>
            <a:pPr marL="285750" lvl="0" indent="-285750">
              <a:buFont typeface="Arial" panose="020B0604020202020204" pitchFamily="34" charset="0"/>
              <a:buChar char="•"/>
            </a:pPr>
            <a:endParaRPr lang="en-US" sz="2200" dirty="0"/>
          </a:p>
          <a:p>
            <a:pPr marL="285750" indent="-285750" algn="just">
              <a:buFont typeface="Arial" panose="020B0604020202020204" pitchFamily="34" charset="0"/>
              <a:buChar char="•"/>
            </a:pPr>
            <a:endParaRPr lang="en-GB" sz="2200" dirty="0" smtClean="0"/>
          </a:p>
          <a:p>
            <a:pPr marL="0" indent="0"/>
            <a:endParaRPr lang="en-US" dirty="0" smtClean="0"/>
          </a:p>
          <a:p>
            <a:pPr marL="0" indent="0"/>
            <a:endParaRPr lang="en-US" dirty="0"/>
          </a:p>
        </p:txBody>
      </p:sp>
    </p:spTree>
    <p:extLst>
      <p:ext uri="{BB962C8B-B14F-4D97-AF65-F5344CB8AC3E}">
        <p14:creationId xmlns:p14="http://schemas.microsoft.com/office/powerpoint/2010/main" val="1857799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rgbClr val="36A7E9"/>
                </a:solidFill>
              </a:rPr>
              <a:t>Follow up</a:t>
            </a:r>
            <a:r>
              <a:rPr lang="en-GB" dirty="0">
                <a:solidFill>
                  <a:srgbClr val="36A7E9"/>
                </a:solidFill>
              </a:rPr>
              <a:t/>
            </a:r>
            <a:br>
              <a:rPr lang="en-GB" dirty="0">
                <a:solidFill>
                  <a:srgbClr val="36A7E9"/>
                </a:solidFill>
              </a:rPr>
            </a:br>
            <a:r>
              <a:rPr lang="en-GB" sz="2000" dirty="0" smtClean="0">
                <a:solidFill>
                  <a:srgbClr val="595959">
                    <a:lumMod val="60000"/>
                    <a:lumOff val="40000"/>
                  </a:srgbClr>
                </a:solidFill>
              </a:rPr>
              <a:t>Effectiveness of the initiative</a:t>
            </a:r>
            <a:endParaRPr lang="en-GB" dirty="0"/>
          </a:p>
        </p:txBody>
      </p:sp>
      <p:sp>
        <p:nvSpPr>
          <p:cNvPr id="5" name="Content Placeholder 2"/>
          <p:cNvSpPr txBox="1">
            <a:spLocks/>
          </p:cNvSpPr>
          <p:nvPr/>
        </p:nvSpPr>
        <p:spPr>
          <a:xfrm>
            <a:off x="323528" y="1340768"/>
            <a:ext cx="8286808" cy="4752528"/>
          </a:xfrm>
          <a:prstGeom prst="rect">
            <a:avLst/>
          </a:prstGeom>
        </p:spPr>
        <p:txBody>
          <a:bodyPr>
            <a:normAutofit lnSpcReduction="10000"/>
          </a:bodyPr>
          <a:lstStyle>
            <a:lvl1pPr marL="174625" indent="-174625" algn="l" defTabSz="914400" rtl="0" eaLnBrk="1" latinLnBrk="0" hangingPunct="1">
              <a:spcBef>
                <a:spcPct val="20000"/>
              </a:spcBef>
              <a:buFont typeface="Arial" pitchFamily="34" charset="0"/>
              <a:buNone/>
              <a:tabLst/>
              <a:defRPr sz="1800" kern="1200">
                <a:solidFill>
                  <a:schemeClr val="accent2"/>
                </a:solidFill>
                <a:latin typeface="+mn-lt"/>
                <a:ea typeface="+mn-ea"/>
                <a:cs typeface="+mn-cs"/>
              </a:defRPr>
            </a:lvl1pPr>
            <a:lvl2pPr marL="530225" indent="-173038" algn="l" defTabSz="914400" rtl="0" eaLnBrk="1" latinLnBrk="0" hangingPunct="1">
              <a:spcBef>
                <a:spcPct val="20000"/>
              </a:spcBef>
              <a:buClr>
                <a:schemeClr val="tx2"/>
              </a:buClr>
              <a:buFont typeface="Arial" pitchFamily="34" charset="0"/>
              <a:buChar char="•"/>
              <a:defRPr sz="1800" kern="1200">
                <a:solidFill>
                  <a:schemeClr val="accent2"/>
                </a:solidFill>
                <a:latin typeface="+mn-lt"/>
                <a:ea typeface="+mn-ea"/>
                <a:cs typeface="+mn-cs"/>
              </a:defRPr>
            </a:lvl2pPr>
            <a:lvl3pPr marL="1143000" indent="-228600" algn="l" defTabSz="914400" rtl="0" eaLnBrk="1" latinLnBrk="0" hangingPunct="1">
              <a:spcBef>
                <a:spcPct val="20000"/>
              </a:spcBef>
              <a:buClr>
                <a:schemeClr val="accent5"/>
              </a:buClr>
              <a:buFont typeface="Arial" pitchFamily="34" charset="0"/>
              <a:buChar char="•"/>
              <a:defRPr sz="1600" kern="1200">
                <a:solidFill>
                  <a:schemeClr val="accent2"/>
                </a:solidFill>
                <a:latin typeface="+mn-lt"/>
                <a:ea typeface="+mn-ea"/>
                <a:cs typeface="+mn-cs"/>
              </a:defRPr>
            </a:lvl3pPr>
            <a:lvl4pPr marL="1600200" indent="-228600" algn="l" defTabSz="914400" rtl="0" eaLnBrk="1" latinLnBrk="0" hangingPunct="1">
              <a:spcBef>
                <a:spcPct val="20000"/>
              </a:spcBef>
              <a:buClr>
                <a:schemeClr val="accent6"/>
              </a:buClr>
              <a:buFont typeface="Arial" pitchFamily="34" charset="0"/>
              <a:buChar char="•"/>
              <a:defRPr sz="1400" kern="1200">
                <a:solidFill>
                  <a:schemeClr val="accent2"/>
                </a:solidFill>
                <a:latin typeface="+mn-lt"/>
                <a:ea typeface="+mn-ea"/>
                <a:cs typeface="+mn-cs"/>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19138" indent="-719138">
              <a:tabLst>
                <a:tab pos="719138" algn="l"/>
              </a:tabLst>
            </a:pPr>
            <a:endParaRPr lang="fr-CH" cap="small" dirty="0" smtClean="0">
              <a:solidFill>
                <a:schemeClr val="accent1"/>
              </a:solidFill>
            </a:endParaRPr>
          </a:p>
          <a:p>
            <a:pPr marL="719138" indent="-719138">
              <a:tabLst>
                <a:tab pos="719138" algn="l"/>
              </a:tabLst>
            </a:pPr>
            <a:r>
              <a:rPr lang="fr-CH" sz="1600" cap="small" dirty="0" smtClean="0">
                <a:solidFill>
                  <a:schemeClr val="accent1"/>
                </a:solidFill>
              </a:rPr>
              <a:t>WHAT WILL THE ADJUDICATING PANEL BE LOOKING FOR?</a:t>
            </a:r>
            <a:endParaRPr lang="fr-CH" sz="1600" dirty="0" smtClean="0"/>
          </a:p>
          <a:p>
            <a:pPr marL="0" indent="0"/>
            <a:endParaRPr lang="en-US" dirty="0" smtClean="0"/>
          </a:p>
          <a:p>
            <a:pPr marL="0" indent="0"/>
            <a:r>
              <a:rPr lang="en-US" dirty="0" smtClean="0"/>
              <a:t>EVIDENCE </a:t>
            </a:r>
            <a:endParaRPr lang="en-US" sz="2200" dirty="0"/>
          </a:p>
          <a:p>
            <a:pPr marL="0" lvl="0" indent="0"/>
            <a:r>
              <a:rPr lang="en-GB" sz="2200" dirty="0"/>
              <a:t>The evidence that </a:t>
            </a:r>
            <a:r>
              <a:rPr lang="en-GB" sz="2200" dirty="0" smtClean="0"/>
              <a:t>the </a:t>
            </a:r>
            <a:r>
              <a:rPr lang="en-GB" sz="2200" dirty="0"/>
              <a:t>export development initiative </a:t>
            </a:r>
            <a:r>
              <a:rPr lang="en-GB" sz="2200" dirty="0" smtClean="0"/>
              <a:t>significantly </a:t>
            </a:r>
            <a:r>
              <a:rPr lang="en-GB" sz="2200" dirty="0"/>
              <a:t>contributed to the changes that are important in building enterprise competitiveness. </a:t>
            </a:r>
            <a:endParaRPr lang="en-GB" sz="2200" dirty="0" smtClean="0"/>
          </a:p>
          <a:p>
            <a:pPr marL="0" lvl="0" indent="0"/>
            <a:endParaRPr lang="en-GB" sz="2200" dirty="0" smtClean="0"/>
          </a:p>
          <a:p>
            <a:pPr marL="0" lvl="0" indent="0"/>
            <a:r>
              <a:rPr lang="en-GB" sz="2200" dirty="0" smtClean="0"/>
              <a:t>Specifically</a:t>
            </a:r>
            <a:r>
              <a:rPr lang="en-GB" sz="2200" dirty="0"/>
              <a:t>, although the changes that are deemed as contributors to this objective come in the form of awareness, attitude and behavioural change, panellists are </a:t>
            </a:r>
            <a:r>
              <a:rPr lang="en-GB" sz="2200" dirty="0" smtClean="0"/>
              <a:t>looking for the </a:t>
            </a:r>
            <a:r>
              <a:rPr lang="en-GB" sz="2200" b="1" dirty="0"/>
              <a:t>positive changes in specific managerial and business practices that had been identified as factors working against enterprise </a:t>
            </a:r>
            <a:r>
              <a:rPr lang="en-GB" sz="2200" b="1" dirty="0" smtClean="0"/>
              <a:t>competitiveness</a:t>
            </a:r>
            <a:r>
              <a:rPr lang="en-GB" sz="2200" b="1" dirty="0"/>
              <a:t>.</a:t>
            </a:r>
            <a:endParaRPr lang="en-US" sz="2200" dirty="0" smtClean="0"/>
          </a:p>
          <a:p>
            <a:pPr marL="285750" indent="-285750" algn="just">
              <a:buFont typeface="Arial" panose="020B0604020202020204" pitchFamily="34" charset="0"/>
              <a:buChar char="•"/>
            </a:pPr>
            <a:endParaRPr lang="en-GB" sz="2200" dirty="0" smtClean="0"/>
          </a:p>
          <a:p>
            <a:pPr marL="0" indent="0"/>
            <a:endParaRPr lang="en-US" dirty="0" smtClean="0"/>
          </a:p>
          <a:p>
            <a:pPr marL="0" indent="0"/>
            <a:endParaRPr lang="en-US" dirty="0"/>
          </a:p>
        </p:txBody>
      </p:sp>
    </p:spTree>
    <p:extLst>
      <p:ext uri="{BB962C8B-B14F-4D97-AF65-F5344CB8AC3E}">
        <p14:creationId xmlns:p14="http://schemas.microsoft.com/office/powerpoint/2010/main" val="2295512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dirty="0" smtClean="0"/>
              <a:t>Exercise</a:t>
            </a:r>
            <a:endParaRPr lang="en-GB" dirty="0"/>
          </a:p>
        </p:txBody>
      </p:sp>
      <p:sp>
        <p:nvSpPr>
          <p:cNvPr id="5" name="Rectangle 2"/>
          <p:cNvSpPr>
            <a:spLocks noChangeArrowheads="1"/>
          </p:cNvSpPr>
          <p:nvPr/>
        </p:nvSpPr>
        <p:spPr bwMode="auto">
          <a:xfrm>
            <a:off x="755576" y="1651943"/>
            <a:ext cx="7324091" cy="1162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566" tIns="26783" rIns="53566" bIns="26783">
            <a:spAutoFit/>
          </a:bodyPr>
          <a:lstStyle/>
          <a:p>
            <a:r>
              <a:rPr lang="en-US" b="1" dirty="0" smtClean="0"/>
              <a:t>The Pannonia </a:t>
            </a:r>
            <a:r>
              <a:rPr lang="en-US" b="1" dirty="0"/>
              <a:t>Wine </a:t>
            </a:r>
            <a:r>
              <a:rPr lang="en-US" b="1" dirty="0" smtClean="0"/>
              <a:t>Project </a:t>
            </a:r>
            <a:endParaRPr lang="en-GB" dirty="0"/>
          </a:p>
          <a:p>
            <a:pPr defTabSz="535656">
              <a:spcBef>
                <a:spcPct val="50000"/>
              </a:spcBef>
            </a:pPr>
            <a:r>
              <a:rPr lang="en-US" dirty="0" smtClean="0"/>
              <a:t>What evidence is there that this is an export development initiative? </a:t>
            </a:r>
            <a:endParaRPr lang="en-US" dirty="0"/>
          </a:p>
          <a:p>
            <a:pPr defTabSz="535656">
              <a:spcBef>
                <a:spcPct val="50000"/>
              </a:spcBef>
            </a:pPr>
            <a:r>
              <a:rPr lang="en-US" dirty="0" smtClean="0"/>
              <a:t>From the evaluation criteria, what is missing in this application?</a:t>
            </a:r>
            <a:endParaRPr lang="en-US" dirty="0"/>
          </a:p>
        </p:txBody>
      </p:sp>
    </p:spTree>
    <p:extLst>
      <p:ext uri="{BB962C8B-B14F-4D97-AF65-F5344CB8AC3E}">
        <p14:creationId xmlns:p14="http://schemas.microsoft.com/office/powerpoint/2010/main" val="687865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552471"/>
          </a:xfrm>
        </p:spPr>
        <p:txBody>
          <a:bodyPr/>
          <a:lstStyle/>
          <a:p>
            <a:pPr marL="0" indent="0"/>
            <a:r>
              <a:rPr lang="en-US" sz="2000" dirty="0" smtClean="0"/>
              <a:t>What did the participants say?</a:t>
            </a:r>
            <a:endParaRPr lang="en-US" sz="2000" dirty="0"/>
          </a:p>
        </p:txBody>
      </p:sp>
      <p:sp>
        <p:nvSpPr>
          <p:cNvPr id="3" name="Content Placeholder 2"/>
          <p:cNvSpPr>
            <a:spLocks noGrp="1"/>
          </p:cNvSpPr>
          <p:nvPr>
            <p:ph idx="1"/>
          </p:nvPr>
        </p:nvSpPr>
        <p:spPr>
          <a:xfrm>
            <a:off x="357158" y="1142985"/>
            <a:ext cx="8286808" cy="2574047"/>
          </a:xfrm>
        </p:spPr>
        <p:txBody>
          <a:bodyPr>
            <a:normAutofit/>
          </a:bodyPr>
          <a:lstStyle/>
          <a:p>
            <a:pPr marL="0" indent="0">
              <a:buNone/>
            </a:pPr>
            <a:endParaRPr lang="en-US" dirty="0" smtClean="0"/>
          </a:p>
          <a:p>
            <a:pPr marL="0" indent="0">
              <a:buNone/>
            </a:pPr>
            <a:endParaRPr lang="en-US" dirty="0" smtClean="0"/>
          </a:p>
          <a:p>
            <a:endParaRPr lang="en-US" dirty="0" smtClean="0"/>
          </a:p>
        </p:txBody>
      </p:sp>
      <p:sp>
        <p:nvSpPr>
          <p:cNvPr id="5" name="Content Placeholder 3"/>
          <p:cNvSpPr txBox="1">
            <a:spLocks/>
          </p:cNvSpPr>
          <p:nvPr/>
        </p:nvSpPr>
        <p:spPr>
          <a:xfrm>
            <a:off x="323528" y="908720"/>
            <a:ext cx="8424936" cy="5328592"/>
          </a:xfrm>
          <a:prstGeom prst="rect">
            <a:avLst/>
          </a:prstGeom>
        </p:spPr>
        <p:txBody>
          <a:bodyPr vert="horz" lIns="91440" tIns="45720" rIns="91440" bIns="45720" rtlCol="0">
            <a:noAutofit/>
          </a:bodyPr>
          <a:lstStyle>
            <a:lvl1pPr marL="174625" indent="-174625" algn="l" defTabSz="914400" rtl="0" eaLnBrk="1" latinLnBrk="0" hangingPunct="1">
              <a:spcBef>
                <a:spcPct val="20000"/>
              </a:spcBef>
              <a:buClr>
                <a:schemeClr val="tx2"/>
              </a:buClr>
              <a:buFont typeface="Arial" pitchFamily="34" charset="0"/>
              <a:buChar char="•"/>
              <a:tabLst/>
              <a:defRPr sz="1800" kern="1200">
                <a:solidFill>
                  <a:schemeClr val="accent2"/>
                </a:solidFill>
                <a:latin typeface="Arial" pitchFamily="34" charset="0"/>
                <a:ea typeface="+mn-ea"/>
                <a:cs typeface="Arial" pitchFamily="34" charset="0"/>
              </a:defRPr>
            </a:lvl1pPr>
            <a:lvl2pPr marL="530225" indent="-173038" algn="l" defTabSz="914400" rtl="0" eaLnBrk="1" latinLnBrk="0" hangingPunct="1">
              <a:spcBef>
                <a:spcPct val="20000"/>
              </a:spcBef>
              <a:buClr>
                <a:schemeClr val="tx2"/>
              </a:buClr>
              <a:buFont typeface="Arial" pitchFamily="34" charset="0"/>
              <a:buChar char="•"/>
              <a:defRPr sz="1800" kern="1200">
                <a:solidFill>
                  <a:schemeClr val="accent2"/>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accent5"/>
              </a:buClr>
              <a:buFont typeface="Arial" pitchFamily="34" charset="0"/>
              <a:buChar char="•"/>
              <a:defRPr sz="1600" kern="1200">
                <a:solidFill>
                  <a:schemeClr val="accent2"/>
                </a:solidFill>
                <a:latin typeface="Arial" pitchFamily="34" charset="0"/>
                <a:ea typeface="+mn-ea"/>
                <a:cs typeface="Arial" pitchFamily="34" charset="0"/>
              </a:defRPr>
            </a:lvl3pPr>
            <a:lvl4pPr marL="1600200" indent="-228600" algn="l" defTabSz="914400" rtl="0" eaLnBrk="1" latinLnBrk="0" hangingPunct="1">
              <a:spcBef>
                <a:spcPct val="20000"/>
              </a:spcBef>
              <a:buClr>
                <a:schemeClr val="accent6"/>
              </a:buClr>
              <a:buFont typeface="Arial" pitchFamily="34" charset="0"/>
              <a:buChar char="•"/>
              <a:defRPr sz="1400" kern="1200">
                <a:solidFill>
                  <a:schemeClr val="accent2"/>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smtClean="0"/>
              <a:t>We </a:t>
            </a:r>
            <a:r>
              <a:rPr lang="en-US" sz="1600" dirty="0"/>
              <a:t>wanted to build the standards used in our award winning export development initiative into our other </a:t>
            </a:r>
            <a:r>
              <a:rPr lang="en-US" sz="1600" dirty="0" smtClean="0"/>
              <a:t>services. So we re-structured our needs assessment questionnaires to gather more concise information.</a:t>
            </a:r>
          </a:p>
          <a:p>
            <a:pPr marL="0" indent="0">
              <a:buNone/>
            </a:pPr>
            <a:endParaRPr lang="en-US" sz="1600" dirty="0" smtClean="0"/>
          </a:p>
          <a:p>
            <a:pPr marL="0" indent="0">
              <a:buNone/>
            </a:pPr>
            <a:r>
              <a:rPr lang="en-US" sz="1600" dirty="0" smtClean="0"/>
              <a:t>We updated the processes of some of our development services according to the awards structure; and we  revamped our measurement processes so that we could better track results to assess if the service had satisfied the unmet need we identified. </a:t>
            </a:r>
          </a:p>
          <a:p>
            <a:pPr marL="0" indent="0">
              <a:buNone/>
            </a:pPr>
            <a:endParaRPr lang="en-US" sz="1600" dirty="0" smtClean="0"/>
          </a:p>
          <a:p>
            <a:pPr marL="0" indent="0">
              <a:buNone/>
            </a:pPr>
            <a:r>
              <a:rPr lang="en-GB" sz="1600" dirty="0" smtClean="0"/>
              <a:t>We </a:t>
            </a:r>
            <a:r>
              <a:rPr lang="en-GB" sz="1600" dirty="0"/>
              <a:t>made a commitment to present a good </a:t>
            </a:r>
            <a:r>
              <a:rPr lang="en-GB" sz="1600" dirty="0" smtClean="0"/>
              <a:t>case…. </a:t>
            </a:r>
            <a:r>
              <a:rPr lang="en-GB" sz="1600" dirty="0"/>
              <a:t>s</a:t>
            </a:r>
            <a:r>
              <a:rPr lang="en-GB" sz="1600" dirty="0" smtClean="0"/>
              <a:t>electing </a:t>
            </a:r>
            <a:r>
              <a:rPr lang="en-GB" sz="1600" dirty="0"/>
              <a:t>the project was a struggle as we didn’t have all the answers </a:t>
            </a:r>
            <a:r>
              <a:rPr lang="en-GB" sz="1600" dirty="0" smtClean="0"/>
              <a:t>required in the application.  This made us realise that there were gaps in our processes which needed attention. </a:t>
            </a:r>
          </a:p>
          <a:p>
            <a:pPr marL="0" indent="0">
              <a:buNone/>
            </a:pPr>
            <a:endParaRPr lang="en-GB" sz="1600" dirty="0"/>
          </a:p>
          <a:p>
            <a:pPr marL="0" indent="0">
              <a:buNone/>
            </a:pPr>
            <a:r>
              <a:rPr lang="en-US" sz="1600" dirty="0" smtClean="0"/>
              <a:t>The </a:t>
            </a:r>
            <a:r>
              <a:rPr lang="en-US" sz="1600" dirty="0"/>
              <a:t>award has </a:t>
            </a:r>
            <a:r>
              <a:rPr lang="en-US" sz="1600" dirty="0" smtClean="0"/>
              <a:t>generated </a:t>
            </a:r>
            <a:r>
              <a:rPr lang="en-US" sz="1600" dirty="0"/>
              <a:t>more interest from other trade promotion organizations in Africa – they want to see what others are doing. It spurs discussion because other TPOs ask us about what we did</a:t>
            </a:r>
            <a:r>
              <a:rPr lang="en-US" sz="1600" dirty="0" smtClean="0"/>
              <a:t>.</a:t>
            </a:r>
          </a:p>
          <a:p>
            <a:pPr marL="0" indent="0">
              <a:buNone/>
            </a:pPr>
            <a:endParaRPr lang="en-US" sz="1600" dirty="0"/>
          </a:p>
        </p:txBody>
      </p:sp>
    </p:spTree>
    <p:extLst>
      <p:ext uri="{BB962C8B-B14F-4D97-AF65-F5344CB8AC3E}">
        <p14:creationId xmlns:p14="http://schemas.microsoft.com/office/powerpoint/2010/main" val="65442516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Session III</a:t>
            </a:r>
            <a:endParaRPr lang="en-GB" dirty="0"/>
          </a:p>
        </p:txBody>
      </p:sp>
      <p:sp>
        <p:nvSpPr>
          <p:cNvPr id="3" name="Subtitle 2"/>
          <p:cNvSpPr>
            <a:spLocks noGrp="1"/>
          </p:cNvSpPr>
          <p:nvPr>
            <p:ph type="subTitle" idx="1"/>
          </p:nvPr>
        </p:nvSpPr>
        <p:spPr>
          <a:xfrm>
            <a:off x="371500" y="3723872"/>
            <a:ext cx="8088932" cy="857256"/>
          </a:xfrm>
        </p:spPr>
        <p:txBody>
          <a:bodyPr>
            <a:normAutofit/>
          </a:bodyPr>
          <a:lstStyle/>
          <a:p>
            <a:r>
              <a:rPr lang="en-US" i="1" dirty="0"/>
              <a:t>Developing a comprehensive application and adhering to the guidelines </a:t>
            </a:r>
            <a:endParaRPr lang="en-GB" dirty="0"/>
          </a:p>
        </p:txBody>
      </p:sp>
    </p:spTree>
    <p:extLst>
      <p:ext uri="{BB962C8B-B14F-4D97-AF65-F5344CB8AC3E}">
        <p14:creationId xmlns:p14="http://schemas.microsoft.com/office/powerpoint/2010/main" val="310963885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sz="2800" dirty="0" smtClean="0"/>
              <a:t>Presentation of the application</a:t>
            </a:r>
            <a:endParaRPr lang="en-GB" sz="2800" dirty="0"/>
          </a:p>
        </p:txBody>
      </p:sp>
      <p:sp>
        <p:nvSpPr>
          <p:cNvPr id="5" name="Rectangle 2"/>
          <p:cNvSpPr>
            <a:spLocks noChangeArrowheads="1"/>
          </p:cNvSpPr>
          <p:nvPr/>
        </p:nvSpPr>
        <p:spPr bwMode="auto">
          <a:xfrm>
            <a:off x="755576" y="1175176"/>
            <a:ext cx="7324091" cy="4486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566" tIns="26783" rIns="53566" bIns="26783">
            <a:spAutoFit/>
          </a:bodyPr>
          <a:lstStyle/>
          <a:p>
            <a:pPr lvl="0"/>
            <a:r>
              <a:rPr lang="en-GB" sz="1600" b="1" dirty="0" smtClean="0"/>
              <a:t>Parts 1 &amp; 2 </a:t>
            </a:r>
          </a:p>
          <a:p>
            <a:pPr lvl="0"/>
            <a:r>
              <a:rPr lang="en-GB" sz="1600" dirty="0" smtClean="0"/>
              <a:t>Contact Information &amp; The Certificate</a:t>
            </a:r>
          </a:p>
          <a:p>
            <a:pPr lvl="0"/>
            <a:endParaRPr lang="en-GB" sz="1600" dirty="0" smtClean="0"/>
          </a:p>
          <a:p>
            <a:pPr lvl="0"/>
            <a:r>
              <a:rPr lang="en-GB" sz="1600" b="1" dirty="0" smtClean="0"/>
              <a:t>Part 3</a:t>
            </a:r>
          </a:p>
          <a:p>
            <a:pPr lvl="0"/>
            <a:r>
              <a:rPr lang="en-GB" sz="1600" dirty="0" smtClean="0"/>
              <a:t>Cover page: Optional</a:t>
            </a:r>
          </a:p>
          <a:p>
            <a:pPr lvl="0"/>
            <a:endParaRPr lang="en-GB" sz="1600" dirty="0" smtClean="0"/>
          </a:p>
          <a:p>
            <a:pPr lvl="0"/>
            <a:r>
              <a:rPr lang="en-GB" sz="1600" dirty="0" smtClean="0"/>
              <a:t>Executive </a:t>
            </a:r>
            <a:r>
              <a:rPr lang="en-GB" sz="1600" dirty="0"/>
              <a:t>Summary</a:t>
            </a:r>
          </a:p>
          <a:p>
            <a:pPr lvl="0"/>
            <a:endParaRPr lang="en-GB" sz="1600" dirty="0"/>
          </a:p>
          <a:p>
            <a:pPr lvl="0"/>
            <a:r>
              <a:rPr lang="en-GB" sz="1600" dirty="0"/>
              <a:t>Overview of the initiative (page 8)</a:t>
            </a:r>
          </a:p>
          <a:p>
            <a:pPr lvl="0"/>
            <a:endParaRPr lang="en-GB" sz="1600" dirty="0"/>
          </a:p>
          <a:p>
            <a:pPr lvl="0"/>
            <a:r>
              <a:rPr lang="en-GB" sz="1600" dirty="0" smtClean="0"/>
              <a:t>Determining </a:t>
            </a:r>
            <a:r>
              <a:rPr lang="en-GB" sz="1600" dirty="0"/>
              <a:t>the need for the initiative (page 8</a:t>
            </a:r>
            <a:r>
              <a:rPr lang="en-GB" sz="1600" dirty="0" smtClean="0"/>
              <a:t>)</a:t>
            </a:r>
          </a:p>
          <a:p>
            <a:pPr lvl="0"/>
            <a:endParaRPr lang="en-US" sz="1600" dirty="0"/>
          </a:p>
          <a:p>
            <a:pPr lvl="0"/>
            <a:r>
              <a:rPr lang="en-GB" sz="1600" dirty="0"/>
              <a:t>Confirming the alignment of the </a:t>
            </a:r>
            <a:r>
              <a:rPr lang="en-GB" sz="1600" dirty="0" smtClean="0"/>
              <a:t>export </a:t>
            </a:r>
            <a:r>
              <a:rPr lang="en-GB" sz="1600" dirty="0"/>
              <a:t>d</a:t>
            </a:r>
            <a:r>
              <a:rPr lang="en-GB" sz="1600" dirty="0" smtClean="0"/>
              <a:t>evelopment </a:t>
            </a:r>
            <a:r>
              <a:rPr lang="en-GB" sz="1600" dirty="0"/>
              <a:t>i</a:t>
            </a:r>
            <a:r>
              <a:rPr lang="en-GB" sz="1600" dirty="0" smtClean="0"/>
              <a:t>nitiative </a:t>
            </a:r>
            <a:r>
              <a:rPr lang="en-GB" sz="1600" dirty="0"/>
              <a:t>with the overall strategy of the TPO (page 9)</a:t>
            </a:r>
            <a:r>
              <a:rPr lang="en-GB" sz="1600" dirty="0" smtClean="0"/>
              <a:t>;</a:t>
            </a:r>
          </a:p>
          <a:p>
            <a:pPr lvl="0"/>
            <a:endParaRPr lang="en-US" sz="1600" dirty="0"/>
          </a:p>
          <a:p>
            <a:pPr lvl="0"/>
            <a:r>
              <a:rPr lang="en-GB" sz="1600" dirty="0"/>
              <a:t>Performance monitoring of the initiative (page 10)</a:t>
            </a:r>
            <a:r>
              <a:rPr lang="en-GB" sz="1600" dirty="0" smtClean="0"/>
              <a:t>.</a:t>
            </a:r>
          </a:p>
          <a:p>
            <a:pPr lvl="0"/>
            <a:endParaRPr lang="en-GB" sz="1600" dirty="0"/>
          </a:p>
          <a:p>
            <a:r>
              <a:rPr lang="en-GB" sz="1600" dirty="0"/>
              <a:t>The demonstrated effectiveness of the initiative (page 10</a:t>
            </a:r>
            <a:r>
              <a:rPr lang="en-GB" sz="1600" dirty="0" smtClean="0"/>
              <a:t>);</a:t>
            </a:r>
          </a:p>
        </p:txBody>
      </p:sp>
    </p:spTree>
    <p:extLst>
      <p:ext uri="{BB962C8B-B14F-4D97-AF65-F5344CB8AC3E}">
        <p14:creationId xmlns:p14="http://schemas.microsoft.com/office/powerpoint/2010/main" val="293052824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sz="2800" dirty="0" smtClean="0"/>
              <a:t>Format of the application</a:t>
            </a:r>
            <a:endParaRPr lang="en-GB" sz="2800" dirty="0"/>
          </a:p>
        </p:txBody>
      </p:sp>
      <p:sp>
        <p:nvSpPr>
          <p:cNvPr id="5" name="Rectangle 2"/>
          <p:cNvSpPr>
            <a:spLocks noChangeArrowheads="1"/>
          </p:cNvSpPr>
          <p:nvPr/>
        </p:nvSpPr>
        <p:spPr bwMode="auto">
          <a:xfrm>
            <a:off x="755576" y="1268760"/>
            <a:ext cx="7324091" cy="3455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566" tIns="26783" rIns="53566" bIns="26783">
            <a:spAutoFit/>
          </a:bodyPr>
          <a:lstStyle/>
          <a:p>
            <a:r>
              <a:rPr lang="en-GB" b="1" dirty="0" smtClean="0"/>
              <a:t>7 </a:t>
            </a:r>
            <a:r>
              <a:rPr lang="en-GB" b="1" dirty="0"/>
              <a:t>double-sided pages</a:t>
            </a:r>
            <a:r>
              <a:rPr lang="en-GB" dirty="0"/>
              <a:t> (a total of 13 pages</a:t>
            </a:r>
            <a:r>
              <a:rPr lang="en-GB" dirty="0" smtClean="0"/>
              <a:t>)</a:t>
            </a:r>
            <a:endParaRPr lang="en-GB" dirty="0"/>
          </a:p>
          <a:p>
            <a:r>
              <a:rPr lang="en-GB" dirty="0"/>
              <a:t> </a:t>
            </a:r>
          </a:p>
          <a:p>
            <a:r>
              <a:rPr lang="en-GB" dirty="0"/>
              <a:t>Your submission must be written in English and formatted according to the following guidelines</a:t>
            </a:r>
            <a:r>
              <a:rPr lang="en-GB" dirty="0" smtClean="0"/>
              <a:t>:</a:t>
            </a:r>
          </a:p>
          <a:p>
            <a:endParaRPr lang="en-GB" dirty="0"/>
          </a:p>
          <a:p>
            <a:pPr>
              <a:spcBef>
                <a:spcPts val="600"/>
              </a:spcBef>
              <a:spcAft>
                <a:spcPts val="600"/>
              </a:spcAft>
            </a:pPr>
            <a:r>
              <a:rPr lang="en-GB" b="1" dirty="0"/>
              <a:t>Font: </a:t>
            </a:r>
            <a:r>
              <a:rPr lang="en-GB" dirty="0"/>
              <a:t>Arial, 11, Black;</a:t>
            </a:r>
            <a:r>
              <a:rPr lang="en-GB" b="1" dirty="0"/>
              <a:t> </a:t>
            </a:r>
            <a:br>
              <a:rPr lang="en-GB" b="1" dirty="0"/>
            </a:br>
            <a:r>
              <a:rPr lang="en-GB" b="1" dirty="0"/>
              <a:t>Titles in document: </a:t>
            </a:r>
            <a:r>
              <a:rPr lang="en-GB" dirty="0"/>
              <a:t>Bold; </a:t>
            </a:r>
            <a:br>
              <a:rPr lang="en-GB" dirty="0"/>
            </a:br>
            <a:r>
              <a:rPr lang="en-GB" b="1" dirty="0"/>
              <a:t>Main titles/headers: </a:t>
            </a:r>
            <a:r>
              <a:rPr lang="en-GB" dirty="0"/>
              <a:t>Arial 12, bold;</a:t>
            </a:r>
            <a:br>
              <a:rPr lang="en-GB" dirty="0"/>
            </a:br>
            <a:r>
              <a:rPr lang="en-GB" b="1" dirty="0"/>
              <a:t>Line Spacing:</a:t>
            </a:r>
            <a:r>
              <a:rPr lang="en-GB" dirty="0"/>
              <a:t>  1.5;</a:t>
            </a:r>
            <a:br>
              <a:rPr lang="en-GB" dirty="0"/>
            </a:br>
            <a:r>
              <a:rPr lang="en-GB" b="1" dirty="0"/>
              <a:t>Margins, all:</a:t>
            </a:r>
            <a:r>
              <a:rPr lang="en-GB" dirty="0"/>
              <a:t>  2.54 cm;</a:t>
            </a:r>
            <a:br>
              <a:rPr lang="en-GB" dirty="0"/>
            </a:br>
            <a:r>
              <a:rPr lang="en-GB" b="1" dirty="0"/>
              <a:t>Length: </a:t>
            </a:r>
            <a:r>
              <a:rPr lang="en-GB" dirty="0"/>
              <a:t>7 pages double-sided maximum </a:t>
            </a:r>
            <a:r>
              <a:rPr lang="en-GB" b="1" dirty="0"/>
              <a:t>(applications exceeding 13 sides will be disqualified.</a:t>
            </a:r>
            <a:endParaRPr lang="en-GB" dirty="0" smtClean="0"/>
          </a:p>
        </p:txBody>
      </p:sp>
    </p:spTree>
    <p:extLst>
      <p:ext uri="{BB962C8B-B14F-4D97-AF65-F5344CB8AC3E}">
        <p14:creationId xmlns:p14="http://schemas.microsoft.com/office/powerpoint/2010/main" val="233110721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24744"/>
            <a:ext cx="8286808" cy="4786345"/>
          </a:xfrm>
        </p:spPr>
        <p:txBody>
          <a:bodyPr>
            <a:normAutofit/>
          </a:bodyPr>
          <a:lstStyle/>
          <a:p>
            <a:pPr algn="ctr">
              <a:buNone/>
            </a:pPr>
            <a:endParaRPr lang="fr-CH" sz="2400" dirty="0" smtClean="0">
              <a:solidFill>
                <a:schemeClr val="tx2"/>
              </a:solidFill>
              <a:ea typeface="+mj-ea"/>
            </a:endParaRPr>
          </a:p>
          <a:p>
            <a:pPr algn="ctr">
              <a:buNone/>
            </a:pPr>
            <a:endParaRPr lang="fr-CH" sz="2800" dirty="0" smtClean="0">
              <a:solidFill>
                <a:schemeClr val="tx2"/>
              </a:solidFill>
              <a:ea typeface="+mj-ea"/>
            </a:endParaRPr>
          </a:p>
          <a:p>
            <a:pPr algn="ctr">
              <a:buNone/>
            </a:pPr>
            <a:r>
              <a:rPr lang="fr-CH" sz="2800" dirty="0" smtClean="0">
                <a:solidFill>
                  <a:schemeClr val="tx2"/>
                </a:solidFill>
                <a:ea typeface="+mj-ea"/>
              </a:rPr>
              <a:t>10th TPO Network World Conference and </a:t>
            </a:r>
            <a:r>
              <a:rPr lang="fr-CH" sz="2800" dirty="0" err="1" smtClean="0">
                <a:solidFill>
                  <a:schemeClr val="tx2"/>
                </a:solidFill>
                <a:ea typeface="+mj-ea"/>
              </a:rPr>
              <a:t>Awards</a:t>
            </a:r>
            <a:endParaRPr lang="fr-CH" sz="2800" dirty="0" smtClean="0">
              <a:solidFill>
                <a:schemeClr val="tx2"/>
              </a:solidFill>
              <a:ea typeface="+mj-ea"/>
            </a:endParaRPr>
          </a:p>
          <a:p>
            <a:pPr algn="ctr">
              <a:buNone/>
            </a:pPr>
            <a:endParaRPr lang="fr-CH" sz="2400" dirty="0" smtClean="0">
              <a:solidFill>
                <a:schemeClr val="tx2"/>
              </a:solidFill>
              <a:ea typeface="+mj-ea"/>
            </a:endParaRPr>
          </a:p>
          <a:p>
            <a:pPr algn="ctr">
              <a:buNone/>
            </a:pPr>
            <a:r>
              <a:rPr lang="fr-CH" sz="2400" dirty="0" smtClean="0">
                <a:solidFill>
                  <a:schemeClr val="tx2"/>
                </a:solidFill>
                <a:ea typeface="+mj-ea"/>
              </a:rPr>
              <a:t>3 - 5 </a:t>
            </a:r>
            <a:r>
              <a:rPr lang="fr-CH" sz="2400" dirty="0" err="1" smtClean="0">
                <a:solidFill>
                  <a:schemeClr val="tx2"/>
                </a:solidFill>
                <a:ea typeface="+mj-ea"/>
              </a:rPr>
              <a:t>November</a:t>
            </a:r>
            <a:r>
              <a:rPr lang="fr-CH" sz="2400" dirty="0" smtClean="0">
                <a:solidFill>
                  <a:schemeClr val="tx2"/>
                </a:solidFill>
                <a:ea typeface="+mj-ea"/>
              </a:rPr>
              <a:t>, 2014</a:t>
            </a:r>
          </a:p>
          <a:p>
            <a:pPr algn="ctr">
              <a:buNone/>
            </a:pPr>
            <a:endParaRPr lang="fr-CH" sz="2400" dirty="0" smtClean="0">
              <a:solidFill>
                <a:schemeClr val="tx2"/>
              </a:solidFill>
              <a:ea typeface="+mj-ea"/>
            </a:endParaRPr>
          </a:p>
          <a:p>
            <a:pPr algn="ctr">
              <a:buNone/>
            </a:pPr>
            <a:r>
              <a:rPr lang="fr-CH" sz="2400" dirty="0" err="1" smtClean="0">
                <a:solidFill>
                  <a:schemeClr val="tx2"/>
                </a:solidFill>
                <a:ea typeface="+mj-ea"/>
              </a:rPr>
              <a:t>Dubai</a:t>
            </a:r>
            <a:r>
              <a:rPr lang="fr-CH" sz="2400" dirty="0" smtClean="0">
                <a:solidFill>
                  <a:schemeClr val="tx2"/>
                </a:solidFill>
                <a:ea typeface="+mj-ea"/>
              </a:rPr>
              <a:t>, United Arab Emirates</a:t>
            </a:r>
          </a:p>
          <a:p>
            <a:pPr algn="ctr">
              <a:buNone/>
            </a:pPr>
            <a:endParaRPr lang="fr-CH" sz="2400" dirty="0">
              <a:solidFill>
                <a:schemeClr val="tx2"/>
              </a:solidFill>
              <a:ea typeface="+mj-ea"/>
            </a:endParaRPr>
          </a:p>
          <a:p>
            <a:pPr algn="ctr">
              <a:buNone/>
            </a:pPr>
            <a:r>
              <a:rPr lang="fr-CH" sz="2400" dirty="0" smtClean="0">
                <a:solidFill>
                  <a:schemeClr val="tx2"/>
                </a:solidFill>
              </a:rPr>
              <a:t>Hosted by Dubai Exports in partnership with ITC</a:t>
            </a:r>
          </a:p>
          <a:p>
            <a:pPr algn="ctr">
              <a:buNone/>
            </a:pPr>
            <a:endParaRPr lang="en-GB" sz="2400" dirty="0" smtClean="0">
              <a:solidFill>
                <a:schemeClr val="tx2"/>
              </a:solidFill>
              <a:ea typeface="+mj-ea"/>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23728" y="476671"/>
            <a:ext cx="4390442" cy="93834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60648"/>
            <a:ext cx="8229600" cy="552471"/>
          </a:xfrm>
        </p:spPr>
        <p:txBody>
          <a:bodyPr/>
          <a:lstStyle/>
          <a:p>
            <a:pPr marL="0" indent="0"/>
            <a:r>
              <a:rPr lang="en-US" sz="2000" dirty="0" smtClean="0"/>
              <a:t>THE TPO NETWORK AWARDS</a:t>
            </a:r>
            <a:endParaRPr lang="en-US" sz="2000" dirty="0"/>
          </a:p>
        </p:txBody>
      </p:sp>
      <p:sp>
        <p:nvSpPr>
          <p:cNvPr id="3" name="Content Placeholder 2"/>
          <p:cNvSpPr>
            <a:spLocks noGrp="1"/>
          </p:cNvSpPr>
          <p:nvPr>
            <p:ph idx="1"/>
          </p:nvPr>
        </p:nvSpPr>
        <p:spPr>
          <a:xfrm>
            <a:off x="357158" y="980728"/>
            <a:ext cx="8286808" cy="4824536"/>
          </a:xfrm>
        </p:spPr>
        <p:txBody>
          <a:bodyPr>
            <a:normAutofit/>
          </a:bodyPr>
          <a:lstStyle/>
          <a:p>
            <a:pPr marL="0" indent="0">
              <a:buNone/>
            </a:pPr>
            <a:endParaRPr lang="en-US" dirty="0" smtClean="0"/>
          </a:p>
          <a:p>
            <a:pPr marL="0" indent="0">
              <a:buNone/>
            </a:pPr>
            <a:endParaRPr lang="en-US" dirty="0" smtClean="0"/>
          </a:p>
          <a:p>
            <a:endParaRPr lang="en-US" dirty="0" smtClean="0"/>
          </a:p>
        </p:txBody>
      </p:sp>
      <p:sp>
        <p:nvSpPr>
          <p:cNvPr id="5" name="Content Placeholder 3"/>
          <p:cNvSpPr txBox="1">
            <a:spLocks/>
          </p:cNvSpPr>
          <p:nvPr/>
        </p:nvSpPr>
        <p:spPr>
          <a:xfrm>
            <a:off x="179512" y="692696"/>
            <a:ext cx="8424936" cy="3744416"/>
          </a:xfrm>
          <a:prstGeom prst="rect">
            <a:avLst/>
          </a:prstGeom>
        </p:spPr>
        <p:txBody>
          <a:bodyPr vert="horz" lIns="91440" tIns="45720" rIns="91440" bIns="45720" rtlCol="0">
            <a:normAutofit/>
          </a:bodyPr>
          <a:lstStyle>
            <a:lvl1pPr marL="174625" indent="-174625" algn="l" defTabSz="914400" rtl="0" eaLnBrk="1" latinLnBrk="0" hangingPunct="1">
              <a:spcBef>
                <a:spcPct val="20000"/>
              </a:spcBef>
              <a:buClr>
                <a:schemeClr val="tx2"/>
              </a:buClr>
              <a:buFont typeface="Arial" pitchFamily="34" charset="0"/>
              <a:buChar char="•"/>
              <a:tabLst/>
              <a:defRPr sz="1800" kern="1200">
                <a:solidFill>
                  <a:schemeClr val="accent2"/>
                </a:solidFill>
                <a:latin typeface="Arial" pitchFamily="34" charset="0"/>
                <a:ea typeface="+mn-ea"/>
                <a:cs typeface="Arial" pitchFamily="34" charset="0"/>
              </a:defRPr>
            </a:lvl1pPr>
            <a:lvl2pPr marL="530225" indent="-173038" algn="l" defTabSz="914400" rtl="0" eaLnBrk="1" latinLnBrk="0" hangingPunct="1">
              <a:spcBef>
                <a:spcPct val="20000"/>
              </a:spcBef>
              <a:buClr>
                <a:schemeClr val="tx2"/>
              </a:buClr>
              <a:buFont typeface="Arial" pitchFamily="34" charset="0"/>
              <a:buChar char="•"/>
              <a:defRPr sz="1800" kern="1200">
                <a:solidFill>
                  <a:schemeClr val="accent2"/>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accent5"/>
              </a:buClr>
              <a:buFont typeface="Arial" pitchFamily="34" charset="0"/>
              <a:buChar char="•"/>
              <a:defRPr sz="1600" kern="1200">
                <a:solidFill>
                  <a:schemeClr val="accent2"/>
                </a:solidFill>
                <a:latin typeface="Arial" pitchFamily="34" charset="0"/>
                <a:ea typeface="+mn-ea"/>
                <a:cs typeface="Arial" pitchFamily="34" charset="0"/>
              </a:defRPr>
            </a:lvl3pPr>
            <a:lvl4pPr marL="1600200" indent="-228600" algn="l" defTabSz="914400" rtl="0" eaLnBrk="1" latinLnBrk="0" hangingPunct="1">
              <a:spcBef>
                <a:spcPct val="20000"/>
              </a:spcBef>
              <a:buClr>
                <a:schemeClr val="accent6"/>
              </a:buClr>
              <a:buFont typeface="Arial" pitchFamily="34" charset="0"/>
              <a:buChar char="•"/>
              <a:defRPr sz="1400" kern="1200">
                <a:solidFill>
                  <a:schemeClr val="accent2"/>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p>
          <a:p>
            <a:pPr marL="0" indent="0">
              <a:buFont typeface="Arial" pitchFamily="34" charset="0"/>
              <a:buNone/>
            </a:pPr>
            <a:r>
              <a:rPr lang="en-US" dirty="0" smtClean="0"/>
              <a:t>The TPO Network Awards focus on </a:t>
            </a:r>
            <a:r>
              <a:rPr lang="en-US" dirty="0" smtClean="0">
                <a:solidFill>
                  <a:srgbClr val="FF0000"/>
                </a:solidFill>
              </a:rPr>
              <a:t>outstanding performance </a:t>
            </a:r>
            <a:r>
              <a:rPr lang="en-US" dirty="0"/>
              <a:t>of t</a:t>
            </a:r>
            <a:r>
              <a:rPr lang="en-US" dirty="0" smtClean="0"/>
              <a:t>he TPOs processes and practices in providing </a:t>
            </a:r>
            <a:r>
              <a:rPr lang="en-US" dirty="0" smtClean="0">
                <a:solidFill>
                  <a:srgbClr val="FF0000"/>
                </a:solidFill>
              </a:rPr>
              <a:t>excellence</a:t>
            </a:r>
            <a:r>
              <a:rPr lang="en-US" dirty="0" smtClean="0"/>
              <a:t> in Export Development Initiatives.</a:t>
            </a:r>
          </a:p>
          <a:p>
            <a:pPr marL="0" indent="0">
              <a:buFont typeface="Arial" pitchFamily="34" charset="0"/>
              <a:buNone/>
            </a:pPr>
            <a:endParaRPr lang="en-US" dirty="0"/>
          </a:p>
          <a:p>
            <a:pPr marL="0" indent="0">
              <a:buFont typeface="Arial" pitchFamily="34" charset="0"/>
              <a:buNone/>
            </a:pPr>
            <a:r>
              <a:rPr lang="en-US" dirty="0" smtClean="0"/>
              <a:t>The Awards aim to </a:t>
            </a:r>
            <a:r>
              <a:rPr lang="en-US" dirty="0" smtClean="0">
                <a:solidFill>
                  <a:srgbClr val="FF0000"/>
                </a:solidFill>
              </a:rPr>
              <a:t>identify </a:t>
            </a:r>
            <a:r>
              <a:rPr lang="en-US" dirty="0" smtClean="0"/>
              <a:t>and </a:t>
            </a:r>
            <a:r>
              <a:rPr lang="en-US" dirty="0" smtClean="0">
                <a:solidFill>
                  <a:srgbClr val="FF0000"/>
                </a:solidFill>
              </a:rPr>
              <a:t>recognize</a:t>
            </a:r>
            <a:r>
              <a:rPr lang="en-US" dirty="0" smtClean="0"/>
              <a:t> </a:t>
            </a:r>
            <a:r>
              <a:rPr lang="en-US" dirty="0" smtClean="0">
                <a:solidFill>
                  <a:srgbClr val="FF0000"/>
                </a:solidFill>
              </a:rPr>
              <a:t>innovative</a:t>
            </a:r>
            <a:r>
              <a:rPr lang="en-US" dirty="0" smtClean="0"/>
              <a:t> </a:t>
            </a:r>
            <a:r>
              <a:rPr lang="en-US" dirty="0" smtClean="0">
                <a:solidFill>
                  <a:srgbClr val="FF0000"/>
                </a:solidFill>
              </a:rPr>
              <a:t>processes</a:t>
            </a:r>
            <a:r>
              <a:rPr lang="en-US" dirty="0" smtClean="0"/>
              <a:t> that have successfully contributed to strengthening the competitiveness of exporting enterprises or have made a significant and positive change towards reaching this. </a:t>
            </a:r>
            <a:endParaRPr lang="en-US" dirty="0"/>
          </a:p>
          <a:p>
            <a:pPr marL="0" indent="0">
              <a:buFont typeface="Arial" pitchFamily="34" charset="0"/>
              <a:buNone/>
            </a:pPr>
            <a:endParaRPr lang="en-US" dirty="0" smtClean="0"/>
          </a:p>
          <a:p>
            <a:pPr marL="0" indent="0">
              <a:buFont typeface="Arial" pitchFamily="34" charset="0"/>
              <a:buNone/>
            </a:pPr>
            <a:endParaRPr lang="en-US" dirty="0" smtClean="0"/>
          </a:p>
        </p:txBody>
      </p:sp>
    </p:spTree>
    <p:extLst>
      <p:ext uri="{BB962C8B-B14F-4D97-AF65-F5344CB8AC3E}">
        <p14:creationId xmlns:p14="http://schemas.microsoft.com/office/powerpoint/2010/main" val="22757479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107504" y="116632"/>
            <a:ext cx="7741096" cy="646331"/>
          </a:xfrm>
          <a:prstGeom prst="rect">
            <a:avLst/>
          </a:prstGeom>
          <a:noFill/>
        </p:spPr>
        <p:txBody>
          <a:bodyPr wrap="square" rtlCol="0">
            <a:spAutoFit/>
          </a:bodyPr>
          <a:lstStyle/>
          <a:p>
            <a:pPr algn="ctr"/>
            <a:r>
              <a:rPr lang="en-US" b="1" dirty="0">
                <a:solidFill>
                  <a:schemeClr val="tx2"/>
                </a:solidFill>
                <a:latin typeface="Arial" pitchFamily="34" charset="0"/>
                <a:ea typeface="+mj-ea"/>
                <a:cs typeface="Arial" pitchFamily="34" charset="0"/>
              </a:rPr>
              <a:t>THE TPO NETWORK AWARDS </a:t>
            </a:r>
            <a:r>
              <a:rPr lang="en-US" b="1" dirty="0" smtClean="0">
                <a:solidFill>
                  <a:schemeClr val="tx2"/>
                </a:solidFill>
                <a:latin typeface="Arial" pitchFamily="34" charset="0"/>
                <a:ea typeface="+mj-ea"/>
                <a:cs typeface="Arial" pitchFamily="34" charset="0"/>
              </a:rPr>
              <a:t>PROCESS AND THE SPECIFIC TOPICS FOR DISCUSSION TODAY </a:t>
            </a:r>
            <a:endParaRPr lang="en-US" b="1" dirty="0">
              <a:solidFill>
                <a:schemeClr val="tx2"/>
              </a:solidFill>
              <a:latin typeface="Arial" pitchFamily="34" charset="0"/>
              <a:ea typeface="+mj-ea"/>
              <a:cs typeface="Arial" pitchFamily="34" charset="0"/>
            </a:endParaRPr>
          </a:p>
        </p:txBody>
      </p:sp>
      <p:grpSp>
        <p:nvGrpSpPr>
          <p:cNvPr id="2" name="Group 1"/>
          <p:cNvGrpSpPr/>
          <p:nvPr/>
        </p:nvGrpSpPr>
        <p:grpSpPr>
          <a:xfrm>
            <a:off x="152400" y="1066800"/>
            <a:ext cx="8653130" cy="5297984"/>
            <a:chOff x="152400" y="1066800"/>
            <a:chExt cx="8653130" cy="5297984"/>
          </a:xfrm>
        </p:grpSpPr>
        <p:sp>
          <p:nvSpPr>
            <p:cNvPr id="8" name="Right Arrow 7"/>
            <p:cNvSpPr/>
            <p:nvPr/>
          </p:nvSpPr>
          <p:spPr>
            <a:xfrm>
              <a:off x="30480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9" name="Right Arrow 8"/>
            <p:cNvSpPr/>
            <p:nvPr/>
          </p:nvSpPr>
          <p:spPr>
            <a:xfrm>
              <a:off x="171893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0" name="Right Arrow 9"/>
            <p:cNvSpPr/>
            <p:nvPr/>
          </p:nvSpPr>
          <p:spPr>
            <a:xfrm>
              <a:off x="312420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1" name="Right Arrow 10"/>
            <p:cNvSpPr/>
            <p:nvPr/>
          </p:nvSpPr>
          <p:spPr>
            <a:xfrm>
              <a:off x="453833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2" name="Right Arrow 11"/>
            <p:cNvSpPr/>
            <p:nvPr/>
          </p:nvSpPr>
          <p:spPr>
            <a:xfrm>
              <a:off x="594360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3" name="Right Arrow 12"/>
            <p:cNvSpPr/>
            <p:nvPr/>
          </p:nvSpPr>
          <p:spPr>
            <a:xfrm>
              <a:off x="735773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4" name="Rectangle 13"/>
            <p:cNvSpPr/>
            <p:nvPr/>
          </p:nvSpPr>
          <p:spPr>
            <a:xfrm>
              <a:off x="152400" y="1314680"/>
              <a:ext cx="1515645" cy="523220"/>
            </a:xfrm>
            <a:prstGeom prst="rect">
              <a:avLst/>
            </a:prstGeom>
          </p:spPr>
          <p:txBody>
            <a:bodyPr wrap="square">
              <a:spAutoFit/>
            </a:bodyPr>
            <a:lstStyle/>
            <a:p>
              <a:pPr algn="ctr"/>
              <a:r>
                <a:rPr lang="en-US" sz="1400" b="1" dirty="0" smtClean="0">
                  <a:solidFill>
                    <a:schemeClr val="bg2"/>
                  </a:solidFill>
                  <a:latin typeface="Calibri"/>
                </a:rPr>
                <a:t>Prompting Applications</a:t>
              </a:r>
              <a:endParaRPr lang="en-US" sz="1400" dirty="0" smtClean="0">
                <a:solidFill>
                  <a:schemeClr val="bg2"/>
                </a:solidFill>
                <a:latin typeface="Calibri"/>
              </a:endParaRPr>
            </a:p>
          </p:txBody>
        </p:sp>
        <p:sp>
          <p:nvSpPr>
            <p:cNvPr id="15" name="Rectangle 14"/>
            <p:cNvSpPr/>
            <p:nvPr/>
          </p:nvSpPr>
          <p:spPr>
            <a:xfrm>
              <a:off x="1706392" y="1304447"/>
              <a:ext cx="1236948" cy="523220"/>
            </a:xfrm>
            <a:prstGeom prst="rect">
              <a:avLst/>
            </a:prstGeom>
          </p:spPr>
          <p:txBody>
            <a:bodyPr wrap="square">
              <a:spAutoFit/>
            </a:bodyPr>
            <a:lstStyle/>
            <a:p>
              <a:pPr algn="ctr"/>
              <a:r>
                <a:rPr lang="en-US" sz="1400" b="1" dirty="0" smtClean="0">
                  <a:solidFill>
                    <a:schemeClr val="bg2"/>
                  </a:solidFill>
                  <a:latin typeface="Calibri"/>
                </a:rPr>
                <a:t>Developing Applications</a:t>
              </a:r>
              <a:endParaRPr lang="en-US" sz="1400" dirty="0">
                <a:solidFill>
                  <a:schemeClr val="bg2"/>
                </a:solidFill>
                <a:latin typeface="Calibri"/>
              </a:endParaRPr>
            </a:p>
          </p:txBody>
        </p:sp>
        <p:sp>
          <p:nvSpPr>
            <p:cNvPr id="16" name="Rectangle 15"/>
            <p:cNvSpPr/>
            <p:nvPr/>
          </p:nvSpPr>
          <p:spPr>
            <a:xfrm>
              <a:off x="3124200" y="1349566"/>
              <a:ext cx="1307794" cy="523220"/>
            </a:xfrm>
            <a:prstGeom prst="rect">
              <a:avLst/>
            </a:prstGeom>
          </p:spPr>
          <p:txBody>
            <a:bodyPr wrap="square">
              <a:spAutoFit/>
            </a:bodyPr>
            <a:lstStyle/>
            <a:p>
              <a:pPr algn="ctr"/>
              <a:r>
                <a:rPr lang="en-US" sz="1400" b="1" dirty="0" smtClean="0">
                  <a:solidFill>
                    <a:schemeClr val="bg2"/>
                  </a:solidFill>
                  <a:latin typeface="Calibri"/>
                </a:rPr>
                <a:t>Receiving applications</a:t>
              </a:r>
              <a:endParaRPr lang="en-US" sz="1400" dirty="0" smtClean="0">
                <a:solidFill>
                  <a:schemeClr val="bg2"/>
                </a:solidFill>
                <a:latin typeface="Calibri"/>
              </a:endParaRPr>
            </a:p>
          </p:txBody>
        </p:sp>
        <p:sp>
          <p:nvSpPr>
            <p:cNvPr id="17" name="Rectangle 16"/>
            <p:cNvSpPr/>
            <p:nvPr/>
          </p:nvSpPr>
          <p:spPr>
            <a:xfrm>
              <a:off x="5888514" y="1295400"/>
              <a:ext cx="1350485" cy="523220"/>
            </a:xfrm>
            <a:prstGeom prst="rect">
              <a:avLst/>
            </a:prstGeom>
          </p:spPr>
          <p:txBody>
            <a:bodyPr wrap="square">
              <a:spAutoFit/>
            </a:bodyPr>
            <a:lstStyle/>
            <a:p>
              <a:pPr algn="ctr"/>
              <a:r>
                <a:rPr lang="en-US" sz="1400" b="1" dirty="0" smtClean="0">
                  <a:solidFill>
                    <a:prstClr val="white"/>
                  </a:solidFill>
                  <a:latin typeface="Calibri"/>
                </a:rPr>
                <a:t>Announcement of Results</a:t>
              </a:r>
              <a:endParaRPr lang="en-US" sz="1400" dirty="0" smtClean="0">
                <a:solidFill>
                  <a:prstClr val="white"/>
                </a:solidFill>
                <a:latin typeface="Calibri"/>
              </a:endParaRPr>
            </a:p>
          </p:txBody>
        </p:sp>
        <p:sp>
          <p:nvSpPr>
            <p:cNvPr id="18" name="Rectangle 17"/>
            <p:cNvSpPr/>
            <p:nvPr/>
          </p:nvSpPr>
          <p:spPr>
            <a:xfrm>
              <a:off x="4572000" y="1338549"/>
              <a:ext cx="1167211" cy="523220"/>
            </a:xfrm>
            <a:prstGeom prst="rect">
              <a:avLst/>
            </a:prstGeom>
          </p:spPr>
          <p:txBody>
            <a:bodyPr wrap="square">
              <a:spAutoFit/>
            </a:bodyPr>
            <a:lstStyle/>
            <a:p>
              <a:pPr algn="ctr"/>
              <a:r>
                <a:rPr lang="en-US" sz="1400" b="1" dirty="0" smtClean="0">
                  <a:solidFill>
                    <a:prstClr val="white"/>
                  </a:solidFill>
                  <a:latin typeface="Calibri"/>
                </a:rPr>
                <a:t>Application Processing</a:t>
              </a:r>
              <a:endParaRPr lang="en-US" sz="1400" dirty="0" smtClean="0">
                <a:solidFill>
                  <a:prstClr val="white"/>
                </a:solidFill>
                <a:latin typeface="Calibri"/>
              </a:endParaRPr>
            </a:p>
          </p:txBody>
        </p:sp>
        <p:sp>
          <p:nvSpPr>
            <p:cNvPr id="19" name="Rectangle 18"/>
            <p:cNvSpPr/>
            <p:nvPr/>
          </p:nvSpPr>
          <p:spPr>
            <a:xfrm>
              <a:off x="7384973" y="1368623"/>
              <a:ext cx="1167211" cy="307777"/>
            </a:xfrm>
            <a:prstGeom prst="rect">
              <a:avLst/>
            </a:prstGeom>
          </p:spPr>
          <p:txBody>
            <a:bodyPr wrap="square">
              <a:spAutoFit/>
            </a:bodyPr>
            <a:lstStyle/>
            <a:p>
              <a:pPr algn="ctr"/>
              <a:r>
                <a:rPr lang="en-US" sz="1400" b="1" dirty="0" smtClean="0">
                  <a:solidFill>
                    <a:prstClr val="white"/>
                  </a:solidFill>
                  <a:latin typeface="Calibri"/>
                </a:rPr>
                <a:t>Follow-up</a:t>
              </a:r>
              <a:endParaRPr lang="en-US" sz="1400" dirty="0" smtClean="0">
                <a:solidFill>
                  <a:prstClr val="white"/>
                </a:solidFill>
                <a:latin typeface="Calibri"/>
              </a:endParaRPr>
            </a:p>
          </p:txBody>
        </p:sp>
        <p:sp>
          <p:nvSpPr>
            <p:cNvPr id="23" name="TextBox 22"/>
            <p:cNvSpPr txBox="1"/>
            <p:nvPr/>
          </p:nvSpPr>
          <p:spPr>
            <a:xfrm>
              <a:off x="304800" y="2209800"/>
              <a:ext cx="1371600" cy="2862322"/>
            </a:xfrm>
            <a:prstGeom prst="rect">
              <a:avLst/>
            </a:prstGeom>
            <a:noFill/>
          </p:spPr>
          <p:txBody>
            <a:bodyPr wrap="square" rtlCol="0">
              <a:spAutoFit/>
            </a:bodyPr>
            <a:lstStyle/>
            <a:p>
              <a:r>
                <a:rPr lang="en-US" sz="1200" dirty="0">
                  <a:solidFill>
                    <a:prstClr val="black"/>
                  </a:solidFill>
                  <a:latin typeface="Calibri"/>
                </a:rPr>
                <a:t>Call for applications:</a:t>
              </a:r>
            </a:p>
            <a:p>
              <a:endParaRPr lang="en-US" sz="1200" dirty="0">
                <a:solidFill>
                  <a:prstClr val="black"/>
                </a:solidFill>
                <a:latin typeface="Calibri"/>
              </a:endParaRPr>
            </a:p>
            <a:p>
              <a:r>
                <a:rPr lang="en-US" sz="1200" dirty="0">
                  <a:solidFill>
                    <a:prstClr val="black"/>
                  </a:solidFill>
                  <a:latin typeface="Calibri"/>
                </a:rPr>
                <a:t>Invitation letters sent (post and email)</a:t>
              </a:r>
            </a:p>
            <a:p>
              <a:endParaRPr lang="en-US" sz="1200" dirty="0">
                <a:solidFill>
                  <a:prstClr val="black"/>
                </a:solidFill>
                <a:latin typeface="Calibri"/>
              </a:endParaRPr>
            </a:p>
            <a:p>
              <a:r>
                <a:rPr lang="en-US" sz="1200" dirty="0">
                  <a:solidFill>
                    <a:prstClr val="black"/>
                  </a:solidFill>
                  <a:latin typeface="Calibri"/>
                </a:rPr>
                <a:t>Website announcement</a:t>
              </a:r>
            </a:p>
            <a:p>
              <a:endParaRPr lang="en-US" sz="1200" dirty="0">
                <a:solidFill>
                  <a:prstClr val="black"/>
                </a:solidFill>
                <a:latin typeface="Calibri"/>
              </a:endParaRPr>
            </a:p>
            <a:p>
              <a:r>
                <a:rPr lang="en-US" sz="1200" dirty="0">
                  <a:solidFill>
                    <a:prstClr val="black"/>
                  </a:solidFill>
                  <a:latin typeface="Calibri"/>
                </a:rPr>
                <a:t>Press releases</a:t>
              </a:r>
              <a:br>
                <a:rPr lang="en-US" sz="1200" dirty="0">
                  <a:solidFill>
                    <a:prstClr val="black"/>
                  </a:solidFill>
                  <a:latin typeface="Calibri"/>
                </a:rPr>
              </a:br>
              <a:r>
                <a:rPr lang="en-US" sz="1200" dirty="0">
                  <a:solidFill>
                    <a:prstClr val="black"/>
                  </a:solidFill>
                  <a:latin typeface="Calibri"/>
                </a:rPr>
                <a:t> </a:t>
              </a:r>
              <a:br>
                <a:rPr lang="en-US" sz="1200" dirty="0">
                  <a:solidFill>
                    <a:prstClr val="black"/>
                  </a:solidFill>
                  <a:latin typeface="Calibri"/>
                </a:rPr>
              </a:br>
              <a:r>
                <a:rPr lang="en-US" sz="1200" b="1" dirty="0" smtClean="0">
                  <a:solidFill>
                    <a:srgbClr val="FF0000"/>
                  </a:solidFill>
                  <a:latin typeface="Calibri"/>
                </a:rPr>
                <a:t>Instructions for applying</a:t>
              </a:r>
            </a:p>
            <a:p>
              <a:endParaRPr lang="en-US" sz="1200" dirty="0">
                <a:latin typeface="Calibri"/>
              </a:endParaRPr>
            </a:p>
          </p:txBody>
        </p:sp>
        <p:sp>
          <p:nvSpPr>
            <p:cNvPr id="24" name="TextBox 23"/>
            <p:cNvSpPr txBox="1"/>
            <p:nvPr/>
          </p:nvSpPr>
          <p:spPr>
            <a:xfrm>
              <a:off x="1600200" y="2209800"/>
              <a:ext cx="1295400" cy="4154984"/>
            </a:xfrm>
            <a:prstGeom prst="rect">
              <a:avLst/>
            </a:prstGeom>
            <a:noFill/>
          </p:spPr>
          <p:txBody>
            <a:bodyPr wrap="square" rtlCol="0">
              <a:spAutoFit/>
            </a:bodyPr>
            <a:lstStyle/>
            <a:p>
              <a:r>
                <a:rPr lang="en-US" sz="1200" b="1" dirty="0" smtClean="0">
                  <a:solidFill>
                    <a:srgbClr val="FF0000"/>
                  </a:solidFill>
                  <a:latin typeface="Calibri"/>
                </a:rPr>
                <a:t>Applicants develop their applications</a:t>
              </a:r>
            </a:p>
            <a:p>
              <a:endParaRPr lang="en-US" sz="1200" dirty="0" smtClean="0">
                <a:solidFill>
                  <a:prstClr val="black"/>
                </a:solidFill>
                <a:latin typeface="Calibri"/>
              </a:endParaRPr>
            </a:p>
            <a:p>
              <a:r>
                <a:rPr lang="en-US" sz="1200" dirty="0" smtClean="0">
                  <a:solidFill>
                    <a:prstClr val="black"/>
                  </a:solidFill>
                  <a:latin typeface="Calibri"/>
                </a:rPr>
                <a:t>Assistance provided: </a:t>
              </a:r>
              <a:br>
                <a:rPr lang="en-US" sz="1200" dirty="0" smtClean="0">
                  <a:solidFill>
                    <a:prstClr val="black"/>
                  </a:solidFill>
                  <a:latin typeface="Calibri"/>
                </a:rPr>
              </a:br>
              <a:endParaRPr lang="en-US" sz="1200" dirty="0" smtClean="0">
                <a:solidFill>
                  <a:prstClr val="black"/>
                </a:solidFill>
                <a:latin typeface="Calibri"/>
              </a:endParaRPr>
            </a:p>
            <a:p>
              <a:r>
                <a:rPr lang="en-US" sz="1200" b="1" dirty="0" smtClean="0">
                  <a:solidFill>
                    <a:srgbClr val="FF0000"/>
                  </a:solidFill>
                  <a:latin typeface="Calibri"/>
                </a:rPr>
                <a:t>Periodic awards training to TPOs for preparation of application</a:t>
              </a:r>
              <a:r>
                <a:rPr lang="en-US" sz="1200" dirty="0" smtClean="0">
                  <a:solidFill>
                    <a:schemeClr val="bg1"/>
                  </a:solidFill>
                  <a:latin typeface="Calibri"/>
                </a:rPr>
                <a:t>s </a:t>
              </a:r>
            </a:p>
            <a:p>
              <a:endParaRPr lang="en-US" sz="1200" dirty="0">
                <a:solidFill>
                  <a:prstClr val="black"/>
                </a:solidFill>
                <a:latin typeface="Calibri"/>
              </a:endParaRPr>
            </a:p>
            <a:p>
              <a:r>
                <a:rPr lang="en-US" sz="1200" dirty="0">
                  <a:solidFill>
                    <a:prstClr val="black"/>
                  </a:solidFill>
                  <a:latin typeface="Calibri"/>
                </a:rPr>
                <a:t>FAQ and information desk available to respond to </a:t>
              </a:r>
              <a:r>
                <a:rPr lang="en-US" sz="1200" dirty="0" smtClean="0">
                  <a:solidFill>
                    <a:prstClr val="black"/>
                  </a:solidFill>
                  <a:latin typeface="Calibri"/>
                </a:rPr>
                <a:t>inquiries.</a:t>
              </a:r>
              <a:endParaRPr lang="en-US" sz="1200" dirty="0">
                <a:solidFill>
                  <a:prstClr val="black"/>
                </a:solidFill>
                <a:latin typeface="Calibri"/>
              </a:endParaRPr>
            </a:p>
            <a:p>
              <a:r>
                <a:rPr lang="en-US" sz="1200" dirty="0" smtClean="0">
                  <a:solidFill>
                    <a:prstClr val="black"/>
                  </a:solidFill>
                  <a:latin typeface="Calibri"/>
                </a:rPr>
                <a:t/>
              </a:r>
              <a:br>
                <a:rPr lang="en-US" sz="1200" dirty="0" smtClean="0">
                  <a:solidFill>
                    <a:prstClr val="black"/>
                  </a:solidFill>
                  <a:latin typeface="Calibri"/>
                </a:rPr>
              </a:br>
              <a:r>
                <a:rPr lang="en-US" sz="1200" dirty="0" smtClean="0">
                  <a:solidFill>
                    <a:prstClr val="black"/>
                  </a:solidFill>
                  <a:latin typeface="Calibri"/>
                </a:rPr>
                <a:t>All </a:t>
              </a:r>
              <a:r>
                <a:rPr lang="en-US" sz="1200" dirty="0">
                  <a:solidFill>
                    <a:prstClr val="black"/>
                  </a:solidFill>
                  <a:latin typeface="Calibri"/>
                </a:rPr>
                <a:t>TPOs provided with same information.</a:t>
              </a:r>
            </a:p>
            <a:p>
              <a:endParaRPr lang="en-US" sz="1200" dirty="0" smtClean="0">
                <a:solidFill>
                  <a:prstClr val="black"/>
                </a:solidFill>
                <a:latin typeface="Calibri"/>
              </a:endParaRPr>
            </a:p>
          </p:txBody>
        </p:sp>
        <p:sp>
          <p:nvSpPr>
            <p:cNvPr id="25" name="TextBox 24"/>
            <p:cNvSpPr txBox="1"/>
            <p:nvPr/>
          </p:nvSpPr>
          <p:spPr>
            <a:xfrm>
              <a:off x="3200400" y="2209800"/>
              <a:ext cx="1219200" cy="1569660"/>
            </a:xfrm>
            <a:prstGeom prst="rect">
              <a:avLst/>
            </a:prstGeom>
            <a:noFill/>
          </p:spPr>
          <p:txBody>
            <a:bodyPr wrap="square" rtlCol="0">
              <a:spAutoFit/>
            </a:bodyPr>
            <a:lstStyle/>
            <a:p>
              <a:r>
                <a:rPr lang="en-US" sz="1200" dirty="0">
                  <a:solidFill>
                    <a:prstClr val="black"/>
                  </a:solidFill>
                  <a:latin typeface="Calibri"/>
                </a:rPr>
                <a:t>ITC receives and acknowledges applications;</a:t>
              </a:r>
              <a:br>
                <a:rPr lang="en-US" sz="1200" dirty="0">
                  <a:solidFill>
                    <a:prstClr val="black"/>
                  </a:solidFill>
                  <a:latin typeface="Calibri"/>
                </a:rPr>
              </a:br>
              <a:endParaRPr lang="en-US" sz="1200" dirty="0">
                <a:solidFill>
                  <a:prstClr val="black"/>
                </a:solidFill>
                <a:latin typeface="Calibri"/>
              </a:endParaRPr>
            </a:p>
            <a:p>
              <a:r>
                <a:rPr lang="en-US" sz="1200" dirty="0">
                  <a:solidFill>
                    <a:prstClr val="black"/>
                  </a:solidFill>
                  <a:latin typeface="Calibri"/>
                </a:rPr>
                <a:t>Confirms eligibility for consideration by panel.</a:t>
              </a:r>
            </a:p>
          </p:txBody>
        </p:sp>
        <p:sp>
          <p:nvSpPr>
            <p:cNvPr id="26" name="TextBox 25"/>
            <p:cNvSpPr txBox="1"/>
            <p:nvPr/>
          </p:nvSpPr>
          <p:spPr>
            <a:xfrm>
              <a:off x="4572000" y="2209800"/>
              <a:ext cx="1143000" cy="1200329"/>
            </a:xfrm>
            <a:prstGeom prst="rect">
              <a:avLst/>
            </a:prstGeom>
            <a:noFill/>
          </p:spPr>
          <p:txBody>
            <a:bodyPr wrap="square" rtlCol="0">
              <a:spAutoFit/>
            </a:bodyPr>
            <a:lstStyle/>
            <a:p>
              <a:r>
                <a:rPr lang="en-US" sz="1200" dirty="0" smtClean="0">
                  <a:solidFill>
                    <a:prstClr val="black"/>
                  </a:solidFill>
                  <a:latin typeface="Calibri"/>
                </a:rPr>
                <a:t> </a:t>
              </a:r>
              <a:r>
                <a:rPr lang="en-US" sz="1200" dirty="0">
                  <a:solidFill>
                    <a:prstClr val="black"/>
                  </a:solidFill>
                  <a:latin typeface="Calibri"/>
                </a:rPr>
                <a:t>Eligible applications compiled and sent to panel for evaluation</a:t>
              </a:r>
              <a:r>
                <a:rPr lang="en-US" sz="1200" dirty="0" smtClean="0">
                  <a:latin typeface="Calibri"/>
                </a:rPr>
                <a:t/>
              </a:r>
              <a:br>
                <a:rPr lang="en-US" sz="1200" dirty="0" smtClean="0">
                  <a:latin typeface="Calibri"/>
                </a:rPr>
              </a:br>
              <a:r>
                <a:rPr lang="en-US" sz="1200" dirty="0" smtClean="0">
                  <a:latin typeface="Calibri"/>
                </a:rPr>
                <a:t> </a:t>
              </a:r>
            </a:p>
          </p:txBody>
        </p:sp>
        <p:sp>
          <p:nvSpPr>
            <p:cNvPr id="27" name="TextBox 26"/>
            <p:cNvSpPr txBox="1"/>
            <p:nvPr/>
          </p:nvSpPr>
          <p:spPr>
            <a:xfrm>
              <a:off x="5867400" y="2209800"/>
              <a:ext cx="1224880" cy="2492990"/>
            </a:xfrm>
            <a:prstGeom prst="rect">
              <a:avLst/>
            </a:prstGeom>
            <a:noFill/>
          </p:spPr>
          <p:txBody>
            <a:bodyPr wrap="square" rtlCol="0">
              <a:spAutoFit/>
            </a:bodyPr>
            <a:lstStyle/>
            <a:p>
              <a:r>
                <a:rPr lang="en-US" sz="1200" dirty="0" smtClean="0">
                  <a:solidFill>
                    <a:prstClr val="black"/>
                  </a:solidFill>
                  <a:latin typeface="Calibri"/>
                </a:rPr>
                <a:t> Shortlist is announced:</a:t>
              </a:r>
              <a:br>
                <a:rPr lang="en-US" sz="1200" dirty="0" smtClean="0">
                  <a:solidFill>
                    <a:prstClr val="black"/>
                  </a:solidFill>
                  <a:latin typeface="Calibri"/>
                </a:rPr>
              </a:br>
              <a:r>
                <a:rPr lang="en-US" sz="1200" dirty="0" smtClean="0">
                  <a:solidFill>
                    <a:prstClr val="black"/>
                  </a:solidFill>
                  <a:latin typeface="Calibri"/>
                </a:rPr>
                <a:t>Press release, </a:t>
              </a:r>
            </a:p>
            <a:p>
              <a:r>
                <a:rPr lang="en-US" sz="1200" dirty="0" smtClean="0">
                  <a:solidFill>
                    <a:prstClr val="black"/>
                  </a:solidFill>
                  <a:latin typeface="Calibri"/>
                </a:rPr>
                <a:t>Website,</a:t>
              </a:r>
            </a:p>
            <a:p>
              <a:r>
                <a:rPr lang="en-US" sz="1200" dirty="0" smtClean="0">
                  <a:solidFill>
                    <a:prstClr val="black"/>
                  </a:solidFill>
                  <a:latin typeface="Calibri"/>
                </a:rPr>
                <a:t>Email.</a:t>
              </a:r>
            </a:p>
            <a:p>
              <a:endParaRPr lang="en-US" sz="1200" dirty="0" smtClean="0">
                <a:solidFill>
                  <a:prstClr val="black"/>
                </a:solidFill>
                <a:latin typeface="Calibri"/>
              </a:endParaRPr>
            </a:p>
            <a:p>
              <a:endParaRPr lang="en-US" sz="1200" dirty="0" smtClean="0">
                <a:solidFill>
                  <a:prstClr val="black"/>
                </a:solidFill>
                <a:latin typeface="Calibri"/>
              </a:endParaRPr>
            </a:p>
            <a:p>
              <a:r>
                <a:rPr lang="en-US" sz="1200" dirty="0" smtClean="0">
                  <a:solidFill>
                    <a:prstClr val="black"/>
                  </a:solidFill>
                  <a:latin typeface="Calibri"/>
                </a:rPr>
                <a:t>Final announcement:</a:t>
              </a:r>
            </a:p>
            <a:p>
              <a:r>
                <a:rPr lang="en-US" sz="1200" dirty="0" smtClean="0">
                  <a:solidFill>
                    <a:prstClr val="black"/>
                  </a:solidFill>
                  <a:latin typeface="Calibri"/>
                </a:rPr>
                <a:t>Presentation ceremony,</a:t>
              </a:r>
              <a:endParaRPr lang="en-US" sz="1200" dirty="0">
                <a:solidFill>
                  <a:prstClr val="black"/>
                </a:solidFill>
                <a:latin typeface="Calibri"/>
              </a:endParaRPr>
            </a:p>
            <a:p>
              <a:r>
                <a:rPr lang="en-US" sz="1200" dirty="0" smtClean="0">
                  <a:solidFill>
                    <a:prstClr val="black"/>
                  </a:solidFill>
                  <a:latin typeface="Calibri"/>
                </a:rPr>
                <a:t>Press releases, interviews</a:t>
              </a:r>
            </a:p>
          </p:txBody>
        </p:sp>
        <p:sp>
          <p:nvSpPr>
            <p:cNvPr id="28" name="TextBox 27"/>
            <p:cNvSpPr txBox="1"/>
            <p:nvPr/>
          </p:nvSpPr>
          <p:spPr>
            <a:xfrm>
              <a:off x="7315200" y="2209800"/>
              <a:ext cx="1236984" cy="2862322"/>
            </a:xfrm>
            <a:prstGeom prst="rect">
              <a:avLst/>
            </a:prstGeom>
            <a:noFill/>
          </p:spPr>
          <p:txBody>
            <a:bodyPr wrap="square" rtlCol="0">
              <a:spAutoFit/>
            </a:bodyPr>
            <a:lstStyle/>
            <a:p>
              <a:r>
                <a:rPr lang="en-US" sz="1200" dirty="0" smtClean="0">
                  <a:solidFill>
                    <a:prstClr val="black"/>
                  </a:solidFill>
                  <a:latin typeface="Calibri"/>
                </a:rPr>
                <a:t>Publicity and promotional activities for winners: Practices developed with the winners for the booklet.</a:t>
              </a:r>
              <a:br>
                <a:rPr lang="en-US" sz="1200" dirty="0" smtClean="0">
                  <a:solidFill>
                    <a:prstClr val="black"/>
                  </a:solidFill>
                  <a:latin typeface="Calibri"/>
                </a:rPr>
              </a:br>
              <a:endParaRPr lang="en-US" sz="1200" dirty="0" smtClean="0">
                <a:solidFill>
                  <a:prstClr val="black"/>
                </a:solidFill>
                <a:latin typeface="Calibri"/>
              </a:endParaRPr>
            </a:p>
            <a:p>
              <a:r>
                <a:rPr lang="en-US" sz="1200" dirty="0" smtClean="0">
                  <a:solidFill>
                    <a:prstClr val="black"/>
                  </a:solidFill>
                  <a:latin typeface="Calibri"/>
                </a:rPr>
                <a:t>Practices may be further developed for sharing &amp; implementation by other TPOs</a:t>
              </a:r>
              <a:endParaRPr lang="en-US" sz="1200" dirty="0">
                <a:solidFill>
                  <a:prstClr val="black"/>
                </a:solidFill>
                <a:latin typeface="Calibri"/>
              </a:endParaRPr>
            </a:p>
          </p:txBody>
        </p:sp>
      </p:grpSp>
      <p:sp>
        <p:nvSpPr>
          <p:cNvPr id="3" name="Oval 2"/>
          <p:cNvSpPr/>
          <p:nvPr/>
        </p:nvSpPr>
        <p:spPr>
          <a:xfrm>
            <a:off x="153056" y="4365104"/>
            <a:ext cx="1368152" cy="648072"/>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29" name="Oval 28"/>
          <p:cNvSpPr/>
          <p:nvPr/>
        </p:nvSpPr>
        <p:spPr>
          <a:xfrm>
            <a:off x="1403648" y="2204864"/>
            <a:ext cx="1368152" cy="720080"/>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30" name="Oval 29"/>
          <p:cNvSpPr/>
          <p:nvPr/>
        </p:nvSpPr>
        <p:spPr>
          <a:xfrm>
            <a:off x="1403648" y="3429000"/>
            <a:ext cx="1584176" cy="936104"/>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1658384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p:cNvGrpSpPr/>
          <p:nvPr/>
        </p:nvGrpSpPr>
        <p:grpSpPr>
          <a:xfrm>
            <a:off x="1398136" y="1633002"/>
            <a:ext cx="6327184" cy="3576403"/>
            <a:chOff x="745146" y="1714488"/>
            <a:chExt cx="6327184" cy="3576403"/>
          </a:xfrm>
        </p:grpSpPr>
        <p:grpSp>
          <p:nvGrpSpPr>
            <p:cNvPr id="62" name="Group 61"/>
            <p:cNvGrpSpPr/>
            <p:nvPr/>
          </p:nvGrpSpPr>
          <p:grpSpPr>
            <a:xfrm>
              <a:off x="745146" y="1714488"/>
              <a:ext cx="3105760" cy="2728324"/>
              <a:chOff x="745146" y="1714488"/>
              <a:chExt cx="3105760" cy="2728324"/>
            </a:xfrm>
          </p:grpSpPr>
          <p:sp>
            <p:nvSpPr>
              <p:cNvPr id="161" name="Rectangle 80"/>
              <p:cNvSpPr>
                <a:spLocks noChangeArrowheads="1"/>
              </p:cNvSpPr>
              <p:nvPr/>
            </p:nvSpPr>
            <p:spPr bwMode="auto">
              <a:xfrm>
                <a:off x="745146" y="1714488"/>
                <a:ext cx="3105760" cy="2728324"/>
              </a:xfrm>
              <a:prstGeom prst="rect">
                <a:avLst/>
              </a:prstGeom>
              <a:noFill/>
              <a:ln w="19050">
                <a:solidFill>
                  <a:srgbClr val="002060"/>
                </a:solidFill>
                <a:miter lim="800000"/>
                <a:headEnd/>
                <a:tailEnd/>
              </a:ln>
            </p:spPr>
            <p:txBody>
              <a:bodyPr wrap="none" lIns="111440" tIns="55725" rIns="111440" bIns="55725" anchor="ctr"/>
              <a:lstStyle/>
              <a:p>
                <a:endParaRPr lang="en-US" sz="1400" dirty="0"/>
              </a:p>
            </p:txBody>
          </p:sp>
          <p:sp>
            <p:nvSpPr>
              <p:cNvPr id="163" name="Rectangle 68"/>
              <p:cNvSpPr>
                <a:spLocks noChangeArrowheads="1"/>
              </p:cNvSpPr>
              <p:nvPr/>
            </p:nvSpPr>
            <p:spPr bwMode="auto">
              <a:xfrm>
                <a:off x="844789" y="1812026"/>
                <a:ext cx="2889077" cy="682082"/>
              </a:xfrm>
              <a:prstGeom prst="rect">
                <a:avLst/>
              </a:prstGeom>
              <a:solidFill>
                <a:srgbClr val="002060"/>
              </a:solidFill>
              <a:ln w="9525">
                <a:noFill/>
                <a:miter lim="800000"/>
                <a:headEnd/>
                <a:tailEnd/>
              </a:ln>
            </p:spPr>
            <p:txBody>
              <a:bodyPr wrap="none" anchor="ctr"/>
              <a:lstStyle/>
              <a:p>
                <a:pPr algn="ctr"/>
                <a:r>
                  <a:rPr lang="en-US" sz="1400" dirty="0" smtClean="0">
                    <a:solidFill>
                      <a:schemeClr val="bg2"/>
                    </a:solidFill>
                  </a:rPr>
                  <a:t>Corporate Social</a:t>
                </a:r>
                <a:br>
                  <a:rPr lang="en-US" sz="1400" dirty="0" smtClean="0">
                    <a:solidFill>
                      <a:schemeClr val="bg2"/>
                    </a:solidFill>
                  </a:rPr>
                </a:br>
                <a:r>
                  <a:rPr lang="en-US" sz="1400" dirty="0" smtClean="0">
                    <a:solidFill>
                      <a:schemeClr val="bg2"/>
                    </a:solidFill>
                  </a:rPr>
                  <a:t>Responsibility</a:t>
                </a:r>
                <a:br>
                  <a:rPr lang="en-US" sz="1400" dirty="0" smtClean="0">
                    <a:solidFill>
                      <a:schemeClr val="bg2"/>
                    </a:solidFill>
                  </a:rPr>
                </a:br>
                <a:r>
                  <a:rPr lang="en-US" sz="1400" dirty="0" smtClean="0">
                    <a:solidFill>
                      <a:schemeClr val="bg2"/>
                    </a:solidFill>
                  </a:rPr>
                  <a:t>Initiatives</a:t>
                </a:r>
              </a:p>
            </p:txBody>
          </p:sp>
          <p:sp>
            <p:nvSpPr>
              <p:cNvPr id="166" name="Rectangle 74"/>
              <p:cNvSpPr>
                <a:spLocks noChangeArrowheads="1"/>
              </p:cNvSpPr>
              <p:nvPr/>
            </p:nvSpPr>
            <p:spPr bwMode="auto">
              <a:xfrm>
                <a:off x="844789" y="2730100"/>
                <a:ext cx="2889077" cy="682082"/>
              </a:xfrm>
              <a:prstGeom prst="rect">
                <a:avLst/>
              </a:prstGeom>
              <a:solidFill>
                <a:srgbClr val="002060"/>
              </a:solidFill>
              <a:ln w="9525">
                <a:noFill/>
                <a:miter lim="800000"/>
                <a:headEnd/>
                <a:tailEnd/>
              </a:ln>
            </p:spPr>
            <p:txBody>
              <a:bodyPr wrap="none" anchor="ctr"/>
              <a:lstStyle/>
              <a:p>
                <a:pPr algn="ctr"/>
                <a:r>
                  <a:rPr lang="en-US" sz="1400" dirty="0">
                    <a:solidFill>
                      <a:schemeClr val="bg2"/>
                    </a:solidFill>
                  </a:rPr>
                  <a:t>Export </a:t>
                </a:r>
                <a:r>
                  <a:rPr lang="en-US" sz="1400" dirty="0" smtClean="0">
                    <a:solidFill>
                      <a:schemeClr val="bg2"/>
                    </a:solidFill>
                  </a:rPr>
                  <a:t>Promotion</a:t>
                </a:r>
                <a:br>
                  <a:rPr lang="en-US" sz="1400" dirty="0" smtClean="0">
                    <a:solidFill>
                      <a:schemeClr val="bg2"/>
                    </a:solidFill>
                  </a:rPr>
                </a:br>
                <a:r>
                  <a:rPr lang="en-US" sz="1400" dirty="0" smtClean="0">
                    <a:solidFill>
                      <a:schemeClr val="bg2"/>
                    </a:solidFill>
                  </a:rPr>
                  <a:t>Initiatives</a:t>
                </a:r>
                <a:endParaRPr lang="en-US" sz="1400" dirty="0">
                  <a:solidFill>
                    <a:schemeClr val="bg2"/>
                  </a:solidFill>
                </a:endParaRPr>
              </a:p>
            </p:txBody>
          </p:sp>
          <p:sp>
            <p:nvSpPr>
              <p:cNvPr id="169" name="Rectangle 75"/>
              <p:cNvSpPr>
                <a:spLocks noChangeArrowheads="1"/>
              </p:cNvSpPr>
              <p:nvPr/>
            </p:nvSpPr>
            <p:spPr bwMode="auto">
              <a:xfrm>
                <a:off x="844789" y="3682882"/>
                <a:ext cx="2889077" cy="682082"/>
              </a:xfrm>
              <a:prstGeom prst="rect">
                <a:avLst/>
              </a:prstGeom>
              <a:solidFill>
                <a:srgbClr val="002060"/>
              </a:solidFill>
              <a:ln w="9525">
                <a:noFill/>
                <a:miter lim="800000"/>
                <a:headEnd/>
                <a:tailEnd/>
              </a:ln>
            </p:spPr>
            <p:txBody>
              <a:bodyPr wrap="none" anchor="ctr"/>
              <a:lstStyle/>
              <a:p>
                <a:pPr algn="ctr"/>
                <a:r>
                  <a:rPr lang="en-US" sz="1400" dirty="0" smtClean="0">
                    <a:solidFill>
                      <a:schemeClr val="bg2"/>
                    </a:solidFill>
                  </a:rPr>
                  <a:t>Export Development </a:t>
                </a:r>
                <a:br>
                  <a:rPr lang="en-US" sz="1400" dirty="0" smtClean="0">
                    <a:solidFill>
                      <a:schemeClr val="bg2"/>
                    </a:solidFill>
                  </a:rPr>
                </a:br>
                <a:r>
                  <a:rPr lang="en-US" sz="1400" dirty="0" smtClean="0">
                    <a:solidFill>
                      <a:schemeClr val="bg2"/>
                    </a:solidFill>
                  </a:rPr>
                  <a:t>Initiatives</a:t>
                </a:r>
                <a:endParaRPr lang="en-US" sz="1400" dirty="0">
                  <a:solidFill>
                    <a:schemeClr val="bg2"/>
                  </a:solidFill>
                </a:endParaRPr>
              </a:p>
            </p:txBody>
          </p:sp>
        </p:grpSp>
        <p:sp>
          <p:nvSpPr>
            <p:cNvPr id="171" name="Text Box 81"/>
            <p:cNvSpPr txBox="1">
              <a:spLocks noChangeArrowheads="1"/>
            </p:cNvSpPr>
            <p:nvPr/>
          </p:nvSpPr>
          <p:spPr bwMode="auto">
            <a:xfrm>
              <a:off x="809956" y="4462768"/>
              <a:ext cx="2889077" cy="327960"/>
            </a:xfrm>
            <a:prstGeom prst="rect">
              <a:avLst/>
            </a:prstGeom>
            <a:noFill/>
            <a:ln w="9525">
              <a:noFill/>
              <a:miter lim="800000"/>
              <a:headEnd/>
              <a:tailEnd/>
            </a:ln>
          </p:spPr>
          <p:txBody>
            <a:bodyPr wrap="square" lIns="111423" tIns="55714" rIns="111423" bIns="55714">
              <a:spAutoFit/>
            </a:bodyPr>
            <a:lstStyle/>
            <a:p>
              <a:pPr algn="ctr"/>
              <a:r>
                <a:rPr lang="en-US" sz="1400" b="1" dirty="0">
                  <a:solidFill>
                    <a:srgbClr val="002060"/>
                  </a:solidFill>
                </a:rPr>
                <a:t>Service/Product Taxonomy</a:t>
              </a:r>
            </a:p>
          </p:txBody>
        </p:sp>
        <p:grpSp>
          <p:nvGrpSpPr>
            <p:cNvPr id="63" name="Group 62"/>
            <p:cNvGrpSpPr/>
            <p:nvPr/>
          </p:nvGrpSpPr>
          <p:grpSpPr>
            <a:xfrm>
              <a:off x="3966570" y="1722660"/>
              <a:ext cx="3105760" cy="2728324"/>
              <a:chOff x="3966570" y="1722660"/>
              <a:chExt cx="3105760" cy="2728324"/>
            </a:xfrm>
          </p:grpSpPr>
          <p:sp>
            <p:nvSpPr>
              <p:cNvPr id="160" name="Rectangle 89"/>
              <p:cNvSpPr>
                <a:spLocks noChangeArrowheads="1"/>
              </p:cNvSpPr>
              <p:nvPr/>
            </p:nvSpPr>
            <p:spPr bwMode="auto">
              <a:xfrm>
                <a:off x="3966570" y="1722660"/>
                <a:ext cx="3105760" cy="2728324"/>
              </a:xfrm>
              <a:prstGeom prst="rect">
                <a:avLst/>
              </a:prstGeom>
              <a:noFill/>
              <a:ln w="19050">
                <a:solidFill>
                  <a:srgbClr val="002060"/>
                </a:solidFill>
                <a:miter lim="800000"/>
                <a:headEnd/>
                <a:tailEnd/>
              </a:ln>
            </p:spPr>
            <p:txBody>
              <a:bodyPr wrap="none" lIns="111440" tIns="55725" rIns="111440" bIns="55725" anchor="ctr"/>
              <a:lstStyle/>
              <a:p>
                <a:endParaRPr lang="en-US" sz="1400" dirty="0"/>
              </a:p>
            </p:txBody>
          </p:sp>
          <p:sp>
            <p:nvSpPr>
              <p:cNvPr id="173" name="Rectangle 83"/>
              <p:cNvSpPr>
                <a:spLocks noChangeArrowheads="1"/>
              </p:cNvSpPr>
              <p:nvPr/>
            </p:nvSpPr>
            <p:spPr bwMode="auto">
              <a:xfrm>
                <a:off x="4075777" y="2121668"/>
                <a:ext cx="2889077" cy="682082"/>
              </a:xfrm>
              <a:prstGeom prst="rect">
                <a:avLst/>
              </a:prstGeom>
              <a:solidFill>
                <a:srgbClr val="002060"/>
              </a:solidFill>
              <a:ln w="9525">
                <a:noFill/>
                <a:miter lim="800000"/>
                <a:headEnd/>
                <a:tailEnd/>
              </a:ln>
            </p:spPr>
            <p:txBody>
              <a:bodyPr wrap="none" anchor="ctr"/>
              <a:lstStyle/>
              <a:p>
                <a:pPr algn="ctr"/>
                <a:r>
                  <a:rPr lang="en-US" sz="1400" dirty="0" smtClean="0">
                    <a:solidFill>
                      <a:schemeClr val="bg2"/>
                    </a:solidFill>
                  </a:rPr>
                  <a:t>Communicating the</a:t>
                </a:r>
                <a:br>
                  <a:rPr lang="en-US" sz="1400" dirty="0" smtClean="0">
                    <a:solidFill>
                      <a:schemeClr val="bg2"/>
                    </a:solidFill>
                  </a:rPr>
                </a:br>
                <a:r>
                  <a:rPr lang="en-US" sz="1400" dirty="0" smtClean="0">
                    <a:solidFill>
                      <a:schemeClr val="bg2"/>
                    </a:solidFill>
                  </a:rPr>
                  <a:t>Products &amp; Services</a:t>
                </a:r>
                <a:endParaRPr lang="en-US" sz="1400" dirty="0">
                  <a:solidFill>
                    <a:schemeClr val="bg2"/>
                  </a:solidFill>
                </a:endParaRPr>
              </a:p>
            </p:txBody>
          </p:sp>
          <p:sp>
            <p:nvSpPr>
              <p:cNvPr id="176" name="Rectangle 86"/>
              <p:cNvSpPr>
                <a:spLocks noChangeArrowheads="1"/>
              </p:cNvSpPr>
              <p:nvPr/>
            </p:nvSpPr>
            <p:spPr bwMode="auto">
              <a:xfrm>
                <a:off x="4075777" y="3204479"/>
                <a:ext cx="2889077" cy="682082"/>
              </a:xfrm>
              <a:prstGeom prst="rect">
                <a:avLst/>
              </a:prstGeom>
              <a:solidFill>
                <a:srgbClr val="002060"/>
              </a:solidFill>
              <a:ln w="9525">
                <a:noFill/>
                <a:miter lim="800000"/>
                <a:headEnd/>
                <a:tailEnd/>
              </a:ln>
            </p:spPr>
            <p:txBody>
              <a:bodyPr wrap="none" anchor="ctr"/>
              <a:lstStyle/>
              <a:p>
                <a:pPr algn="ctr"/>
                <a:r>
                  <a:rPr lang="en-US" sz="1400" dirty="0" smtClean="0">
                    <a:solidFill>
                      <a:schemeClr val="bg2"/>
                    </a:solidFill>
                  </a:rPr>
                  <a:t>Distribution of </a:t>
                </a:r>
                <a:br>
                  <a:rPr lang="en-US" sz="1400" dirty="0" smtClean="0">
                    <a:solidFill>
                      <a:schemeClr val="bg2"/>
                    </a:solidFill>
                  </a:rPr>
                </a:br>
                <a:r>
                  <a:rPr lang="en-US" sz="1400" dirty="0" smtClean="0">
                    <a:solidFill>
                      <a:schemeClr val="bg2"/>
                    </a:solidFill>
                  </a:rPr>
                  <a:t>Products &amp; Services</a:t>
                </a:r>
                <a:endParaRPr lang="en-US" sz="1400" dirty="0">
                  <a:solidFill>
                    <a:schemeClr val="bg2"/>
                  </a:solidFill>
                </a:endParaRPr>
              </a:p>
            </p:txBody>
          </p:sp>
        </p:grpSp>
        <p:sp>
          <p:nvSpPr>
            <p:cNvPr id="178" name="Text Box 88"/>
            <p:cNvSpPr txBox="1">
              <a:spLocks noChangeArrowheads="1"/>
            </p:cNvSpPr>
            <p:nvPr/>
          </p:nvSpPr>
          <p:spPr bwMode="auto">
            <a:xfrm>
              <a:off x="4043664" y="4421527"/>
              <a:ext cx="2889077" cy="327960"/>
            </a:xfrm>
            <a:prstGeom prst="rect">
              <a:avLst/>
            </a:prstGeom>
            <a:noFill/>
            <a:ln w="9525">
              <a:noFill/>
              <a:miter lim="800000"/>
              <a:headEnd/>
              <a:tailEnd/>
            </a:ln>
          </p:spPr>
          <p:txBody>
            <a:bodyPr wrap="square" lIns="111423" tIns="55714" rIns="111423" bIns="55714">
              <a:spAutoFit/>
            </a:bodyPr>
            <a:lstStyle/>
            <a:p>
              <a:pPr algn="ctr"/>
              <a:r>
                <a:rPr lang="en-US" sz="1400" b="1" dirty="0">
                  <a:solidFill>
                    <a:srgbClr val="002060"/>
                  </a:solidFill>
                </a:rPr>
                <a:t>Marketing Taxonomy</a:t>
              </a:r>
            </a:p>
          </p:txBody>
        </p:sp>
        <p:sp>
          <p:nvSpPr>
            <p:cNvPr id="181" name="Text Box 88"/>
            <p:cNvSpPr txBox="1">
              <a:spLocks noChangeArrowheads="1"/>
            </p:cNvSpPr>
            <p:nvPr/>
          </p:nvSpPr>
          <p:spPr bwMode="auto">
            <a:xfrm>
              <a:off x="2442507" y="4962931"/>
              <a:ext cx="2889077" cy="327960"/>
            </a:xfrm>
            <a:prstGeom prst="rect">
              <a:avLst/>
            </a:prstGeom>
            <a:noFill/>
            <a:ln w="9525">
              <a:noFill/>
              <a:miter lim="800000"/>
              <a:headEnd/>
              <a:tailEnd/>
            </a:ln>
          </p:spPr>
          <p:txBody>
            <a:bodyPr wrap="square" lIns="111423" tIns="55714" rIns="111423" bIns="55714">
              <a:spAutoFit/>
            </a:bodyPr>
            <a:lstStyle/>
            <a:p>
              <a:pPr algn="ctr"/>
              <a:r>
                <a:rPr lang="en-US" sz="1400" b="1" dirty="0">
                  <a:solidFill>
                    <a:srgbClr val="002060"/>
                  </a:solidFill>
                </a:rPr>
                <a:t>Business Taxonomy</a:t>
              </a:r>
            </a:p>
          </p:txBody>
        </p:sp>
      </p:grpSp>
      <p:sp>
        <p:nvSpPr>
          <p:cNvPr id="72" name="Title 71"/>
          <p:cNvSpPr>
            <a:spLocks noGrp="1"/>
          </p:cNvSpPr>
          <p:nvPr>
            <p:ph type="title"/>
          </p:nvPr>
        </p:nvSpPr>
        <p:spPr/>
        <p:txBody>
          <a:bodyPr/>
          <a:lstStyle/>
          <a:p>
            <a:r>
              <a:rPr lang="en-GB" dirty="0" smtClean="0"/>
              <a:t>The awards Taxonomy</a:t>
            </a:r>
            <a:endParaRPr lang="en-GB" sz="1600" dirty="0">
              <a:solidFill>
                <a:srgbClr val="FF0000"/>
              </a:solidFill>
            </a:endParaRPr>
          </a:p>
        </p:txBody>
      </p:sp>
    </p:spTree>
    <p:extLst>
      <p:ext uri="{BB962C8B-B14F-4D97-AF65-F5344CB8AC3E}">
        <p14:creationId xmlns:p14="http://schemas.microsoft.com/office/powerpoint/2010/main" val="361277338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p:txBody>
          <a:bodyPr/>
          <a:lstStyle/>
          <a:p>
            <a:r>
              <a:rPr lang="en-GB" dirty="0" smtClean="0"/>
              <a:t>The focus of the current awards</a:t>
            </a:r>
            <a:endParaRPr lang="en-GB" dirty="0"/>
          </a:p>
        </p:txBody>
      </p:sp>
      <p:pic>
        <p:nvPicPr>
          <p:cNvPr id="3074" name="Picture 2"/>
          <p:cNvPicPr>
            <a:picLocks noChangeAspect="1" noChangeArrowheads="1"/>
          </p:cNvPicPr>
          <p:nvPr/>
        </p:nvPicPr>
        <p:blipFill>
          <a:blip r:embed="rId3" cstate="print">
            <a:lum bright="70000" contrast="-70000"/>
          </a:blip>
          <a:srcRect/>
          <a:stretch>
            <a:fillRect/>
          </a:stretch>
        </p:blipFill>
        <p:spPr bwMode="auto">
          <a:xfrm>
            <a:off x="1385888" y="1628775"/>
            <a:ext cx="6372225" cy="3600450"/>
          </a:xfrm>
          <a:prstGeom prst="rect">
            <a:avLst/>
          </a:prstGeom>
          <a:noFill/>
          <a:ln w="9525">
            <a:noFill/>
            <a:miter lim="800000"/>
            <a:headEnd/>
            <a:tailEnd/>
          </a:ln>
        </p:spPr>
      </p:pic>
      <p:pic>
        <p:nvPicPr>
          <p:cNvPr id="16"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500166" y="3571876"/>
            <a:ext cx="2930159" cy="756764"/>
          </a:xfrm>
          <a:prstGeom prst="rect">
            <a:avLst/>
          </a:prstGeom>
          <a:noFill/>
          <a:ln w="9525">
            <a:noFill/>
            <a:miter lim="800000"/>
            <a:headEnd/>
            <a:tailEnd/>
          </a:ln>
        </p:spPr>
      </p:pic>
    </p:spTree>
    <p:extLst>
      <p:ext uri="{BB962C8B-B14F-4D97-AF65-F5344CB8AC3E}">
        <p14:creationId xmlns:p14="http://schemas.microsoft.com/office/powerpoint/2010/main" val="27227979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a:xfrm>
            <a:off x="357158" y="116632"/>
            <a:ext cx="7604149" cy="571500"/>
          </a:xfrm>
        </p:spPr>
        <p:txBody>
          <a:bodyPr/>
          <a:lstStyle/>
          <a:p>
            <a:r>
              <a:rPr lang="en-GB" sz="2800" dirty="0" smtClean="0"/>
              <a:t>Export development services</a:t>
            </a:r>
            <a:endParaRPr lang="en-GB" sz="2800" dirty="0"/>
          </a:p>
        </p:txBody>
      </p:sp>
      <p:pic>
        <p:nvPicPr>
          <p:cNvPr id="5" name="Picture 4" descr="Microsoft Word.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764704"/>
            <a:ext cx="9144000" cy="3576163"/>
          </a:xfrm>
          <a:prstGeom prst="rect">
            <a:avLst/>
          </a:prstGeom>
        </p:spPr>
      </p:pic>
      <p:sp>
        <p:nvSpPr>
          <p:cNvPr id="7" name="TextBox 6"/>
          <p:cNvSpPr txBox="1"/>
          <p:nvPr/>
        </p:nvSpPr>
        <p:spPr>
          <a:xfrm>
            <a:off x="323528" y="4437112"/>
            <a:ext cx="8712968" cy="1754327"/>
          </a:xfrm>
          <a:prstGeom prst="rect">
            <a:avLst/>
          </a:prstGeom>
          <a:noFill/>
        </p:spPr>
        <p:txBody>
          <a:bodyPr wrap="square" rtlCol="0">
            <a:spAutoFit/>
          </a:bodyPr>
          <a:lstStyle/>
          <a:p>
            <a:r>
              <a:rPr lang="en-GB" dirty="0"/>
              <a:t>Example: A TPO provides financial support under an initiative called: Supporting Market Research for Exporters. The TPO is authorized to select the firms to be funded under this scheme according to the guidelines prepared by the Ministry of Foreign Trade. The funds are withdrawn by the awarded company from the Central Bank.</a:t>
            </a:r>
            <a:endParaRPr lang="en-US" dirty="0"/>
          </a:p>
          <a:p>
            <a:endParaRPr lang="en-US" dirty="0"/>
          </a:p>
        </p:txBody>
      </p:sp>
    </p:spTree>
    <p:extLst>
      <p:ext uri="{BB962C8B-B14F-4D97-AF65-F5344CB8AC3E}">
        <p14:creationId xmlns:p14="http://schemas.microsoft.com/office/powerpoint/2010/main" val="125768693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71"/>
          <p:cNvSpPr>
            <a:spLocks noGrp="1"/>
          </p:cNvSpPr>
          <p:nvPr>
            <p:ph type="title"/>
          </p:nvPr>
        </p:nvSpPr>
        <p:spPr>
          <a:xfrm>
            <a:off x="357158" y="116632"/>
            <a:ext cx="7604149" cy="571500"/>
          </a:xfrm>
        </p:spPr>
        <p:txBody>
          <a:bodyPr/>
          <a:lstStyle/>
          <a:p>
            <a:r>
              <a:rPr lang="en-GB" sz="2800" dirty="0" smtClean="0"/>
              <a:t>Export promotion services</a:t>
            </a:r>
            <a:endParaRPr lang="en-GB" sz="2800" dirty="0"/>
          </a:p>
        </p:txBody>
      </p:sp>
      <p:sp>
        <p:nvSpPr>
          <p:cNvPr id="7" name="TextBox 6"/>
          <p:cNvSpPr txBox="1"/>
          <p:nvPr/>
        </p:nvSpPr>
        <p:spPr>
          <a:xfrm>
            <a:off x="323528" y="4653136"/>
            <a:ext cx="8712968" cy="1477328"/>
          </a:xfrm>
          <a:prstGeom prst="rect">
            <a:avLst/>
          </a:prstGeom>
          <a:noFill/>
        </p:spPr>
        <p:txBody>
          <a:bodyPr wrap="square" rtlCol="0">
            <a:spAutoFit/>
          </a:bodyPr>
          <a:lstStyle/>
          <a:p>
            <a:r>
              <a:rPr lang="en-GB" dirty="0"/>
              <a:t>Example</a:t>
            </a:r>
            <a:r>
              <a:rPr lang="en-GB" dirty="0" smtClean="0"/>
              <a:t>: </a:t>
            </a:r>
            <a:r>
              <a:rPr lang="en-US" dirty="0" smtClean="0"/>
              <a:t>A </a:t>
            </a:r>
            <a:r>
              <a:rPr lang="en-US" dirty="0"/>
              <a:t>National Association for Trade Fair Organization provides stands to companies at trade fairs. The initiative also includes a component on training concerning sales skills particularly on negotiations, pricing &amp; quoting and sales contracts.</a:t>
            </a:r>
          </a:p>
          <a:p>
            <a:endParaRPr lang="en-US" dirty="0"/>
          </a:p>
        </p:txBody>
      </p:sp>
      <p:pic>
        <p:nvPicPr>
          <p:cNvPr id="2" name="Picture 1" descr="Microsoft Word.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908720"/>
            <a:ext cx="9144000" cy="3237759"/>
          </a:xfrm>
          <a:prstGeom prst="rect">
            <a:avLst/>
          </a:prstGeom>
        </p:spPr>
      </p:pic>
    </p:spTree>
    <p:extLst>
      <p:ext uri="{BB962C8B-B14F-4D97-AF65-F5344CB8AC3E}">
        <p14:creationId xmlns:p14="http://schemas.microsoft.com/office/powerpoint/2010/main" val="40477449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TC-theme-powerpoint">
  <a:themeElements>
    <a:clrScheme name="ITC color">
      <a:dk1>
        <a:srgbClr val="595959"/>
      </a:dk1>
      <a:lt1>
        <a:srgbClr val="595959"/>
      </a:lt1>
      <a:dk2>
        <a:srgbClr val="36A7E9"/>
      </a:dk2>
      <a:lt2>
        <a:srgbClr val="FFFFFF"/>
      </a:lt2>
      <a:accent1>
        <a:srgbClr val="36A7E9"/>
      </a:accent1>
      <a:accent2>
        <a:srgbClr val="636363"/>
      </a:accent2>
      <a:accent3>
        <a:srgbClr val="C1413B"/>
      </a:accent3>
      <a:accent4>
        <a:srgbClr val="789C3C"/>
      </a:accent4>
      <a:accent5>
        <a:srgbClr val="424884"/>
      </a:accent5>
      <a:accent6>
        <a:srgbClr val="8F0063"/>
      </a:accent6>
      <a:hlink>
        <a:srgbClr val="36A7E9"/>
      </a:hlink>
      <a:folHlink>
        <a:srgbClr val="36A7E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ITC-theme-powerpoint</Template>
  <TotalTime>9859</TotalTime>
  <Words>2477</Words>
  <Application>Microsoft Macintosh PowerPoint</Application>
  <PresentationFormat>On-screen Show (4:3)</PresentationFormat>
  <Paragraphs>399</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ITC-theme-powerpoint</vt:lpstr>
      <vt:lpstr>Session II</vt:lpstr>
      <vt:lpstr>Purpose and benefits of the awards</vt:lpstr>
      <vt:lpstr>What did the participants say?</vt:lpstr>
      <vt:lpstr>THE TPO NETWORK AWARDS</vt:lpstr>
      <vt:lpstr>PowerPoint Presentation</vt:lpstr>
      <vt:lpstr>The awards Taxonomy</vt:lpstr>
      <vt:lpstr>The focus of the current awards</vt:lpstr>
      <vt:lpstr>Export development services</vt:lpstr>
      <vt:lpstr>Export promotion services</vt:lpstr>
      <vt:lpstr>PowerPoint Presentation</vt:lpstr>
      <vt:lpstr>Export development initiatives</vt:lpstr>
      <vt:lpstr>Evaluation criteria</vt:lpstr>
      <vt:lpstr>Needs assessment  </vt:lpstr>
      <vt:lpstr>Needs assessment: Gap Analysis  </vt:lpstr>
      <vt:lpstr>Needs assessment Determining the need/demand for the initiative</vt:lpstr>
      <vt:lpstr>Service design Confirming the alignment of the initiative with the overall strategy of the TPO</vt:lpstr>
      <vt:lpstr>Service design Confirming the alignment of the initiative with the overall strategy of the TPO</vt:lpstr>
      <vt:lpstr>Service design Confirming the alignment of the initiative with the overall strategy of the TPO</vt:lpstr>
      <vt:lpstr>Service design Confirming the alignment of the initiative with the overall strategy of the TPO</vt:lpstr>
      <vt:lpstr>A note on measurement before we go into follow-up</vt:lpstr>
      <vt:lpstr>Tracking what happens</vt:lpstr>
      <vt:lpstr>Follow up Performance monitoring of the initiative</vt:lpstr>
      <vt:lpstr>Follow up Performance monitoring of the initiative</vt:lpstr>
      <vt:lpstr>Follow up Performance monitoring of the initiative</vt:lpstr>
      <vt:lpstr>Follow up Performance monitoring of the initiative</vt:lpstr>
      <vt:lpstr>Follow up Effectiveness of the initiative</vt:lpstr>
      <vt:lpstr>Follow up Effectiveness of the initiative</vt:lpstr>
      <vt:lpstr>Follow up Effectiveness of the initiative</vt:lpstr>
      <vt:lpstr>Exercise</vt:lpstr>
      <vt:lpstr>Session III</vt:lpstr>
      <vt:lpstr>Presentation of the application</vt:lpstr>
      <vt:lpstr>Format of the application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Miguel CAMACHO</dc:creator>
  <cp:lastModifiedBy>AnnP</cp:lastModifiedBy>
  <cp:revision>298</cp:revision>
  <cp:lastPrinted>2014-03-26T03:38:34Z</cp:lastPrinted>
  <dcterms:created xsi:type="dcterms:W3CDTF">2010-06-01T08:29:00Z</dcterms:created>
  <dcterms:modified xsi:type="dcterms:W3CDTF">2014-03-26T13:36:40Z</dcterms:modified>
</cp:coreProperties>
</file>