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99" r:id="rId2"/>
    <p:sldId id="400" r:id="rId3"/>
    <p:sldId id="401" r:id="rId4"/>
    <p:sldId id="455" r:id="rId5"/>
    <p:sldId id="435" r:id="rId6"/>
    <p:sldId id="421" r:id="rId7"/>
    <p:sldId id="459" r:id="rId8"/>
    <p:sldId id="456" r:id="rId9"/>
    <p:sldId id="446" r:id="rId10"/>
    <p:sldId id="447" r:id="rId11"/>
    <p:sldId id="450" r:id="rId12"/>
    <p:sldId id="448" r:id="rId13"/>
    <p:sldId id="449" r:id="rId14"/>
    <p:sldId id="458" r:id="rId15"/>
    <p:sldId id="457" r:id="rId16"/>
    <p:sldId id="460" r:id="rId17"/>
    <p:sldId id="408" r:id="rId18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F81B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2" d="100"/>
        <a:sy n="92" d="100"/>
      </p:scale>
      <p:origin x="0" y="3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u="sng">
                <a:solidFill>
                  <a:schemeClr val="tx2"/>
                </a:solidFill>
              </a:defRPr>
            </a:pPr>
            <a:r>
              <a:rPr lang="es-ES" sz="1400" u="sng">
                <a:solidFill>
                  <a:schemeClr val="tx2"/>
                </a:solidFill>
              </a:rPr>
              <a:t>Cantidad</a:t>
            </a:r>
            <a:r>
              <a:rPr lang="es-ES" sz="1400" u="sng" baseline="0">
                <a:solidFill>
                  <a:schemeClr val="tx2"/>
                </a:solidFill>
              </a:rPr>
              <a:t> de Cooperativas y Sociedades de Fomento Rural en el total del país </a:t>
            </a:r>
            <a:endParaRPr lang="es-ES" sz="1400" u="sng">
              <a:solidFill>
                <a:schemeClr val="tx2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3975"/>
          </c:spPr>
          <c:marker>
            <c:spPr>
              <a:solidFill>
                <a:srgbClr val="7030A0"/>
              </a:solidFill>
              <a:ln w="28575" cap="rnd">
                <a:solidFill>
                  <a:srgbClr val="7030A0"/>
                </a:solidFill>
                <a:bevel/>
              </a:ln>
            </c:spPr>
          </c:marker>
          <c:dLbls>
            <c:dLbl>
              <c:idx val="0"/>
              <c:layout>
                <c:manualLayout>
                  <c:x val="-6.3888888888888884E-2"/>
                  <c:y val="9.722185768445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666666666666692E-2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Hoja1!$C$9:$C$10</c:f>
              <c:numCache>
                <c:formatCode>General</c:formatCode>
                <c:ptCount val="2"/>
                <c:pt idx="0">
                  <c:v>843</c:v>
                </c:pt>
                <c:pt idx="1">
                  <c:v>1164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1222656"/>
        <c:axId val="141224192"/>
      </c:lineChart>
      <c:catAx>
        <c:axId val="141222656"/>
        <c:scaling>
          <c:orientation val="minMax"/>
        </c:scaling>
        <c:delete val="1"/>
        <c:axPos val="b"/>
        <c:majorTickMark val="none"/>
        <c:minorTickMark val="none"/>
        <c:tickLblPos val="none"/>
        <c:crossAx val="141224192"/>
        <c:crosses val="autoZero"/>
        <c:auto val="1"/>
        <c:lblAlgn val="ctr"/>
        <c:lblOffset val="100"/>
        <c:noMultiLvlLbl val="0"/>
      </c:catAx>
      <c:valAx>
        <c:axId val="141224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4122265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>
          <a:lumMod val="40000"/>
          <a:lumOff val="60000"/>
        </a:scheme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dPt>
          <c:dLbls>
            <c:dLbl>
              <c:idx val="1"/>
              <c:layout>
                <c:manualLayout>
                  <c:x val="9.546646492541401E-2"/>
                  <c:y val="-0.2591791701506852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Hoja1!$E$24:$E$28</c:f>
              <c:strCache>
                <c:ptCount val="5"/>
                <c:pt idx="0">
                  <c:v>NO OCUPA PERSONAL</c:v>
                </c:pt>
                <c:pt idx="1">
                  <c:v>ENTRE 1 Y 4 EMPLEADOS</c:v>
                </c:pt>
                <c:pt idx="2">
                  <c:v>ENTRE 5 Y 19 EMPLEADOS</c:v>
                </c:pt>
                <c:pt idx="3">
                  <c:v>ENTRE 20 Y 99 EMPLEADOS</c:v>
                </c:pt>
                <c:pt idx="4">
                  <c:v>100 O MÁS EMPLEADOS</c:v>
                </c:pt>
              </c:strCache>
            </c:strRef>
          </c:cat>
          <c:val>
            <c:numRef>
              <c:f>Hoja1!$F$24:$F$28</c:f>
              <c:numCache>
                <c:formatCode>General</c:formatCode>
                <c:ptCount val="5"/>
                <c:pt idx="0">
                  <c:v>485</c:v>
                </c:pt>
                <c:pt idx="1">
                  <c:v>244</c:v>
                </c:pt>
                <c:pt idx="2">
                  <c:v>269</c:v>
                </c:pt>
                <c:pt idx="3">
                  <c:v>121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131854397130377E-2"/>
          <c:y val="0.18744960877362948"/>
          <c:w val="0.94113848461282079"/>
          <c:h val="0.698582895551287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0.18632544235634213"/>
                  <c:y val="-0.2296327454844198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6914732292857411E-2"/>
                  <c:y val="-4.359420590694607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Hoja1!$E$30:$E$31</c:f>
              <c:strCache>
                <c:ptCount val="2"/>
                <c:pt idx="0">
                  <c:v>PERMANENTES</c:v>
                </c:pt>
                <c:pt idx="1">
                  <c:v>ZAFRALES</c:v>
                </c:pt>
              </c:strCache>
            </c:strRef>
          </c:cat>
          <c:val>
            <c:numRef>
              <c:f>Hoja1!$F$30:$F$31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"/>
          <c:y val="0.83102710809910041"/>
          <c:w val="0.37385999769867212"/>
          <c:h val="0.11422341962004218"/>
        </c:manualLayout>
      </c:layout>
      <c:overlay val="0"/>
      <c:txPr>
        <a:bodyPr/>
        <a:lstStyle/>
        <a:p>
          <a:pPr>
            <a:defRPr sz="1000" b="1">
              <a:solidFill>
                <a:schemeClr val="tx2"/>
              </a:solidFill>
            </a:defRPr>
          </a:pPr>
          <a:endParaRPr lang="es-AR"/>
        </a:p>
      </c:txPr>
    </c:legend>
    <c:plotVisOnly val="1"/>
    <c:dispBlanksAs val="gap"/>
    <c:showDLblsOverMax val="0"/>
  </c:chart>
  <c:spPr>
    <a:ln>
      <a:solidFill>
        <a:schemeClr val="tx2">
          <a:lumMod val="60000"/>
          <a:lumOff val="40000"/>
        </a:schemeClr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Hoja1!$D$3:$D$4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Hoja1!$E$3:$E$4</c:f>
              <c:numCache>
                <c:formatCode>General</c:formatCode>
                <c:ptCount val="2"/>
                <c:pt idx="0">
                  <c:v>14545</c:v>
                </c:pt>
                <c:pt idx="1">
                  <c:v>12904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2.3840769903750296E-5"/>
          <c:y val="0.79629629629629661"/>
          <c:w val="0.34439676290463728"/>
          <c:h val="8.3717191601049915E-2"/>
        </c:manualLayout>
      </c:layout>
      <c:overlay val="0"/>
      <c:txPr>
        <a:bodyPr/>
        <a:lstStyle/>
        <a:p>
          <a:pPr>
            <a:defRPr b="1">
              <a:solidFill>
                <a:schemeClr val="tx2"/>
              </a:solidFill>
            </a:defRPr>
          </a:pPr>
          <a:endParaRPr lang="es-AR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050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Hoja1!$E$24:$E$25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Hoja1!$G$24:$G$25</c:f>
              <c:numCache>
                <c:formatCode>0</c:formatCode>
                <c:ptCount val="2"/>
                <c:pt idx="0">
                  <c:v>51.440787574721995</c:v>
                </c:pt>
                <c:pt idx="1">
                  <c:v>48.559212425278005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1.6046231659678577E-2"/>
          <c:y val="0.75398251671951044"/>
          <c:w val="0.36147627994277326"/>
          <c:h val="9.2122976650449967E-2"/>
        </c:manualLayout>
      </c:layout>
      <c:overlay val="0"/>
    </c:legend>
    <c:plotVisOnly val="1"/>
    <c:dispBlanksAs val="gap"/>
    <c:showDLblsOverMax val="0"/>
  </c:chart>
  <c:spPr>
    <a:ln>
      <a:solidFill>
        <a:schemeClr val="tx2">
          <a:lumMod val="60000"/>
          <a:lumOff val="40000"/>
        </a:schemeClr>
      </a:solidFill>
    </a:ln>
  </c:spPr>
  <c:txPr>
    <a:bodyPr/>
    <a:lstStyle/>
    <a:p>
      <a:pPr>
        <a:defRPr b="1">
          <a:solidFill>
            <a:schemeClr val="tx2"/>
          </a:solidFill>
        </a:defRPr>
      </a:pPr>
      <a:endParaRPr lang="es-AR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EA1C4-0CA4-42D1-AAFB-F8F6C605E5B2}" type="doc">
      <dgm:prSet loTypeId="urn:microsoft.com/office/officeart/2005/8/layout/hList2#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F34E11FE-1C4D-4D24-9A52-7B5F4CEEC562}">
      <dgm:prSet phldrT="[Texto]" custT="1"/>
      <dgm:spPr/>
      <dgm:t>
        <a:bodyPr/>
        <a:lstStyle/>
        <a:p>
          <a:pPr algn="ctr"/>
          <a:r>
            <a:rPr lang="es-ES" sz="2400" b="1" dirty="0" smtClean="0">
              <a:solidFill>
                <a:schemeClr val="accent1">
                  <a:lumMod val="75000"/>
                </a:schemeClr>
              </a:solidFill>
            </a:rPr>
            <a:t>SECTOR PÚBLICO</a:t>
          </a:r>
        </a:p>
      </dgm:t>
    </dgm:pt>
    <dgm:pt modelId="{4EADA586-2BDB-419D-ABF8-C85133616007}" type="parTrans" cxnId="{B0D93136-334B-404C-969C-E76AB6576AEA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05F82810-E35D-4456-9966-BEED6811944F}" type="sibTrans" cxnId="{B0D93136-334B-404C-969C-E76AB6576AEA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A341C42D-B98C-4CE3-BD67-475AAE990EE7}">
      <dgm:prSet phldrT="[Texto]" custT="1"/>
      <dgm:spPr/>
      <dgm:t>
        <a:bodyPr/>
        <a:lstStyle/>
        <a:p>
          <a:pPr algn="just"/>
          <a:r>
            <a:rPr lang="es-ES" sz="1600" b="1" dirty="0" smtClean="0"/>
            <a:t>Servicios que el Estado presta necesariamente a través de sus instituciones.</a:t>
          </a:r>
          <a:endParaRPr lang="es-ES" sz="1600" b="1" dirty="0"/>
        </a:p>
      </dgm:t>
    </dgm:pt>
    <dgm:pt modelId="{0872ADF4-7443-4734-98AB-8E0A9B9D6751}" type="parTrans" cxnId="{15971D2D-C9DB-4A9F-A1BC-BBA7C527E67D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651732E6-119B-40C6-A915-879AF1596D5C}" type="sibTrans" cxnId="{15971D2D-C9DB-4A9F-A1BC-BBA7C527E67D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0C4DAF66-0824-4BCD-87F7-93B6B7FF31B1}">
      <dgm:prSet phldrT="[Texto]" custT="1"/>
      <dgm:spPr/>
      <dgm:t>
        <a:bodyPr/>
        <a:lstStyle/>
        <a:p>
          <a:pPr algn="ctr"/>
          <a:r>
            <a:rPr lang="es-ES" sz="2400" b="1" dirty="0" smtClean="0">
              <a:solidFill>
                <a:schemeClr val="accent1">
                  <a:lumMod val="75000"/>
                </a:schemeClr>
              </a:solidFill>
            </a:rPr>
            <a:t>SECTOR PRIVADO</a:t>
          </a:r>
          <a:endParaRPr lang="es-ES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E8B4BF1A-2FDC-489B-AF82-B2DD895508C0}" type="parTrans" cxnId="{3DE3B3E0-9969-4801-B2C6-22A55B36ADE1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860CAD02-462E-4A2C-9880-F4EB19FBEACC}" type="sibTrans" cxnId="{3DE3B3E0-9969-4801-B2C6-22A55B36ADE1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B467B80D-954F-4F81-B960-B5FDD7C5BF4A}">
      <dgm:prSet phldrT="[Texto]" custT="1"/>
      <dgm:spPr/>
      <dgm:t>
        <a:bodyPr/>
        <a:lstStyle/>
        <a:p>
          <a:r>
            <a:rPr lang="es-ES" sz="1600" b="1" smtClean="0"/>
            <a:t>Bienes y servicios brindados por empresas que son propiedad de privados.</a:t>
          </a:r>
          <a:endParaRPr lang="es-ES" sz="1600" b="1" dirty="0"/>
        </a:p>
      </dgm:t>
    </dgm:pt>
    <dgm:pt modelId="{B7970E76-4877-4C03-97A1-10D23C88301B}" type="parTrans" cxnId="{3A80866C-52DB-430E-9BB2-F00AFDCC3E6B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9FA53A8B-83B0-4299-BDB3-8D384DE22513}" type="sibTrans" cxnId="{3A80866C-52DB-430E-9BB2-F00AFDCC3E6B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AC3CE65E-2EE0-4827-A152-BB5A65CF177A}">
      <dgm:prSet phldrT="[Texto]" custT="1"/>
      <dgm:spPr/>
      <dgm:t>
        <a:bodyPr/>
        <a:lstStyle/>
        <a:p>
          <a:pPr algn="ctr"/>
          <a:r>
            <a:rPr lang="es-ES" sz="2400" b="1" dirty="0" smtClean="0">
              <a:solidFill>
                <a:schemeClr val="accent1">
                  <a:lumMod val="75000"/>
                </a:schemeClr>
              </a:solidFill>
            </a:rPr>
            <a:t>TERCER SECTOR</a:t>
          </a:r>
          <a:endParaRPr lang="es-ES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9AEE256F-4A68-4C05-A876-9E8ED24B6A03}" type="parTrans" cxnId="{F899FEF2-AAE7-4CF0-A11B-AF3B54634589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A2A67918-0196-47BE-86A1-9E776811F008}" type="sibTrans" cxnId="{F899FEF2-AAE7-4CF0-A11B-AF3B54634589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F87A6941-27E6-4750-A5A1-3D9EE0F7F1E0}">
      <dgm:prSet phldrT="[Texto]" custT="1"/>
      <dgm:spPr/>
      <dgm:t>
        <a:bodyPr/>
        <a:lstStyle/>
        <a:p>
          <a:pPr algn="just"/>
          <a:r>
            <a:rPr lang="es-ES" sz="1400" b="1" smtClean="0"/>
            <a:t>Empresas privadas.</a:t>
          </a:r>
          <a:endParaRPr lang="es-ES" sz="1400" b="1" dirty="0"/>
        </a:p>
      </dgm:t>
    </dgm:pt>
    <dgm:pt modelId="{F82B0BD5-CB39-44E1-9492-6E81D4E92D37}" type="parTrans" cxnId="{24622582-0F40-4FED-8BC6-4511BA84C037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ACF3BF77-5319-438C-BA18-5A19D5705087}" type="sibTrans" cxnId="{24622582-0F40-4FED-8BC6-4511BA84C037}">
      <dgm:prSet/>
      <dgm:spPr/>
      <dgm:t>
        <a:bodyPr/>
        <a:lstStyle/>
        <a:p>
          <a:endParaRPr lang="es-ES" sz="1400" b="1">
            <a:solidFill>
              <a:schemeClr val="tx1"/>
            </a:solidFill>
          </a:endParaRPr>
        </a:p>
      </dgm:t>
    </dgm:pt>
    <dgm:pt modelId="{8957E1D5-7F46-42C3-B468-F2986D0E1501}">
      <dgm:prSet phldrT="[Texto]" custT="1"/>
      <dgm:spPr/>
      <dgm:t>
        <a:bodyPr/>
        <a:lstStyle/>
        <a:p>
          <a:pPr algn="just"/>
          <a:r>
            <a:rPr lang="es-ES" sz="1600" b="1" smtClean="0"/>
            <a:t>Seguridad-Justicia </a:t>
          </a:r>
          <a:endParaRPr lang="es-ES" sz="1600" b="1" dirty="0"/>
        </a:p>
      </dgm:t>
    </dgm:pt>
    <dgm:pt modelId="{FC51DABB-049F-41D1-9F9D-20D280702286}" type="parTrans" cxnId="{DBC87FE6-08B8-45FD-96FB-370D420640F5}">
      <dgm:prSet/>
      <dgm:spPr/>
      <dgm:t>
        <a:bodyPr/>
        <a:lstStyle/>
        <a:p>
          <a:endParaRPr lang="es-ES" b="1"/>
        </a:p>
      </dgm:t>
    </dgm:pt>
    <dgm:pt modelId="{4AC769E8-71FE-4263-84A3-78B138E7F008}" type="sibTrans" cxnId="{DBC87FE6-08B8-45FD-96FB-370D420640F5}">
      <dgm:prSet/>
      <dgm:spPr/>
      <dgm:t>
        <a:bodyPr/>
        <a:lstStyle/>
        <a:p>
          <a:endParaRPr lang="es-ES" b="1"/>
        </a:p>
      </dgm:t>
    </dgm:pt>
    <dgm:pt modelId="{148A1BE2-BCD7-4566-9BC9-E75D6BB730DB}">
      <dgm:prSet phldrT="[Texto]" custT="1"/>
      <dgm:spPr/>
      <dgm:t>
        <a:bodyPr/>
        <a:lstStyle/>
        <a:p>
          <a:pPr algn="just"/>
          <a:r>
            <a:rPr lang="es-ES" sz="1600" b="1" smtClean="0"/>
            <a:t>Bienes o servicios que el Estado presta a través de empresas públicas.</a:t>
          </a:r>
          <a:endParaRPr lang="es-ES" sz="1600" b="1" dirty="0"/>
        </a:p>
      </dgm:t>
    </dgm:pt>
    <dgm:pt modelId="{32B842CC-32E0-43A2-AD46-7C27042E6A58}" type="parTrans" cxnId="{BF84CD82-CD12-4897-863A-CD8B15F25F5F}">
      <dgm:prSet/>
      <dgm:spPr/>
      <dgm:t>
        <a:bodyPr/>
        <a:lstStyle/>
        <a:p>
          <a:endParaRPr lang="es-ES" b="1"/>
        </a:p>
      </dgm:t>
    </dgm:pt>
    <dgm:pt modelId="{823D7BF3-FF75-4F25-8908-624EB60C095B}" type="sibTrans" cxnId="{BF84CD82-CD12-4897-863A-CD8B15F25F5F}">
      <dgm:prSet/>
      <dgm:spPr/>
      <dgm:t>
        <a:bodyPr/>
        <a:lstStyle/>
        <a:p>
          <a:endParaRPr lang="es-ES" b="1"/>
        </a:p>
      </dgm:t>
    </dgm:pt>
    <dgm:pt modelId="{9681B080-5BCD-43BB-B0F3-889C03DA888A}">
      <dgm:prSet phldrT="[Texto]" custT="1"/>
      <dgm:spPr/>
      <dgm:t>
        <a:bodyPr/>
        <a:lstStyle/>
        <a:p>
          <a:pPr algn="just"/>
          <a:endParaRPr lang="es-ES" sz="1600" b="1" dirty="0">
            <a:solidFill>
              <a:schemeClr val="tx1"/>
            </a:solidFill>
          </a:endParaRPr>
        </a:p>
      </dgm:t>
    </dgm:pt>
    <dgm:pt modelId="{21911099-F84F-4FBB-B979-A776F3D99EEA}" type="parTrans" cxnId="{632447E8-DDE9-4D1E-8ECA-2495D4F4BBEB}">
      <dgm:prSet/>
      <dgm:spPr/>
      <dgm:t>
        <a:bodyPr/>
        <a:lstStyle/>
        <a:p>
          <a:endParaRPr lang="es-ES" b="1"/>
        </a:p>
      </dgm:t>
    </dgm:pt>
    <dgm:pt modelId="{997B2DA9-773F-422F-A2A5-12E60702988C}" type="sibTrans" cxnId="{632447E8-DDE9-4D1E-8ECA-2495D4F4BBEB}">
      <dgm:prSet/>
      <dgm:spPr/>
      <dgm:t>
        <a:bodyPr/>
        <a:lstStyle/>
        <a:p>
          <a:endParaRPr lang="es-ES" b="1"/>
        </a:p>
      </dgm:t>
    </dgm:pt>
    <dgm:pt modelId="{11E4E73E-45E6-4542-A886-6B3EDEBF7BA5}">
      <dgm:prSet phldrT="[Texto]" custT="1"/>
      <dgm:spPr/>
      <dgm:t>
        <a:bodyPr/>
        <a:lstStyle/>
        <a:p>
          <a:pPr algn="just"/>
          <a:r>
            <a:rPr lang="es-ES" sz="1600" b="1" smtClean="0"/>
            <a:t>Luz- Agua.</a:t>
          </a:r>
          <a:endParaRPr lang="es-ES" sz="1600" b="1" dirty="0"/>
        </a:p>
      </dgm:t>
    </dgm:pt>
    <dgm:pt modelId="{CB3D21B0-534B-4F58-9306-29DF96D363E5}" type="parTrans" cxnId="{D3A67A60-94DC-451D-96EC-F1AFFE2C3961}">
      <dgm:prSet/>
      <dgm:spPr/>
      <dgm:t>
        <a:bodyPr/>
        <a:lstStyle/>
        <a:p>
          <a:endParaRPr lang="es-ES" b="1"/>
        </a:p>
      </dgm:t>
    </dgm:pt>
    <dgm:pt modelId="{31066D4A-3097-44DB-B337-495B1C9007DD}" type="sibTrans" cxnId="{D3A67A60-94DC-451D-96EC-F1AFFE2C3961}">
      <dgm:prSet/>
      <dgm:spPr/>
      <dgm:t>
        <a:bodyPr/>
        <a:lstStyle/>
        <a:p>
          <a:endParaRPr lang="es-ES" b="1"/>
        </a:p>
      </dgm:t>
    </dgm:pt>
    <dgm:pt modelId="{F12A5838-583D-4082-A576-363E4C10BBB4}">
      <dgm:prSet phldrT="[Texto]" custT="1"/>
      <dgm:spPr/>
      <dgm:t>
        <a:bodyPr/>
        <a:lstStyle/>
        <a:p>
          <a:r>
            <a:rPr lang="es-ES" sz="1600" b="1" dirty="0" smtClean="0"/>
            <a:t>Se comercializan en el mercado con el afán de obtener una ganancia</a:t>
          </a:r>
          <a:endParaRPr lang="es-ES" sz="1600" b="1" dirty="0"/>
        </a:p>
      </dgm:t>
    </dgm:pt>
    <dgm:pt modelId="{721F0555-4393-4699-9D13-AC66B5BEB11A}" type="parTrans" cxnId="{F245EA16-94AF-4570-B5CF-F2F511CCF77D}">
      <dgm:prSet/>
      <dgm:spPr/>
      <dgm:t>
        <a:bodyPr/>
        <a:lstStyle/>
        <a:p>
          <a:endParaRPr lang="es-ES" b="1"/>
        </a:p>
      </dgm:t>
    </dgm:pt>
    <dgm:pt modelId="{7C46FC60-18A8-48C2-8FA7-05A6EF953377}" type="sibTrans" cxnId="{F245EA16-94AF-4570-B5CF-F2F511CCF77D}">
      <dgm:prSet/>
      <dgm:spPr/>
      <dgm:t>
        <a:bodyPr/>
        <a:lstStyle/>
        <a:p>
          <a:endParaRPr lang="es-ES" b="1"/>
        </a:p>
      </dgm:t>
    </dgm:pt>
    <dgm:pt modelId="{1AED1CB5-F4D5-4D20-A91D-45E553452958}">
      <dgm:prSet phldrT="[Texto]" custT="1"/>
      <dgm:spPr/>
      <dgm:t>
        <a:bodyPr/>
        <a:lstStyle/>
        <a:p>
          <a:pPr algn="just"/>
          <a:r>
            <a:rPr lang="es-ES" sz="1400" b="1" smtClean="0"/>
            <a:t>Creadas para satisfacer necesidades de los socios.</a:t>
          </a:r>
          <a:endParaRPr lang="es-ES" sz="1400" b="1" dirty="0"/>
        </a:p>
      </dgm:t>
    </dgm:pt>
    <dgm:pt modelId="{96008DBB-6C63-4967-B002-1A43F74A0E8E}" type="parTrans" cxnId="{626C2CDF-CEA4-4578-828C-77DA44E37D10}">
      <dgm:prSet/>
      <dgm:spPr/>
      <dgm:t>
        <a:bodyPr/>
        <a:lstStyle/>
        <a:p>
          <a:endParaRPr lang="es-ES" b="1"/>
        </a:p>
      </dgm:t>
    </dgm:pt>
    <dgm:pt modelId="{C7BACAF3-EED0-436D-8251-E69A753975D2}" type="sibTrans" cxnId="{626C2CDF-CEA4-4578-828C-77DA44E37D10}">
      <dgm:prSet/>
      <dgm:spPr/>
      <dgm:t>
        <a:bodyPr/>
        <a:lstStyle/>
        <a:p>
          <a:endParaRPr lang="es-ES" b="1"/>
        </a:p>
      </dgm:t>
    </dgm:pt>
    <dgm:pt modelId="{85689842-3355-4F4D-861C-315529637E6F}">
      <dgm:prSet phldrT="[Texto]" custT="1"/>
      <dgm:spPr/>
      <dgm:t>
        <a:bodyPr/>
        <a:lstStyle/>
        <a:p>
          <a:pPr algn="just"/>
          <a:r>
            <a:rPr lang="es-ES" sz="1400" b="1" smtClean="0"/>
            <a:t>Producen bienes y prestan servicios.</a:t>
          </a:r>
          <a:endParaRPr lang="es-ES" sz="1400" b="1" dirty="0"/>
        </a:p>
      </dgm:t>
    </dgm:pt>
    <dgm:pt modelId="{3591D863-1EE1-4386-87CF-EF299C344C4A}" type="parTrans" cxnId="{9CA19F9C-CEE5-441A-8033-5E44D7EE6CB2}">
      <dgm:prSet/>
      <dgm:spPr/>
      <dgm:t>
        <a:bodyPr/>
        <a:lstStyle/>
        <a:p>
          <a:endParaRPr lang="es-ES" b="1"/>
        </a:p>
      </dgm:t>
    </dgm:pt>
    <dgm:pt modelId="{E8301CC5-2ADD-492F-BAD8-BF75A61EBA9B}" type="sibTrans" cxnId="{9CA19F9C-CEE5-441A-8033-5E44D7EE6CB2}">
      <dgm:prSet/>
      <dgm:spPr/>
      <dgm:t>
        <a:bodyPr/>
        <a:lstStyle/>
        <a:p>
          <a:endParaRPr lang="es-ES" b="1"/>
        </a:p>
      </dgm:t>
    </dgm:pt>
    <dgm:pt modelId="{16620D60-5886-4B9C-AF04-E5313AD1A502}">
      <dgm:prSet phldrT="[Texto]" custT="1"/>
      <dgm:spPr/>
      <dgm:t>
        <a:bodyPr/>
        <a:lstStyle/>
        <a:p>
          <a:pPr algn="just"/>
          <a:r>
            <a:rPr lang="es-ES" sz="1400" b="1" smtClean="0"/>
            <a:t>En algunos casos venden sus bienes o servicios y en otros se solventan por medio de donaciones, subvenciones, cuotas, rifas, etc.</a:t>
          </a:r>
          <a:endParaRPr lang="es-ES" sz="1400" b="1" dirty="0"/>
        </a:p>
      </dgm:t>
    </dgm:pt>
    <dgm:pt modelId="{7FF3B1FE-A10E-4DD9-A61C-40649AE2F710}" type="parTrans" cxnId="{EA460922-FA78-4DB7-ADC5-02C712CD62AF}">
      <dgm:prSet/>
      <dgm:spPr/>
      <dgm:t>
        <a:bodyPr/>
        <a:lstStyle/>
        <a:p>
          <a:endParaRPr lang="es-ES" b="1"/>
        </a:p>
      </dgm:t>
    </dgm:pt>
    <dgm:pt modelId="{1B83CC34-88E8-441F-A561-DFB55D4DA4AE}" type="sibTrans" cxnId="{EA460922-FA78-4DB7-ADC5-02C712CD62AF}">
      <dgm:prSet/>
      <dgm:spPr/>
      <dgm:t>
        <a:bodyPr/>
        <a:lstStyle/>
        <a:p>
          <a:endParaRPr lang="es-ES" b="1"/>
        </a:p>
      </dgm:t>
    </dgm:pt>
    <dgm:pt modelId="{9D938942-3563-4AA1-8B8D-AAD8584F3BD0}">
      <dgm:prSet phldrT="[Texto]" custT="1"/>
      <dgm:spPr/>
      <dgm:t>
        <a:bodyPr/>
        <a:lstStyle/>
        <a:p>
          <a:endParaRPr lang="es-ES" sz="1600" b="1" dirty="0">
            <a:solidFill>
              <a:schemeClr val="tx1"/>
            </a:solidFill>
          </a:endParaRPr>
        </a:p>
      </dgm:t>
    </dgm:pt>
    <dgm:pt modelId="{324F4130-CD53-49C0-8C31-C215953BAC0F}" type="parTrans" cxnId="{7E436152-C460-4606-B270-816820858822}">
      <dgm:prSet/>
      <dgm:spPr/>
      <dgm:t>
        <a:bodyPr/>
        <a:lstStyle/>
        <a:p>
          <a:endParaRPr lang="es-ES" b="1"/>
        </a:p>
      </dgm:t>
    </dgm:pt>
    <dgm:pt modelId="{B1E98262-1746-4BB5-B69A-9EED12F28531}" type="sibTrans" cxnId="{7E436152-C460-4606-B270-816820858822}">
      <dgm:prSet/>
      <dgm:spPr/>
      <dgm:t>
        <a:bodyPr/>
        <a:lstStyle/>
        <a:p>
          <a:endParaRPr lang="es-ES" b="1"/>
        </a:p>
      </dgm:t>
    </dgm:pt>
    <dgm:pt modelId="{8B596F8A-9502-49AE-8B86-BC4F24F50222}" type="pres">
      <dgm:prSet presAssocID="{BBAEA1C4-0CA4-42D1-AAFB-F8F6C605E5B2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UY"/>
        </a:p>
      </dgm:t>
    </dgm:pt>
    <dgm:pt modelId="{A30AC96A-7DCB-4EA0-B780-0D815595BCA7}" type="pres">
      <dgm:prSet presAssocID="{F34E11FE-1C4D-4D24-9A52-7B5F4CEEC56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3F338B-E635-4F76-A461-9BB201A5CDDA}" type="pres">
      <dgm:prSet presAssocID="{F34E11FE-1C4D-4D24-9A52-7B5F4CEEC562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359BF9CD-4054-4439-9572-7B04F5EAE2CF}" type="pres">
      <dgm:prSet presAssocID="{F34E11FE-1C4D-4D24-9A52-7B5F4CEEC562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62B074-ADA4-4A23-90F4-5544DBAECCE9}" type="pres">
      <dgm:prSet presAssocID="{F34E11FE-1C4D-4D24-9A52-7B5F4CEEC562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8A6AFE-71DC-4B41-B327-B771FED80F2C}" type="pres">
      <dgm:prSet presAssocID="{05F82810-E35D-4456-9966-BEED6811944F}" presName="sibTrans" presStyleCnt="0"/>
      <dgm:spPr/>
      <dgm:t>
        <a:bodyPr/>
        <a:lstStyle/>
        <a:p>
          <a:endParaRPr lang="es-ES"/>
        </a:p>
      </dgm:t>
    </dgm:pt>
    <dgm:pt modelId="{4DB60B23-1BCB-456E-AC0D-D9EFFB8C0B31}" type="pres">
      <dgm:prSet presAssocID="{0C4DAF66-0824-4BCD-87F7-93B6B7FF31B1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9EE5DE-3870-4A2E-891C-8E1A36FD9A9F}" type="pres">
      <dgm:prSet presAssocID="{0C4DAF66-0824-4BCD-87F7-93B6B7FF31B1}" presName="imag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227813B9-93E8-4C55-BB47-18824B3C56B0}" type="pres">
      <dgm:prSet presAssocID="{0C4DAF66-0824-4BCD-87F7-93B6B7FF31B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70B0FE-395C-4A0C-A550-BA8F4899C943}" type="pres">
      <dgm:prSet presAssocID="{0C4DAF66-0824-4BCD-87F7-93B6B7FF31B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7D2A6F5-D28E-4EDB-B131-2452D710A51A}" type="pres">
      <dgm:prSet presAssocID="{860CAD02-462E-4A2C-9880-F4EB19FBEACC}" presName="sibTrans" presStyleCnt="0"/>
      <dgm:spPr/>
      <dgm:t>
        <a:bodyPr/>
        <a:lstStyle/>
        <a:p>
          <a:endParaRPr lang="es-ES"/>
        </a:p>
      </dgm:t>
    </dgm:pt>
    <dgm:pt modelId="{799431EB-F45C-49C9-A8BB-BBEAB7F8C97C}" type="pres">
      <dgm:prSet presAssocID="{AC3CE65E-2EE0-4827-A152-BB5A65CF177A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DEDEA2-75A3-48E1-9F1C-A179DEF6F247}" type="pres">
      <dgm:prSet presAssocID="{AC3CE65E-2EE0-4827-A152-BB5A65CF177A}" presName="imag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0888C65-572A-4CDC-8452-8E7684683381}" type="pres">
      <dgm:prSet presAssocID="{AC3CE65E-2EE0-4827-A152-BB5A65CF177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F69531-045F-4ED0-A3C1-9A571E8471CC}" type="pres">
      <dgm:prSet presAssocID="{AC3CE65E-2EE0-4827-A152-BB5A65CF177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</dgm:ptLst>
  <dgm:cxnLst>
    <dgm:cxn modelId="{EA460922-FA78-4DB7-ADC5-02C712CD62AF}" srcId="{AC3CE65E-2EE0-4827-A152-BB5A65CF177A}" destId="{16620D60-5886-4B9C-AF04-E5313AD1A502}" srcOrd="3" destOrd="0" parTransId="{7FF3B1FE-A10E-4DD9-A61C-40649AE2F710}" sibTransId="{1B83CC34-88E8-441F-A561-DFB55D4DA4AE}"/>
    <dgm:cxn modelId="{6857FEBA-2AA1-4507-80E0-8F9A68A41BE7}" type="presOf" srcId="{AC3CE65E-2EE0-4827-A152-BB5A65CF177A}" destId="{49F69531-045F-4ED0-A3C1-9A571E8471CC}" srcOrd="0" destOrd="0" presId="urn:microsoft.com/office/officeart/2005/8/layout/hList2#1"/>
    <dgm:cxn modelId="{A8919B84-D664-432F-AD0D-46707B9CB2CE}" type="presOf" srcId="{B467B80D-954F-4F81-B960-B5FDD7C5BF4A}" destId="{227813B9-93E8-4C55-BB47-18824B3C56B0}" srcOrd="0" destOrd="0" presId="urn:microsoft.com/office/officeart/2005/8/layout/hList2#1"/>
    <dgm:cxn modelId="{8E06B79A-32C5-4021-B80E-BC50983F00CA}" type="presOf" srcId="{85689842-3355-4F4D-861C-315529637E6F}" destId="{B0888C65-572A-4CDC-8452-8E7684683381}" srcOrd="0" destOrd="2" presId="urn:microsoft.com/office/officeart/2005/8/layout/hList2#1"/>
    <dgm:cxn modelId="{706205B9-1BA0-4842-A000-3A195F9D112F}" type="presOf" srcId="{A341C42D-B98C-4CE3-BD67-475AAE990EE7}" destId="{359BF9CD-4054-4439-9572-7B04F5EAE2CF}" srcOrd="0" destOrd="0" presId="urn:microsoft.com/office/officeart/2005/8/layout/hList2#1"/>
    <dgm:cxn modelId="{F899FEF2-AAE7-4CF0-A11B-AF3B54634589}" srcId="{BBAEA1C4-0CA4-42D1-AAFB-F8F6C605E5B2}" destId="{AC3CE65E-2EE0-4827-A152-BB5A65CF177A}" srcOrd="2" destOrd="0" parTransId="{9AEE256F-4A68-4C05-A876-9E8ED24B6A03}" sibTransId="{A2A67918-0196-47BE-86A1-9E776811F008}"/>
    <dgm:cxn modelId="{B0D93136-334B-404C-969C-E76AB6576AEA}" srcId="{BBAEA1C4-0CA4-42D1-AAFB-F8F6C605E5B2}" destId="{F34E11FE-1C4D-4D24-9A52-7B5F4CEEC562}" srcOrd="0" destOrd="0" parTransId="{4EADA586-2BDB-419D-ABF8-C85133616007}" sibTransId="{05F82810-E35D-4456-9966-BEED6811944F}"/>
    <dgm:cxn modelId="{626C2CDF-CEA4-4578-828C-77DA44E37D10}" srcId="{AC3CE65E-2EE0-4827-A152-BB5A65CF177A}" destId="{1AED1CB5-F4D5-4D20-A91D-45E553452958}" srcOrd="1" destOrd="0" parTransId="{96008DBB-6C63-4967-B002-1A43F74A0E8E}" sibTransId="{C7BACAF3-EED0-436D-8251-E69A753975D2}"/>
    <dgm:cxn modelId="{758CDCC1-E822-4367-B0B7-C27E8A1F55CF}" type="presOf" srcId="{1AED1CB5-F4D5-4D20-A91D-45E553452958}" destId="{B0888C65-572A-4CDC-8452-8E7684683381}" srcOrd="0" destOrd="1" presId="urn:microsoft.com/office/officeart/2005/8/layout/hList2#1"/>
    <dgm:cxn modelId="{3A80866C-52DB-430E-9BB2-F00AFDCC3E6B}" srcId="{0C4DAF66-0824-4BCD-87F7-93B6B7FF31B1}" destId="{B467B80D-954F-4F81-B960-B5FDD7C5BF4A}" srcOrd="0" destOrd="0" parTransId="{B7970E76-4877-4C03-97A1-10D23C88301B}" sibTransId="{9FA53A8B-83B0-4299-BDB3-8D384DE22513}"/>
    <dgm:cxn modelId="{6269672B-90E0-4AAF-8571-8B7983AD6316}" type="presOf" srcId="{BBAEA1C4-0CA4-42D1-AAFB-F8F6C605E5B2}" destId="{8B596F8A-9502-49AE-8B86-BC4F24F50222}" srcOrd="0" destOrd="0" presId="urn:microsoft.com/office/officeart/2005/8/layout/hList2#1"/>
    <dgm:cxn modelId="{48BCCE8D-8ABB-413D-A9F7-23A8010CF665}" type="presOf" srcId="{9681B080-5BCD-43BB-B0F3-889C03DA888A}" destId="{359BF9CD-4054-4439-9572-7B04F5EAE2CF}" srcOrd="0" destOrd="2" presId="urn:microsoft.com/office/officeart/2005/8/layout/hList2#1"/>
    <dgm:cxn modelId="{DBC87FE6-08B8-45FD-96FB-370D420640F5}" srcId="{F34E11FE-1C4D-4D24-9A52-7B5F4CEEC562}" destId="{8957E1D5-7F46-42C3-B468-F2986D0E1501}" srcOrd="1" destOrd="0" parTransId="{FC51DABB-049F-41D1-9F9D-20D280702286}" sibTransId="{4AC769E8-71FE-4263-84A3-78B138E7F008}"/>
    <dgm:cxn modelId="{5AE45A41-50AF-46A8-A42F-5199170AFC92}" type="presOf" srcId="{148A1BE2-BCD7-4566-9BC9-E75D6BB730DB}" destId="{359BF9CD-4054-4439-9572-7B04F5EAE2CF}" srcOrd="0" destOrd="3" presId="urn:microsoft.com/office/officeart/2005/8/layout/hList2#1"/>
    <dgm:cxn modelId="{BF84CD82-CD12-4897-863A-CD8B15F25F5F}" srcId="{F34E11FE-1C4D-4D24-9A52-7B5F4CEEC562}" destId="{148A1BE2-BCD7-4566-9BC9-E75D6BB730DB}" srcOrd="3" destOrd="0" parTransId="{32B842CC-32E0-43A2-AD46-7C27042E6A58}" sibTransId="{823D7BF3-FF75-4F25-8908-624EB60C095B}"/>
    <dgm:cxn modelId="{1059189F-C09C-4532-B34D-C69008BCD43A}" type="presOf" srcId="{F34E11FE-1C4D-4D24-9A52-7B5F4CEEC562}" destId="{7462B074-ADA4-4A23-90F4-5544DBAECCE9}" srcOrd="0" destOrd="0" presId="urn:microsoft.com/office/officeart/2005/8/layout/hList2#1"/>
    <dgm:cxn modelId="{D3A67A60-94DC-451D-96EC-F1AFFE2C3961}" srcId="{F34E11FE-1C4D-4D24-9A52-7B5F4CEEC562}" destId="{11E4E73E-45E6-4542-A886-6B3EDEBF7BA5}" srcOrd="4" destOrd="0" parTransId="{CB3D21B0-534B-4F58-9306-29DF96D363E5}" sibTransId="{31066D4A-3097-44DB-B337-495B1C9007DD}"/>
    <dgm:cxn modelId="{F245EA16-94AF-4570-B5CF-F2F511CCF77D}" srcId="{0C4DAF66-0824-4BCD-87F7-93B6B7FF31B1}" destId="{F12A5838-583D-4082-A576-363E4C10BBB4}" srcOrd="2" destOrd="0" parTransId="{721F0555-4393-4699-9D13-AC66B5BEB11A}" sibTransId="{7C46FC60-18A8-48C2-8FA7-05A6EF953377}"/>
    <dgm:cxn modelId="{632447E8-DDE9-4D1E-8ECA-2495D4F4BBEB}" srcId="{F34E11FE-1C4D-4D24-9A52-7B5F4CEEC562}" destId="{9681B080-5BCD-43BB-B0F3-889C03DA888A}" srcOrd="2" destOrd="0" parTransId="{21911099-F84F-4FBB-B979-A776F3D99EEA}" sibTransId="{997B2DA9-773F-422F-A2A5-12E60702988C}"/>
    <dgm:cxn modelId="{7E436152-C460-4606-B270-816820858822}" srcId="{0C4DAF66-0824-4BCD-87F7-93B6B7FF31B1}" destId="{9D938942-3563-4AA1-8B8D-AAD8584F3BD0}" srcOrd="1" destOrd="0" parTransId="{324F4130-CD53-49C0-8C31-C215953BAC0F}" sibTransId="{B1E98262-1746-4BB5-B69A-9EED12F28531}"/>
    <dgm:cxn modelId="{91D79279-B71F-4822-9EBB-3A5E8F7255F6}" type="presOf" srcId="{16620D60-5886-4B9C-AF04-E5313AD1A502}" destId="{B0888C65-572A-4CDC-8452-8E7684683381}" srcOrd="0" destOrd="3" presId="urn:microsoft.com/office/officeart/2005/8/layout/hList2#1"/>
    <dgm:cxn modelId="{ADF32916-7615-45FE-AEC9-BBF109E47A0E}" type="presOf" srcId="{9D938942-3563-4AA1-8B8D-AAD8584F3BD0}" destId="{227813B9-93E8-4C55-BB47-18824B3C56B0}" srcOrd="0" destOrd="1" presId="urn:microsoft.com/office/officeart/2005/8/layout/hList2#1"/>
    <dgm:cxn modelId="{15971D2D-C9DB-4A9F-A1BC-BBA7C527E67D}" srcId="{F34E11FE-1C4D-4D24-9A52-7B5F4CEEC562}" destId="{A341C42D-B98C-4CE3-BD67-475AAE990EE7}" srcOrd="0" destOrd="0" parTransId="{0872ADF4-7443-4734-98AB-8E0A9B9D6751}" sibTransId="{651732E6-119B-40C6-A915-879AF1596D5C}"/>
    <dgm:cxn modelId="{9CA19F9C-CEE5-441A-8033-5E44D7EE6CB2}" srcId="{AC3CE65E-2EE0-4827-A152-BB5A65CF177A}" destId="{85689842-3355-4F4D-861C-315529637E6F}" srcOrd="2" destOrd="0" parTransId="{3591D863-1EE1-4386-87CF-EF299C344C4A}" sibTransId="{E8301CC5-2ADD-492F-BAD8-BF75A61EBA9B}"/>
    <dgm:cxn modelId="{2042645C-5BEB-4FCA-BF90-8282E8CA4546}" type="presOf" srcId="{0C4DAF66-0824-4BCD-87F7-93B6B7FF31B1}" destId="{F370B0FE-395C-4A0C-A550-BA8F4899C943}" srcOrd="0" destOrd="0" presId="urn:microsoft.com/office/officeart/2005/8/layout/hList2#1"/>
    <dgm:cxn modelId="{24622582-0F40-4FED-8BC6-4511BA84C037}" srcId="{AC3CE65E-2EE0-4827-A152-BB5A65CF177A}" destId="{F87A6941-27E6-4750-A5A1-3D9EE0F7F1E0}" srcOrd="0" destOrd="0" parTransId="{F82B0BD5-CB39-44E1-9492-6E81D4E92D37}" sibTransId="{ACF3BF77-5319-438C-BA18-5A19D5705087}"/>
    <dgm:cxn modelId="{221C68CD-CF29-4656-8A3F-C57FFE3D2818}" type="presOf" srcId="{F87A6941-27E6-4750-A5A1-3D9EE0F7F1E0}" destId="{B0888C65-572A-4CDC-8452-8E7684683381}" srcOrd="0" destOrd="0" presId="urn:microsoft.com/office/officeart/2005/8/layout/hList2#1"/>
    <dgm:cxn modelId="{E0069020-A933-49C0-8A56-9D3E54851EEB}" type="presOf" srcId="{F12A5838-583D-4082-A576-363E4C10BBB4}" destId="{227813B9-93E8-4C55-BB47-18824B3C56B0}" srcOrd="0" destOrd="2" presId="urn:microsoft.com/office/officeart/2005/8/layout/hList2#1"/>
    <dgm:cxn modelId="{F6CE3863-DD94-4C5D-ADB6-8F2A970A61B4}" type="presOf" srcId="{8957E1D5-7F46-42C3-B468-F2986D0E1501}" destId="{359BF9CD-4054-4439-9572-7B04F5EAE2CF}" srcOrd="0" destOrd="1" presId="urn:microsoft.com/office/officeart/2005/8/layout/hList2#1"/>
    <dgm:cxn modelId="{8B0BFFFB-D200-4193-898F-190215CF8F79}" type="presOf" srcId="{11E4E73E-45E6-4542-A886-6B3EDEBF7BA5}" destId="{359BF9CD-4054-4439-9572-7B04F5EAE2CF}" srcOrd="0" destOrd="4" presId="urn:microsoft.com/office/officeart/2005/8/layout/hList2#1"/>
    <dgm:cxn modelId="{3DE3B3E0-9969-4801-B2C6-22A55B36ADE1}" srcId="{BBAEA1C4-0CA4-42D1-AAFB-F8F6C605E5B2}" destId="{0C4DAF66-0824-4BCD-87F7-93B6B7FF31B1}" srcOrd="1" destOrd="0" parTransId="{E8B4BF1A-2FDC-489B-AF82-B2DD895508C0}" sibTransId="{860CAD02-462E-4A2C-9880-F4EB19FBEACC}"/>
    <dgm:cxn modelId="{88BFADA6-8DFA-4304-A4E8-84FBC238C83F}" type="presParOf" srcId="{8B596F8A-9502-49AE-8B86-BC4F24F50222}" destId="{A30AC96A-7DCB-4EA0-B780-0D815595BCA7}" srcOrd="0" destOrd="0" presId="urn:microsoft.com/office/officeart/2005/8/layout/hList2#1"/>
    <dgm:cxn modelId="{2150744C-0BB3-4C8E-9B6A-1232A2BC9D34}" type="presParOf" srcId="{A30AC96A-7DCB-4EA0-B780-0D815595BCA7}" destId="{CB3F338B-E635-4F76-A461-9BB201A5CDDA}" srcOrd="0" destOrd="0" presId="urn:microsoft.com/office/officeart/2005/8/layout/hList2#1"/>
    <dgm:cxn modelId="{1FD3A8B3-E89C-4DB8-A1D2-034B2D11483F}" type="presParOf" srcId="{A30AC96A-7DCB-4EA0-B780-0D815595BCA7}" destId="{359BF9CD-4054-4439-9572-7B04F5EAE2CF}" srcOrd="1" destOrd="0" presId="urn:microsoft.com/office/officeart/2005/8/layout/hList2#1"/>
    <dgm:cxn modelId="{37EAFF4F-16A9-4280-8237-113CB1AE4677}" type="presParOf" srcId="{A30AC96A-7DCB-4EA0-B780-0D815595BCA7}" destId="{7462B074-ADA4-4A23-90F4-5544DBAECCE9}" srcOrd="2" destOrd="0" presId="urn:microsoft.com/office/officeart/2005/8/layout/hList2#1"/>
    <dgm:cxn modelId="{7E087FB6-FBD9-4984-A7F6-39121C69AD28}" type="presParOf" srcId="{8B596F8A-9502-49AE-8B86-BC4F24F50222}" destId="{718A6AFE-71DC-4B41-B327-B771FED80F2C}" srcOrd="1" destOrd="0" presId="urn:microsoft.com/office/officeart/2005/8/layout/hList2#1"/>
    <dgm:cxn modelId="{FAACCA44-2A18-4566-90CE-279512F4B75A}" type="presParOf" srcId="{8B596F8A-9502-49AE-8B86-BC4F24F50222}" destId="{4DB60B23-1BCB-456E-AC0D-D9EFFB8C0B31}" srcOrd="2" destOrd="0" presId="urn:microsoft.com/office/officeart/2005/8/layout/hList2#1"/>
    <dgm:cxn modelId="{14F759E4-1555-40CA-B9FD-7C1C9C99E6B6}" type="presParOf" srcId="{4DB60B23-1BCB-456E-AC0D-D9EFFB8C0B31}" destId="{969EE5DE-3870-4A2E-891C-8E1A36FD9A9F}" srcOrd="0" destOrd="0" presId="urn:microsoft.com/office/officeart/2005/8/layout/hList2#1"/>
    <dgm:cxn modelId="{3FF233F4-46FB-40A9-B1D8-A90AFEE4F4BB}" type="presParOf" srcId="{4DB60B23-1BCB-456E-AC0D-D9EFFB8C0B31}" destId="{227813B9-93E8-4C55-BB47-18824B3C56B0}" srcOrd="1" destOrd="0" presId="urn:microsoft.com/office/officeart/2005/8/layout/hList2#1"/>
    <dgm:cxn modelId="{7064AFDA-73CC-4572-A3CD-E70AA2CC2159}" type="presParOf" srcId="{4DB60B23-1BCB-456E-AC0D-D9EFFB8C0B31}" destId="{F370B0FE-395C-4A0C-A550-BA8F4899C943}" srcOrd="2" destOrd="0" presId="urn:microsoft.com/office/officeart/2005/8/layout/hList2#1"/>
    <dgm:cxn modelId="{EE1506C3-395E-46FA-902D-824D67B96D03}" type="presParOf" srcId="{8B596F8A-9502-49AE-8B86-BC4F24F50222}" destId="{F7D2A6F5-D28E-4EDB-B131-2452D710A51A}" srcOrd="3" destOrd="0" presId="urn:microsoft.com/office/officeart/2005/8/layout/hList2#1"/>
    <dgm:cxn modelId="{0B92716B-B93A-4C9C-BA35-34CFBEEC01B3}" type="presParOf" srcId="{8B596F8A-9502-49AE-8B86-BC4F24F50222}" destId="{799431EB-F45C-49C9-A8BB-BBEAB7F8C97C}" srcOrd="4" destOrd="0" presId="urn:microsoft.com/office/officeart/2005/8/layout/hList2#1"/>
    <dgm:cxn modelId="{1C4074B8-1536-4D52-9734-D60E9FF039C7}" type="presParOf" srcId="{799431EB-F45C-49C9-A8BB-BBEAB7F8C97C}" destId="{1DDEDEA2-75A3-48E1-9F1C-A179DEF6F247}" srcOrd="0" destOrd="0" presId="urn:microsoft.com/office/officeart/2005/8/layout/hList2#1"/>
    <dgm:cxn modelId="{787E6563-0CCB-413F-BADE-FBCF91B5ADEF}" type="presParOf" srcId="{799431EB-F45C-49C9-A8BB-BBEAB7F8C97C}" destId="{B0888C65-572A-4CDC-8452-8E7684683381}" srcOrd="1" destOrd="0" presId="urn:microsoft.com/office/officeart/2005/8/layout/hList2#1"/>
    <dgm:cxn modelId="{93B91038-8C02-4C6D-92A3-81924E237BA5}" type="presParOf" srcId="{799431EB-F45C-49C9-A8BB-BBEAB7F8C97C}" destId="{49F69531-045F-4ED0-A3C1-9A571E8471CC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B0DC80-892D-4338-88E3-7B3FABCDF163}" type="doc">
      <dgm:prSet loTypeId="urn:microsoft.com/office/officeart/2005/8/layout/vList3#1" loCatId="list" qsTypeId="urn:microsoft.com/office/officeart/2005/8/quickstyle/simple1" qsCatId="simple" csTypeId="urn:microsoft.com/office/officeart/2005/8/colors/accent0_2" csCatId="mainScheme" phldr="1"/>
      <dgm:spPr/>
    </dgm:pt>
    <dgm:pt modelId="{982870EB-F8B6-4220-86FA-3B063082CFC0}">
      <dgm:prSet phldrT="[Texto]"/>
      <dgm:spPr/>
      <dgm:t>
        <a:bodyPr/>
        <a:lstStyle/>
        <a:p>
          <a:r>
            <a:rPr lang="es-ES" dirty="0" smtClean="0"/>
            <a:t>Forma de producción, consumo y distribución de riqueza centrada en la valorización del ser humano.</a:t>
          </a:r>
          <a:endParaRPr lang="es-ES" dirty="0"/>
        </a:p>
      </dgm:t>
    </dgm:pt>
    <dgm:pt modelId="{853D3119-29D5-4EF8-B4AE-64A553802D99}" type="parTrans" cxnId="{13A4CD24-E787-466F-843E-9E9BAFCD2A7F}">
      <dgm:prSet/>
      <dgm:spPr/>
      <dgm:t>
        <a:bodyPr/>
        <a:lstStyle/>
        <a:p>
          <a:endParaRPr lang="es-ES"/>
        </a:p>
      </dgm:t>
    </dgm:pt>
    <dgm:pt modelId="{3AD103D6-3406-483F-91D3-5DB18DF47358}" type="sibTrans" cxnId="{13A4CD24-E787-466F-843E-9E9BAFCD2A7F}">
      <dgm:prSet/>
      <dgm:spPr/>
      <dgm:t>
        <a:bodyPr/>
        <a:lstStyle/>
        <a:p>
          <a:endParaRPr lang="es-ES"/>
        </a:p>
      </dgm:t>
    </dgm:pt>
    <dgm:pt modelId="{D6E92FDC-4E47-452E-BE96-DC21900C52CD}">
      <dgm:prSet phldrT="[Texto]"/>
      <dgm:spPr/>
      <dgm:t>
        <a:bodyPr/>
        <a:lstStyle/>
        <a:p>
          <a:r>
            <a:rPr lang="es-ES" dirty="0" smtClean="0"/>
            <a:t>Se orienta a la producción, consumo y comercialización de bienes y servicios de un modo </a:t>
          </a:r>
          <a:r>
            <a:rPr lang="es-ES" dirty="0" err="1" smtClean="0"/>
            <a:t>autogestionado</a:t>
          </a:r>
          <a:r>
            <a:rPr lang="es-ES" dirty="0" smtClean="0"/>
            <a:t> con la finalidad primordial de satisfacer necesidades comunes de las personas.</a:t>
          </a:r>
          <a:endParaRPr lang="es-ES" dirty="0"/>
        </a:p>
      </dgm:t>
    </dgm:pt>
    <dgm:pt modelId="{C33D2B74-AB7B-40D3-89A3-D1604639A3CC}" type="parTrans" cxnId="{EE8562F2-2612-46DF-957F-BB6987176D81}">
      <dgm:prSet/>
      <dgm:spPr/>
      <dgm:t>
        <a:bodyPr/>
        <a:lstStyle/>
        <a:p>
          <a:endParaRPr lang="es-ES"/>
        </a:p>
      </dgm:t>
    </dgm:pt>
    <dgm:pt modelId="{5A1E343F-568B-4D42-85FC-7114E7D2109D}" type="sibTrans" cxnId="{EE8562F2-2612-46DF-957F-BB6987176D81}">
      <dgm:prSet/>
      <dgm:spPr/>
      <dgm:t>
        <a:bodyPr/>
        <a:lstStyle/>
        <a:p>
          <a:endParaRPr lang="es-ES"/>
        </a:p>
      </dgm:t>
    </dgm:pt>
    <dgm:pt modelId="{AB06117B-D44E-48F0-A34A-643EFF54E519}">
      <dgm:prSet phldrT="[Texto]"/>
      <dgm:spPr/>
      <dgm:t>
        <a:bodyPr/>
        <a:lstStyle/>
        <a:p>
          <a:r>
            <a:rPr lang="es-ES" dirty="0" smtClean="0"/>
            <a:t>Promueve la asociatividad, la cooperación y la autogestión.</a:t>
          </a:r>
          <a:endParaRPr lang="es-ES" dirty="0"/>
        </a:p>
      </dgm:t>
    </dgm:pt>
    <dgm:pt modelId="{79B1D008-5C6E-4811-9ECC-2D265B11C191}" type="parTrans" cxnId="{03DA49F9-3566-431A-AFC5-9FB45EA666EB}">
      <dgm:prSet/>
      <dgm:spPr/>
      <dgm:t>
        <a:bodyPr/>
        <a:lstStyle/>
        <a:p>
          <a:endParaRPr lang="es-ES"/>
        </a:p>
      </dgm:t>
    </dgm:pt>
    <dgm:pt modelId="{1BB34252-6906-4C9A-9D69-DABDA4FE5C65}" type="sibTrans" cxnId="{03DA49F9-3566-431A-AFC5-9FB45EA666EB}">
      <dgm:prSet/>
      <dgm:spPr/>
      <dgm:t>
        <a:bodyPr/>
        <a:lstStyle/>
        <a:p>
          <a:endParaRPr lang="es-ES"/>
        </a:p>
      </dgm:t>
    </dgm:pt>
    <dgm:pt modelId="{47CF9690-2847-4F21-84BE-40546558D2CC}" type="pres">
      <dgm:prSet presAssocID="{50B0DC80-892D-4338-88E3-7B3FABCDF163}" presName="linearFlow" presStyleCnt="0">
        <dgm:presLayoutVars>
          <dgm:dir/>
          <dgm:resizeHandles val="exact"/>
        </dgm:presLayoutVars>
      </dgm:prSet>
      <dgm:spPr/>
    </dgm:pt>
    <dgm:pt modelId="{3DE4869C-A3F1-4A6D-8B87-9B724DE8B773}" type="pres">
      <dgm:prSet presAssocID="{982870EB-F8B6-4220-86FA-3B063082CFC0}" presName="composite" presStyleCnt="0"/>
      <dgm:spPr/>
    </dgm:pt>
    <dgm:pt modelId="{79F45901-088C-41D5-9840-6E3049DCAAEC}" type="pres">
      <dgm:prSet presAssocID="{982870EB-F8B6-4220-86FA-3B063082CFC0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8A988C6-DBE3-42D5-AF51-F0C5379C0042}" type="pres">
      <dgm:prSet presAssocID="{982870EB-F8B6-4220-86FA-3B063082CFC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AD6081-ECCA-4289-A065-10DD6EE1C3DC}" type="pres">
      <dgm:prSet presAssocID="{3AD103D6-3406-483F-91D3-5DB18DF47358}" presName="spacing" presStyleCnt="0"/>
      <dgm:spPr/>
    </dgm:pt>
    <dgm:pt modelId="{3E1E865B-6A69-4041-86DE-072AAC2AF5A9}" type="pres">
      <dgm:prSet presAssocID="{D6E92FDC-4E47-452E-BE96-DC21900C52CD}" presName="composite" presStyleCnt="0"/>
      <dgm:spPr/>
    </dgm:pt>
    <dgm:pt modelId="{DE9A6603-F96E-4138-ADC1-AD6CE8489927}" type="pres">
      <dgm:prSet presAssocID="{D6E92FDC-4E47-452E-BE96-DC21900C52CD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980D36C-3A3D-4995-9488-E67FA437F551}" type="pres">
      <dgm:prSet presAssocID="{D6E92FDC-4E47-452E-BE96-DC21900C52C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169FFA-D756-4D30-BFF6-E7FB349E0086}" type="pres">
      <dgm:prSet presAssocID="{5A1E343F-568B-4D42-85FC-7114E7D2109D}" presName="spacing" presStyleCnt="0"/>
      <dgm:spPr/>
    </dgm:pt>
    <dgm:pt modelId="{305FBEEA-3194-4C75-BE14-811FCE3F5027}" type="pres">
      <dgm:prSet presAssocID="{AB06117B-D44E-48F0-A34A-643EFF54E519}" presName="composite" presStyleCnt="0"/>
      <dgm:spPr/>
    </dgm:pt>
    <dgm:pt modelId="{D227B662-F1A1-44FB-B43A-32F35B8CB710}" type="pres">
      <dgm:prSet presAssocID="{AB06117B-D44E-48F0-A34A-643EFF54E519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0CA3EBE1-0736-4B51-91F9-A8683244C514}" type="pres">
      <dgm:prSet presAssocID="{AB06117B-D44E-48F0-A34A-643EFF54E51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3A4CD24-E787-466F-843E-9E9BAFCD2A7F}" srcId="{50B0DC80-892D-4338-88E3-7B3FABCDF163}" destId="{982870EB-F8B6-4220-86FA-3B063082CFC0}" srcOrd="0" destOrd="0" parTransId="{853D3119-29D5-4EF8-B4AE-64A553802D99}" sibTransId="{3AD103D6-3406-483F-91D3-5DB18DF47358}"/>
    <dgm:cxn modelId="{03DA49F9-3566-431A-AFC5-9FB45EA666EB}" srcId="{50B0DC80-892D-4338-88E3-7B3FABCDF163}" destId="{AB06117B-D44E-48F0-A34A-643EFF54E519}" srcOrd="2" destOrd="0" parTransId="{79B1D008-5C6E-4811-9ECC-2D265B11C191}" sibTransId="{1BB34252-6906-4C9A-9D69-DABDA4FE5C65}"/>
    <dgm:cxn modelId="{EE8562F2-2612-46DF-957F-BB6987176D81}" srcId="{50B0DC80-892D-4338-88E3-7B3FABCDF163}" destId="{D6E92FDC-4E47-452E-BE96-DC21900C52CD}" srcOrd="1" destOrd="0" parTransId="{C33D2B74-AB7B-40D3-89A3-D1604639A3CC}" sibTransId="{5A1E343F-568B-4D42-85FC-7114E7D2109D}"/>
    <dgm:cxn modelId="{43A385CE-855C-4677-9131-EDF7539C5E97}" type="presOf" srcId="{50B0DC80-892D-4338-88E3-7B3FABCDF163}" destId="{47CF9690-2847-4F21-84BE-40546558D2CC}" srcOrd="0" destOrd="0" presId="urn:microsoft.com/office/officeart/2005/8/layout/vList3#1"/>
    <dgm:cxn modelId="{1864077F-A451-4153-B1B3-4D6B16F10FDB}" type="presOf" srcId="{AB06117B-D44E-48F0-A34A-643EFF54E519}" destId="{0CA3EBE1-0736-4B51-91F9-A8683244C514}" srcOrd="0" destOrd="0" presId="urn:microsoft.com/office/officeart/2005/8/layout/vList3#1"/>
    <dgm:cxn modelId="{938EFD94-6552-4243-9FF0-10122EC5CD9D}" type="presOf" srcId="{D6E92FDC-4E47-452E-BE96-DC21900C52CD}" destId="{4980D36C-3A3D-4995-9488-E67FA437F551}" srcOrd="0" destOrd="0" presId="urn:microsoft.com/office/officeart/2005/8/layout/vList3#1"/>
    <dgm:cxn modelId="{77F11A9F-7102-46A5-92B1-A3F5865E17BB}" type="presOf" srcId="{982870EB-F8B6-4220-86FA-3B063082CFC0}" destId="{F8A988C6-DBE3-42D5-AF51-F0C5379C0042}" srcOrd="0" destOrd="0" presId="urn:microsoft.com/office/officeart/2005/8/layout/vList3#1"/>
    <dgm:cxn modelId="{EFEE9B34-C5F5-4505-90FE-FDC584EE8E07}" type="presParOf" srcId="{47CF9690-2847-4F21-84BE-40546558D2CC}" destId="{3DE4869C-A3F1-4A6D-8B87-9B724DE8B773}" srcOrd="0" destOrd="0" presId="urn:microsoft.com/office/officeart/2005/8/layout/vList3#1"/>
    <dgm:cxn modelId="{36E52840-EBCF-4F4F-9E7F-22D1EE6CDA7F}" type="presParOf" srcId="{3DE4869C-A3F1-4A6D-8B87-9B724DE8B773}" destId="{79F45901-088C-41D5-9840-6E3049DCAAEC}" srcOrd="0" destOrd="0" presId="urn:microsoft.com/office/officeart/2005/8/layout/vList3#1"/>
    <dgm:cxn modelId="{8319AD59-8859-41E7-89A6-FC17247AE048}" type="presParOf" srcId="{3DE4869C-A3F1-4A6D-8B87-9B724DE8B773}" destId="{F8A988C6-DBE3-42D5-AF51-F0C5379C0042}" srcOrd="1" destOrd="0" presId="urn:microsoft.com/office/officeart/2005/8/layout/vList3#1"/>
    <dgm:cxn modelId="{706C8E87-F004-4030-A64D-FAB4C1B74BEF}" type="presParOf" srcId="{47CF9690-2847-4F21-84BE-40546558D2CC}" destId="{3CAD6081-ECCA-4289-A065-10DD6EE1C3DC}" srcOrd="1" destOrd="0" presId="urn:microsoft.com/office/officeart/2005/8/layout/vList3#1"/>
    <dgm:cxn modelId="{FE463BE5-7DC5-4DEC-BA72-34E07659429A}" type="presParOf" srcId="{47CF9690-2847-4F21-84BE-40546558D2CC}" destId="{3E1E865B-6A69-4041-86DE-072AAC2AF5A9}" srcOrd="2" destOrd="0" presId="urn:microsoft.com/office/officeart/2005/8/layout/vList3#1"/>
    <dgm:cxn modelId="{F3DADD65-1021-424B-A474-5C0B05030684}" type="presParOf" srcId="{3E1E865B-6A69-4041-86DE-072AAC2AF5A9}" destId="{DE9A6603-F96E-4138-ADC1-AD6CE8489927}" srcOrd="0" destOrd="0" presId="urn:microsoft.com/office/officeart/2005/8/layout/vList3#1"/>
    <dgm:cxn modelId="{180C11E3-A562-4D55-989E-A29D1399A722}" type="presParOf" srcId="{3E1E865B-6A69-4041-86DE-072AAC2AF5A9}" destId="{4980D36C-3A3D-4995-9488-E67FA437F551}" srcOrd="1" destOrd="0" presId="urn:microsoft.com/office/officeart/2005/8/layout/vList3#1"/>
    <dgm:cxn modelId="{CB425669-57D7-44E4-9107-C69344D4C0C6}" type="presParOf" srcId="{47CF9690-2847-4F21-84BE-40546558D2CC}" destId="{B9169FFA-D756-4D30-BFF6-E7FB349E0086}" srcOrd="3" destOrd="0" presId="urn:microsoft.com/office/officeart/2005/8/layout/vList3#1"/>
    <dgm:cxn modelId="{D9EF8C96-D14D-4C0E-8E94-F6F92C98848C}" type="presParOf" srcId="{47CF9690-2847-4F21-84BE-40546558D2CC}" destId="{305FBEEA-3194-4C75-BE14-811FCE3F5027}" srcOrd="4" destOrd="0" presId="urn:microsoft.com/office/officeart/2005/8/layout/vList3#1"/>
    <dgm:cxn modelId="{BAAFE4D4-B35B-47D2-9404-8F543074C14F}" type="presParOf" srcId="{305FBEEA-3194-4C75-BE14-811FCE3F5027}" destId="{D227B662-F1A1-44FB-B43A-32F35B8CB710}" srcOrd="0" destOrd="0" presId="urn:microsoft.com/office/officeart/2005/8/layout/vList3#1"/>
    <dgm:cxn modelId="{2325EA5F-6078-4FD9-B9BD-3A618267896A}" type="presParOf" srcId="{305FBEEA-3194-4C75-BE14-811FCE3F5027}" destId="{0CA3EBE1-0736-4B51-91F9-A8683244C51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A23DCC-EAFB-4D0B-AA59-6CA02947E238}" type="doc">
      <dgm:prSet loTypeId="urn:microsoft.com/office/officeart/2005/8/layout/vList3#2" loCatId="list" qsTypeId="urn:microsoft.com/office/officeart/2005/8/quickstyle/simple3" qsCatId="simple" csTypeId="urn:microsoft.com/office/officeart/2005/8/colors/accent0_2" csCatId="mainScheme" phldr="1"/>
      <dgm:spPr/>
    </dgm:pt>
    <dgm:pt modelId="{39EBF9C7-E667-455F-8C73-E00D4C0E7299}">
      <dgm:prSet phldrT="[Texto]" custT="1"/>
      <dgm:spPr/>
      <dgm:t>
        <a:bodyPr/>
        <a:lstStyle/>
        <a:p>
          <a:pPr algn="ctr"/>
          <a:r>
            <a:rPr lang="es-ES" sz="1600" b="1" u="sng" dirty="0" smtClean="0"/>
            <a:t>Cooperativas de trabajo y agrarias</a:t>
          </a:r>
        </a:p>
        <a:p>
          <a:pPr algn="just"/>
          <a:r>
            <a:rPr lang="es-ES" sz="1600" dirty="0" smtClean="0"/>
            <a:t>*</a:t>
          </a:r>
          <a:r>
            <a:rPr lang="es-ES" sz="1400" dirty="0" smtClean="0"/>
            <a:t>Unión voluntaria</a:t>
          </a:r>
        </a:p>
        <a:p>
          <a:pPr algn="just"/>
          <a:r>
            <a:rPr lang="es-ES" sz="1400" dirty="0" smtClean="0"/>
            <a:t>*Necesidades comunes</a:t>
          </a:r>
        </a:p>
        <a:p>
          <a:pPr algn="just"/>
          <a:r>
            <a:rPr lang="es-ES" sz="1400" dirty="0" smtClean="0"/>
            <a:t>*Gestión democrática</a:t>
          </a:r>
        </a:p>
        <a:p>
          <a:pPr algn="just"/>
          <a:endParaRPr lang="es-ES" sz="1600" b="1" dirty="0"/>
        </a:p>
      </dgm:t>
    </dgm:pt>
    <dgm:pt modelId="{81BDC827-27CD-4F67-AC7B-033D2E2E40C4}" type="parTrans" cxnId="{9E9E42C3-FD9F-4B32-B022-A3FD4240FEA5}">
      <dgm:prSet/>
      <dgm:spPr/>
      <dgm:t>
        <a:bodyPr/>
        <a:lstStyle/>
        <a:p>
          <a:endParaRPr lang="es-ES" sz="1600" b="1">
            <a:solidFill>
              <a:schemeClr val="accent1">
                <a:lumMod val="75000"/>
              </a:schemeClr>
            </a:solidFill>
          </a:endParaRPr>
        </a:p>
      </dgm:t>
    </dgm:pt>
    <dgm:pt modelId="{72B1AACB-7DD5-41C7-8C48-3C3652476721}" type="sibTrans" cxnId="{9E9E42C3-FD9F-4B32-B022-A3FD4240FEA5}">
      <dgm:prSet/>
      <dgm:spPr/>
      <dgm:t>
        <a:bodyPr/>
        <a:lstStyle/>
        <a:p>
          <a:endParaRPr lang="es-ES" sz="1600" b="1">
            <a:solidFill>
              <a:schemeClr val="accent1">
                <a:lumMod val="75000"/>
              </a:schemeClr>
            </a:solidFill>
          </a:endParaRPr>
        </a:p>
      </dgm:t>
    </dgm:pt>
    <dgm:pt modelId="{CE5772EA-AC09-4331-AB67-270ECF7D3E70}">
      <dgm:prSet phldrT="[Texto]" custT="1"/>
      <dgm:spPr/>
      <dgm:t>
        <a:bodyPr/>
        <a:lstStyle/>
        <a:p>
          <a:pPr algn="ctr"/>
          <a:r>
            <a:rPr lang="es-ES" sz="1600" b="1" u="sng" dirty="0" smtClean="0"/>
            <a:t>Sociedades de Fomento Rural</a:t>
          </a:r>
        </a:p>
        <a:p>
          <a:pPr algn="just"/>
          <a:r>
            <a:rPr lang="es-MX" sz="1600" dirty="0" smtClean="0"/>
            <a:t>*</a:t>
          </a:r>
          <a:r>
            <a:rPr lang="es-MX" sz="1400" dirty="0" smtClean="0"/>
            <a:t>Promoción del desarrollo en el medio rural. </a:t>
          </a:r>
        </a:p>
        <a:p>
          <a:pPr algn="just"/>
          <a:r>
            <a:rPr lang="es-MX" sz="1400" dirty="0" smtClean="0"/>
            <a:t>*Provisión y mejora de servicios conjuntos e insumos para la producción de sus socios. </a:t>
          </a:r>
          <a:endParaRPr lang="es-ES" sz="1400" b="1" u="sng" dirty="0" smtClean="0"/>
        </a:p>
        <a:p>
          <a:pPr algn="just"/>
          <a:endParaRPr lang="es-ES" sz="1600" b="0" u="none" dirty="0"/>
        </a:p>
      </dgm:t>
    </dgm:pt>
    <dgm:pt modelId="{7679609C-AAEB-4EE4-8D04-21DD9B0CE6D3}" type="parTrans" cxnId="{EC8818A1-D2EE-4B8F-8E32-6C7668359144}">
      <dgm:prSet/>
      <dgm:spPr/>
      <dgm:t>
        <a:bodyPr/>
        <a:lstStyle/>
        <a:p>
          <a:endParaRPr lang="es-ES" sz="1600" b="1">
            <a:solidFill>
              <a:schemeClr val="accent1">
                <a:lumMod val="75000"/>
              </a:schemeClr>
            </a:solidFill>
          </a:endParaRPr>
        </a:p>
      </dgm:t>
    </dgm:pt>
    <dgm:pt modelId="{E48C9D35-C76F-4664-A65E-3486741F3DC7}" type="sibTrans" cxnId="{EC8818A1-D2EE-4B8F-8E32-6C7668359144}">
      <dgm:prSet/>
      <dgm:spPr/>
      <dgm:t>
        <a:bodyPr/>
        <a:lstStyle/>
        <a:p>
          <a:endParaRPr lang="es-ES" sz="1600" b="1">
            <a:solidFill>
              <a:schemeClr val="accent1">
                <a:lumMod val="75000"/>
              </a:schemeClr>
            </a:solidFill>
          </a:endParaRPr>
        </a:p>
      </dgm:t>
    </dgm:pt>
    <dgm:pt modelId="{78EAFF8D-2E15-43F4-BB87-8CC13645C144}" type="pres">
      <dgm:prSet presAssocID="{E4A23DCC-EAFB-4D0B-AA59-6CA02947E238}" presName="linearFlow" presStyleCnt="0">
        <dgm:presLayoutVars>
          <dgm:dir/>
          <dgm:resizeHandles val="exact"/>
        </dgm:presLayoutVars>
      </dgm:prSet>
      <dgm:spPr/>
    </dgm:pt>
    <dgm:pt modelId="{26F7429A-5892-4354-AD5B-4E3C59CB6837}" type="pres">
      <dgm:prSet presAssocID="{39EBF9C7-E667-455F-8C73-E00D4C0E7299}" presName="composite" presStyleCnt="0"/>
      <dgm:spPr/>
    </dgm:pt>
    <dgm:pt modelId="{C7F6B19C-04E7-44CC-AEC4-5A336185E3B0}" type="pres">
      <dgm:prSet presAssocID="{39EBF9C7-E667-455F-8C73-E00D4C0E7299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8471E3C-6709-43A0-9338-86321DA0033B}" type="pres">
      <dgm:prSet presAssocID="{39EBF9C7-E667-455F-8C73-E00D4C0E7299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DC6349-ABF8-46D2-A3B1-9D008C417235}" type="pres">
      <dgm:prSet presAssocID="{72B1AACB-7DD5-41C7-8C48-3C3652476721}" presName="spacing" presStyleCnt="0"/>
      <dgm:spPr/>
    </dgm:pt>
    <dgm:pt modelId="{631E7FDE-91DF-44DF-9A02-6975FF6723E7}" type="pres">
      <dgm:prSet presAssocID="{CE5772EA-AC09-4331-AB67-270ECF7D3E70}" presName="composite" presStyleCnt="0"/>
      <dgm:spPr/>
    </dgm:pt>
    <dgm:pt modelId="{848368F3-3170-46B4-BEDD-5B9A2F607756}" type="pres">
      <dgm:prSet presAssocID="{CE5772EA-AC09-4331-AB67-270ECF7D3E70}" presName="imgShp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996F48E-7B1A-4D3F-9639-F31A55B201B3}" type="pres">
      <dgm:prSet presAssocID="{CE5772EA-AC09-4331-AB67-270ECF7D3E70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7A0D6CD-BB83-41E2-9501-EC1949C0C73D}" type="presOf" srcId="{39EBF9C7-E667-455F-8C73-E00D4C0E7299}" destId="{E8471E3C-6709-43A0-9338-86321DA0033B}" srcOrd="0" destOrd="0" presId="urn:microsoft.com/office/officeart/2005/8/layout/vList3#2"/>
    <dgm:cxn modelId="{656AF5D8-9B96-4DE8-BC23-8D7896C69956}" type="presOf" srcId="{CE5772EA-AC09-4331-AB67-270ECF7D3E70}" destId="{0996F48E-7B1A-4D3F-9639-F31A55B201B3}" srcOrd="0" destOrd="0" presId="urn:microsoft.com/office/officeart/2005/8/layout/vList3#2"/>
    <dgm:cxn modelId="{EC8818A1-D2EE-4B8F-8E32-6C7668359144}" srcId="{E4A23DCC-EAFB-4D0B-AA59-6CA02947E238}" destId="{CE5772EA-AC09-4331-AB67-270ECF7D3E70}" srcOrd="1" destOrd="0" parTransId="{7679609C-AAEB-4EE4-8D04-21DD9B0CE6D3}" sibTransId="{E48C9D35-C76F-4664-A65E-3486741F3DC7}"/>
    <dgm:cxn modelId="{9E9E42C3-FD9F-4B32-B022-A3FD4240FEA5}" srcId="{E4A23DCC-EAFB-4D0B-AA59-6CA02947E238}" destId="{39EBF9C7-E667-455F-8C73-E00D4C0E7299}" srcOrd="0" destOrd="0" parTransId="{81BDC827-27CD-4F67-AC7B-033D2E2E40C4}" sibTransId="{72B1AACB-7DD5-41C7-8C48-3C3652476721}"/>
    <dgm:cxn modelId="{0116FFEB-CB8C-4FEF-8124-72C1A5DFF50A}" type="presOf" srcId="{E4A23DCC-EAFB-4D0B-AA59-6CA02947E238}" destId="{78EAFF8D-2E15-43F4-BB87-8CC13645C144}" srcOrd="0" destOrd="0" presId="urn:microsoft.com/office/officeart/2005/8/layout/vList3#2"/>
    <dgm:cxn modelId="{9704B087-F0E4-4BCD-8FF3-F2AACD52134C}" type="presParOf" srcId="{78EAFF8D-2E15-43F4-BB87-8CC13645C144}" destId="{26F7429A-5892-4354-AD5B-4E3C59CB6837}" srcOrd="0" destOrd="0" presId="urn:microsoft.com/office/officeart/2005/8/layout/vList3#2"/>
    <dgm:cxn modelId="{6BAB1805-108E-4102-951E-DF9847043D70}" type="presParOf" srcId="{26F7429A-5892-4354-AD5B-4E3C59CB6837}" destId="{C7F6B19C-04E7-44CC-AEC4-5A336185E3B0}" srcOrd="0" destOrd="0" presId="urn:microsoft.com/office/officeart/2005/8/layout/vList3#2"/>
    <dgm:cxn modelId="{94CA5421-CA56-478C-9D28-52CB6B046309}" type="presParOf" srcId="{26F7429A-5892-4354-AD5B-4E3C59CB6837}" destId="{E8471E3C-6709-43A0-9338-86321DA0033B}" srcOrd="1" destOrd="0" presId="urn:microsoft.com/office/officeart/2005/8/layout/vList3#2"/>
    <dgm:cxn modelId="{C7397F7F-8034-4C76-B553-0B86805B00D7}" type="presParOf" srcId="{78EAFF8D-2E15-43F4-BB87-8CC13645C144}" destId="{9EDC6349-ABF8-46D2-A3B1-9D008C417235}" srcOrd="1" destOrd="0" presId="urn:microsoft.com/office/officeart/2005/8/layout/vList3#2"/>
    <dgm:cxn modelId="{7AA086A8-EFD7-4F78-953F-E48587FDF679}" type="presParOf" srcId="{78EAFF8D-2E15-43F4-BB87-8CC13645C144}" destId="{631E7FDE-91DF-44DF-9A02-6975FF6723E7}" srcOrd="2" destOrd="0" presId="urn:microsoft.com/office/officeart/2005/8/layout/vList3#2"/>
    <dgm:cxn modelId="{A451F0A4-DE2D-427A-9D97-127D05F9C19F}" type="presParOf" srcId="{631E7FDE-91DF-44DF-9A02-6975FF6723E7}" destId="{848368F3-3170-46B4-BEDD-5B9A2F607756}" srcOrd="0" destOrd="0" presId="urn:microsoft.com/office/officeart/2005/8/layout/vList3#2"/>
    <dgm:cxn modelId="{275091FD-B554-4451-8646-63E05757E988}" type="presParOf" srcId="{631E7FDE-91DF-44DF-9A02-6975FF6723E7}" destId="{0996F48E-7B1A-4D3F-9639-F31A55B201B3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817AF5-275D-4615-B508-70A2B053D1DC}" type="doc">
      <dgm:prSet loTypeId="urn:microsoft.com/office/officeart/2005/8/layout/hList7#1" loCatId="list" qsTypeId="urn:microsoft.com/office/officeart/2005/8/quickstyle/simple1" qsCatId="simple" csTypeId="urn:microsoft.com/office/officeart/2005/8/colors/accent0_2" csCatId="mainScheme" phldr="1"/>
      <dgm:spPr/>
    </dgm:pt>
    <dgm:pt modelId="{8522381B-AC20-4836-B1EE-2A446ADFB303}">
      <dgm:prSet phldrT="[Texto]" custT="1"/>
      <dgm:spPr/>
      <dgm:t>
        <a:bodyPr/>
        <a:lstStyle/>
        <a:p>
          <a:endParaRPr lang="es-ES" sz="1500" dirty="0" smtClean="0"/>
        </a:p>
        <a:p>
          <a:endParaRPr lang="es-ES" sz="1600" dirty="0" smtClean="0"/>
        </a:p>
        <a:p>
          <a:endParaRPr lang="es-ES" sz="1600" dirty="0" smtClean="0"/>
        </a:p>
        <a:p>
          <a:endParaRPr lang="es-ES" sz="1600" dirty="0" smtClean="0"/>
        </a:p>
        <a:p>
          <a:r>
            <a:rPr lang="es-ES" sz="1600" dirty="0" smtClean="0"/>
            <a:t>2008-Ley de Cooperativas </a:t>
          </a:r>
        </a:p>
        <a:p>
          <a:r>
            <a:rPr lang="es-ES" sz="1600" dirty="0" smtClean="0"/>
            <a:t>Nº 18.407 y su decreto reglamentario </a:t>
          </a:r>
        </a:p>
        <a:p>
          <a:r>
            <a:rPr lang="es-ES" sz="1600" dirty="0" smtClean="0"/>
            <a:t>Nº 198/2012. </a:t>
          </a:r>
        </a:p>
        <a:p>
          <a:endParaRPr lang="es-ES" sz="1600" dirty="0" smtClean="0"/>
        </a:p>
        <a:p>
          <a:r>
            <a:rPr lang="es-ES" sz="1600" dirty="0" smtClean="0"/>
            <a:t>2008</a:t>
          </a:r>
        </a:p>
        <a:p>
          <a:endParaRPr lang="es-ES" sz="1500" dirty="0"/>
        </a:p>
      </dgm:t>
    </dgm:pt>
    <dgm:pt modelId="{9F176822-C505-4EAD-9B00-AC788296FE90}" type="parTrans" cxnId="{6919FFA7-F2AE-4095-82E2-5CD4569D53BF}">
      <dgm:prSet/>
      <dgm:spPr/>
      <dgm:t>
        <a:bodyPr/>
        <a:lstStyle/>
        <a:p>
          <a:endParaRPr lang="es-ES"/>
        </a:p>
      </dgm:t>
    </dgm:pt>
    <dgm:pt modelId="{DD8F0D5F-AE86-48FA-B536-61F3EB2D436D}" type="sibTrans" cxnId="{6919FFA7-F2AE-4095-82E2-5CD4569D53BF}">
      <dgm:prSet/>
      <dgm:spPr/>
      <dgm:t>
        <a:bodyPr/>
        <a:lstStyle/>
        <a:p>
          <a:endParaRPr lang="es-ES"/>
        </a:p>
      </dgm:t>
    </dgm:pt>
    <dgm:pt modelId="{A9CD8BAC-FA2E-4D1D-B4C4-A9F59DA28B9C}">
      <dgm:prSet phldrT="[Texto]" custT="1"/>
      <dgm:spPr/>
      <dgm:t>
        <a:bodyPr/>
        <a:lstStyle/>
        <a:p>
          <a:pPr algn="ctr"/>
          <a:endParaRPr lang="es-ES" sz="1600" dirty="0" smtClean="0">
            <a:solidFill>
              <a:schemeClr val="tx2"/>
            </a:solidFill>
          </a:endParaRPr>
        </a:p>
        <a:p>
          <a:pPr algn="ctr"/>
          <a:r>
            <a:rPr lang="es-ES" sz="1600" dirty="0" smtClean="0">
              <a:solidFill>
                <a:schemeClr val="tx2"/>
              </a:solidFill>
            </a:rPr>
            <a:t>Creación de INACOOP</a:t>
          </a:r>
        </a:p>
        <a:p>
          <a:pPr algn="ctr"/>
          <a:r>
            <a:rPr lang="es-ES" sz="1600" b="0" dirty="0" smtClean="0">
              <a:solidFill>
                <a:schemeClr val="tx2"/>
              </a:solidFill>
            </a:rPr>
            <a:t>A instancias de la ley 18.407 </a:t>
          </a:r>
        </a:p>
        <a:p>
          <a:pPr algn="ctr"/>
          <a:r>
            <a:rPr lang="es-ES" sz="1600" b="0" dirty="0" smtClean="0">
              <a:solidFill>
                <a:schemeClr val="tx2"/>
              </a:solidFill>
            </a:rPr>
            <a:t>Propone, asesora y ejecuta la política nacional del cooperativismo. </a:t>
          </a:r>
          <a:endParaRPr lang="es-ES" sz="1600" b="0" dirty="0">
            <a:solidFill>
              <a:schemeClr val="tx2"/>
            </a:solidFill>
          </a:endParaRPr>
        </a:p>
      </dgm:t>
    </dgm:pt>
    <dgm:pt modelId="{EB7080F0-D7B4-44D5-B6AF-0DD7A68249D8}" type="parTrans" cxnId="{2E98B159-F27A-4623-8DF5-7BC9E38316DD}">
      <dgm:prSet/>
      <dgm:spPr/>
      <dgm:t>
        <a:bodyPr/>
        <a:lstStyle/>
        <a:p>
          <a:endParaRPr lang="es-ES"/>
        </a:p>
      </dgm:t>
    </dgm:pt>
    <dgm:pt modelId="{89C214A3-0856-4877-965F-81D7D44D30C4}" type="sibTrans" cxnId="{2E98B159-F27A-4623-8DF5-7BC9E38316DD}">
      <dgm:prSet/>
      <dgm:spPr/>
      <dgm:t>
        <a:bodyPr/>
        <a:lstStyle/>
        <a:p>
          <a:endParaRPr lang="es-ES"/>
        </a:p>
      </dgm:t>
    </dgm:pt>
    <dgm:pt modelId="{8148C957-D3F9-4AB5-94BA-ED80F06EDE13}">
      <dgm:prSet phldrT="[Texto]" custT="1"/>
      <dgm:spPr/>
      <dgm:t>
        <a:bodyPr/>
        <a:lstStyle/>
        <a:p>
          <a:pPr algn="ctr"/>
          <a:r>
            <a:rPr lang="es-ES" sz="1600" dirty="0" smtClean="0">
              <a:solidFill>
                <a:schemeClr val="tx2"/>
              </a:solidFill>
            </a:rPr>
            <a:t>Creación del FONDES en setiembre de 2011.</a:t>
          </a:r>
        </a:p>
      </dgm:t>
    </dgm:pt>
    <dgm:pt modelId="{0C2954AE-1C62-4E5B-9008-EB5A587BA5C1}" type="sibTrans" cxnId="{1CF92588-B68B-4E2E-9C26-A101CE2F4364}">
      <dgm:prSet/>
      <dgm:spPr/>
      <dgm:t>
        <a:bodyPr/>
        <a:lstStyle/>
        <a:p>
          <a:endParaRPr lang="es-ES"/>
        </a:p>
      </dgm:t>
    </dgm:pt>
    <dgm:pt modelId="{12654C33-9CD3-4BBB-9FB8-B219F9ED4A21}" type="parTrans" cxnId="{1CF92588-B68B-4E2E-9C26-A101CE2F4364}">
      <dgm:prSet/>
      <dgm:spPr/>
      <dgm:t>
        <a:bodyPr/>
        <a:lstStyle/>
        <a:p>
          <a:endParaRPr lang="es-ES"/>
        </a:p>
      </dgm:t>
    </dgm:pt>
    <dgm:pt modelId="{9526ECBC-0351-4C18-BBEF-6B7C05487F74}" type="pres">
      <dgm:prSet presAssocID="{E4817AF5-275D-4615-B508-70A2B053D1DC}" presName="Name0" presStyleCnt="0">
        <dgm:presLayoutVars>
          <dgm:dir/>
          <dgm:resizeHandles val="exact"/>
        </dgm:presLayoutVars>
      </dgm:prSet>
      <dgm:spPr/>
    </dgm:pt>
    <dgm:pt modelId="{7AAB8082-6317-4492-9F77-235D9AE47D61}" type="pres">
      <dgm:prSet presAssocID="{E4817AF5-275D-4615-B508-70A2B053D1DC}" presName="fgShape" presStyleLbl="fgShp" presStyleIdx="0" presStyleCnt="1" custFlipVert="1" custFlipHor="0" custScaleX="87308" custScaleY="12117" custLinFactY="-300000" custLinFactNeighborX="-1712" custLinFactNeighborY="-370892"/>
      <dgm:spPr>
        <a:solidFill>
          <a:schemeClr val="dk2">
            <a:tint val="60000"/>
            <a:hueOff val="0"/>
            <a:satOff val="0"/>
            <a:lumOff val="0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BD1F43A7-3AE5-476E-A55E-7944F3C9587D}" type="pres">
      <dgm:prSet presAssocID="{E4817AF5-275D-4615-B508-70A2B053D1DC}" presName="linComp" presStyleCnt="0"/>
      <dgm:spPr/>
    </dgm:pt>
    <dgm:pt modelId="{DA7A8EF1-214F-40AC-A5BD-1F600F87F826}" type="pres">
      <dgm:prSet presAssocID="{8522381B-AC20-4836-B1EE-2A446ADFB303}" presName="compNode" presStyleCnt="0"/>
      <dgm:spPr/>
    </dgm:pt>
    <dgm:pt modelId="{D04AFC88-2ABF-4F9E-B011-2E948715C831}" type="pres">
      <dgm:prSet presAssocID="{8522381B-AC20-4836-B1EE-2A446ADFB303}" presName="bkgdShape" presStyleLbl="node1" presStyleIdx="0" presStyleCnt="3"/>
      <dgm:spPr/>
      <dgm:t>
        <a:bodyPr/>
        <a:lstStyle/>
        <a:p>
          <a:endParaRPr lang="es-ES"/>
        </a:p>
      </dgm:t>
    </dgm:pt>
    <dgm:pt modelId="{D8CAD9FF-80B0-4859-9585-7FEEA80266E9}" type="pres">
      <dgm:prSet presAssocID="{8522381B-AC20-4836-B1EE-2A446ADFB303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19C699-55C2-46AE-9721-9E4C5575D97F}" type="pres">
      <dgm:prSet presAssocID="{8522381B-AC20-4836-B1EE-2A446ADFB303}" presName="invisiNode" presStyleLbl="node1" presStyleIdx="0" presStyleCnt="3"/>
      <dgm:spPr/>
    </dgm:pt>
    <dgm:pt modelId="{9E272BEF-0F56-4392-9A60-F5827E9A8D0D}" type="pres">
      <dgm:prSet presAssocID="{8522381B-AC20-4836-B1EE-2A446ADFB303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219D448D-A4D6-44D7-85FC-E65C036C0B99}" type="pres">
      <dgm:prSet presAssocID="{DD8F0D5F-AE86-48FA-B536-61F3EB2D436D}" presName="sibTrans" presStyleLbl="sibTrans2D1" presStyleIdx="0" presStyleCnt="0"/>
      <dgm:spPr/>
      <dgm:t>
        <a:bodyPr/>
        <a:lstStyle/>
        <a:p>
          <a:endParaRPr lang="es-ES"/>
        </a:p>
      </dgm:t>
    </dgm:pt>
    <dgm:pt modelId="{4D50D1E3-8B69-4E95-9D62-04C169D3A343}" type="pres">
      <dgm:prSet presAssocID="{A9CD8BAC-FA2E-4D1D-B4C4-A9F59DA28B9C}" presName="compNode" presStyleCnt="0"/>
      <dgm:spPr/>
    </dgm:pt>
    <dgm:pt modelId="{58ADDC44-965C-4C7E-8C24-2961698B52DE}" type="pres">
      <dgm:prSet presAssocID="{A9CD8BAC-FA2E-4D1D-B4C4-A9F59DA28B9C}" presName="bkgdShape" presStyleLbl="node1" presStyleIdx="1" presStyleCnt="3"/>
      <dgm:spPr/>
      <dgm:t>
        <a:bodyPr/>
        <a:lstStyle/>
        <a:p>
          <a:endParaRPr lang="es-ES"/>
        </a:p>
      </dgm:t>
    </dgm:pt>
    <dgm:pt modelId="{4E895160-4222-40A7-BF4D-1BADD626BAA9}" type="pres">
      <dgm:prSet presAssocID="{A9CD8BAC-FA2E-4D1D-B4C4-A9F59DA28B9C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26FA3B-7171-4BCD-B3C7-65D3C94860D5}" type="pres">
      <dgm:prSet presAssocID="{A9CD8BAC-FA2E-4D1D-B4C4-A9F59DA28B9C}" presName="invisiNode" presStyleLbl="node1" presStyleIdx="1" presStyleCnt="3"/>
      <dgm:spPr/>
    </dgm:pt>
    <dgm:pt modelId="{45A5659F-0EB6-488E-8588-536CC349147E}" type="pres">
      <dgm:prSet presAssocID="{A9CD8BAC-FA2E-4D1D-B4C4-A9F59DA28B9C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1BF1F575-9560-4634-890E-ED550A4F5802}" type="pres">
      <dgm:prSet presAssocID="{89C214A3-0856-4877-965F-81D7D44D30C4}" presName="sibTrans" presStyleLbl="sibTrans2D1" presStyleIdx="0" presStyleCnt="0"/>
      <dgm:spPr/>
      <dgm:t>
        <a:bodyPr/>
        <a:lstStyle/>
        <a:p>
          <a:endParaRPr lang="es-ES"/>
        </a:p>
      </dgm:t>
    </dgm:pt>
    <dgm:pt modelId="{4F5823BD-C3BF-4581-B615-EC1CA076B2FE}" type="pres">
      <dgm:prSet presAssocID="{8148C957-D3F9-4AB5-94BA-ED80F06EDE13}" presName="compNode" presStyleCnt="0"/>
      <dgm:spPr/>
    </dgm:pt>
    <dgm:pt modelId="{4E610C8F-F458-4118-93C8-6DDCEC3BDE27}" type="pres">
      <dgm:prSet presAssocID="{8148C957-D3F9-4AB5-94BA-ED80F06EDE13}" presName="bkgdShape" presStyleLbl="node1" presStyleIdx="2" presStyleCnt="3"/>
      <dgm:spPr/>
      <dgm:t>
        <a:bodyPr/>
        <a:lstStyle/>
        <a:p>
          <a:endParaRPr lang="es-ES"/>
        </a:p>
      </dgm:t>
    </dgm:pt>
    <dgm:pt modelId="{FF36243B-D214-4485-B336-19F8920D3BAC}" type="pres">
      <dgm:prSet presAssocID="{8148C957-D3F9-4AB5-94BA-ED80F06EDE1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2D3F1C-0070-4330-B22D-33F5838C25D5}" type="pres">
      <dgm:prSet presAssocID="{8148C957-D3F9-4AB5-94BA-ED80F06EDE13}" presName="invisiNode" presStyleLbl="node1" presStyleIdx="2" presStyleCnt="3"/>
      <dgm:spPr/>
    </dgm:pt>
    <dgm:pt modelId="{7F55B356-D392-4A00-95BF-ED74009F71C0}" type="pres">
      <dgm:prSet presAssocID="{8148C957-D3F9-4AB5-94BA-ED80F06EDE13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AB4C81A8-49B5-4D46-AD75-4003FA6370B3}" type="presOf" srcId="{8148C957-D3F9-4AB5-94BA-ED80F06EDE13}" destId="{4E610C8F-F458-4118-93C8-6DDCEC3BDE27}" srcOrd="0" destOrd="0" presId="urn:microsoft.com/office/officeart/2005/8/layout/hList7#1"/>
    <dgm:cxn modelId="{204AF726-4365-439A-ACB4-3BE7FF1F7C71}" type="presOf" srcId="{A9CD8BAC-FA2E-4D1D-B4C4-A9F59DA28B9C}" destId="{4E895160-4222-40A7-BF4D-1BADD626BAA9}" srcOrd="1" destOrd="0" presId="urn:microsoft.com/office/officeart/2005/8/layout/hList7#1"/>
    <dgm:cxn modelId="{1D3159E5-8B02-4F32-831E-FE7549B5F71D}" type="presOf" srcId="{E4817AF5-275D-4615-B508-70A2B053D1DC}" destId="{9526ECBC-0351-4C18-BBEF-6B7C05487F74}" srcOrd="0" destOrd="0" presId="urn:microsoft.com/office/officeart/2005/8/layout/hList7#1"/>
    <dgm:cxn modelId="{4F9CD99C-EA7C-455B-B9E5-4C72DB5852FE}" type="presOf" srcId="{8522381B-AC20-4836-B1EE-2A446ADFB303}" destId="{D8CAD9FF-80B0-4859-9585-7FEEA80266E9}" srcOrd="1" destOrd="0" presId="urn:microsoft.com/office/officeart/2005/8/layout/hList7#1"/>
    <dgm:cxn modelId="{1CF92588-B68B-4E2E-9C26-A101CE2F4364}" srcId="{E4817AF5-275D-4615-B508-70A2B053D1DC}" destId="{8148C957-D3F9-4AB5-94BA-ED80F06EDE13}" srcOrd="2" destOrd="0" parTransId="{12654C33-9CD3-4BBB-9FB8-B219F9ED4A21}" sibTransId="{0C2954AE-1C62-4E5B-9008-EB5A587BA5C1}"/>
    <dgm:cxn modelId="{2E98B159-F27A-4623-8DF5-7BC9E38316DD}" srcId="{E4817AF5-275D-4615-B508-70A2B053D1DC}" destId="{A9CD8BAC-FA2E-4D1D-B4C4-A9F59DA28B9C}" srcOrd="1" destOrd="0" parTransId="{EB7080F0-D7B4-44D5-B6AF-0DD7A68249D8}" sibTransId="{89C214A3-0856-4877-965F-81D7D44D30C4}"/>
    <dgm:cxn modelId="{D87E035A-40E4-46D5-8D33-6A9D5C385681}" type="presOf" srcId="{8522381B-AC20-4836-B1EE-2A446ADFB303}" destId="{D04AFC88-2ABF-4F9E-B011-2E948715C831}" srcOrd="0" destOrd="0" presId="urn:microsoft.com/office/officeart/2005/8/layout/hList7#1"/>
    <dgm:cxn modelId="{990F0A5B-8135-4B17-BD44-D0B920DEAB39}" type="presOf" srcId="{89C214A3-0856-4877-965F-81D7D44D30C4}" destId="{1BF1F575-9560-4634-890E-ED550A4F5802}" srcOrd="0" destOrd="0" presId="urn:microsoft.com/office/officeart/2005/8/layout/hList7#1"/>
    <dgm:cxn modelId="{FA03F6BB-CE3D-494B-97AC-F4BC21937A0C}" type="presOf" srcId="{8148C957-D3F9-4AB5-94BA-ED80F06EDE13}" destId="{FF36243B-D214-4485-B336-19F8920D3BAC}" srcOrd="1" destOrd="0" presId="urn:microsoft.com/office/officeart/2005/8/layout/hList7#1"/>
    <dgm:cxn modelId="{9750E0A4-53AB-47B5-9EBB-FAFF1F4A757F}" type="presOf" srcId="{A9CD8BAC-FA2E-4D1D-B4C4-A9F59DA28B9C}" destId="{58ADDC44-965C-4C7E-8C24-2961698B52DE}" srcOrd="0" destOrd="0" presId="urn:microsoft.com/office/officeart/2005/8/layout/hList7#1"/>
    <dgm:cxn modelId="{6919FFA7-F2AE-4095-82E2-5CD4569D53BF}" srcId="{E4817AF5-275D-4615-B508-70A2B053D1DC}" destId="{8522381B-AC20-4836-B1EE-2A446ADFB303}" srcOrd="0" destOrd="0" parTransId="{9F176822-C505-4EAD-9B00-AC788296FE90}" sibTransId="{DD8F0D5F-AE86-48FA-B536-61F3EB2D436D}"/>
    <dgm:cxn modelId="{840C1289-AA6B-40D0-B1E2-BD2A9997E4ED}" type="presOf" srcId="{DD8F0D5F-AE86-48FA-B536-61F3EB2D436D}" destId="{219D448D-A4D6-44D7-85FC-E65C036C0B99}" srcOrd="0" destOrd="0" presId="urn:microsoft.com/office/officeart/2005/8/layout/hList7#1"/>
    <dgm:cxn modelId="{ECA4092B-AF52-4441-AAA0-441D34B02ED9}" type="presParOf" srcId="{9526ECBC-0351-4C18-BBEF-6B7C05487F74}" destId="{7AAB8082-6317-4492-9F77-235D9AE47D61}" srcOrd="0" destOrd="0" presId="urn:microsoft.com/office/officeart/2005/8/layout/hList7#1"/>
    <dgm:cxn modelId="{7692E3D1-354A-4BBC-A0AA-3F3C337845A2}" type="presParOf" srcId="{9526ECBC-0351-4C18-BBEF-6B7C05487F74}" destId="{BD1F43A7-3AE5-476E-A55E-7944F3C9587D}" srcOrd="1" destOrd="0" presId="urn:microsoft.com/office/officeart/2005/8/layout/hList7#1"/>
    <dgm:cxn modelId="{B5BBEA30-81E1-43ED-AC5C-39DA8B4312BE}" type="presParOf" srcId="{BD1F43A7-3AE5-476E-A55E-7944F3C9587D}" destId="{DA7A8EF1-214F-40AC-A5BD-1F600F87F826}" srcOrd="0" destOrd="0" presId="urn:microsoft.com/office/officeart/2005/8/layout/hList7#1"/>
    <dgm:cxn modelId="{F7ADEAC0-620A-421E-AFB7-AED48A68174E}" type="presParOf" srcId="{DA7A8EF1-214F-40AC-A5BD-1F600F87F826}" destId="{D04AFC88-2ABF-4F9E-B011-2E948715C831}" srcOrd="0" destOrd="0" presId="urn:microsoft.com/office/officeart/2005/8/layout/hList7#1"/>
    <dgm:cxn modelId="{2293097A-6E54-403C-BBA9-48C2121C57F5}" type="presParOf" srcId="{DA7A8EF1-214F-40AC-A5BD-1F600F87F826}" destId="{D8CAD9FF-80B0-4859-9585-7FEEA80266E9}" srcOrd="1" destOrd="0" presId="urn:microsoft.com/office/officeart/2005/8/layout/hList7#1"/>
    <dgm:cxn modelId="{F42DFD75-A963-4D99-9B53-0E7C377F03E0}" type="presParOf" srcId="{DA7A8EF1-214F-40AC-A5BD-1F600F87F826}" destId="{6919C699-55C2-46AE-9721-9E4C5575D97F}" srcOrd="2" destOrd="0" presId="urn:microsoft.com/office/officeart/2005/8/layout/hList7#1"/>
    <dgm:cxn modelId="{4A555430-C772-46C0-A8D6-76C330F76B8F}" type="presParOf" srcId="{DA7A8EF1-214F-40AC-A5BD-1F600F87F826}" destId="{9E272BEF-0F56-4392-9A60-F5827E9A8D0D}" srcOrd="3" destOrd="0" presId="urn:microsoft.com/office/officeart/2005/8/layout/hList7#1"/>
    <dgm:cxn modelId="{FF086C20-2032-4099-95BF-4BC12BF7B16A}" type="presParOf" srcId="{BD1F43A7-3AE5-476E-A55E-7944F3C9587D}" destId="{219D448D-A4D6-44D7-85FC-E65C036C0B99}" srcOrd="1" destOrd="0" presId="urn:microsoft.com/office/officeart/2005/8/layout/hList7#1"/>
    <dgm:cxn modelId="{96FE17EF-457B-4374-935D-0EF95F24FC45}" type="presParOf" srcId="{BD1F43A7-3AE5-476E-A55E-7944F3C9587D}" destId="{4D50D1E3-8B69-4E95-9D62-04C169D3A343}" srcOrd="2" destOrd="0" presId="urn:microsoft.com/office/officeart/2005/8/layout/hList7#1"/>
    <dgm:cxn modelId="{3CB00746-46DB-457A-983D-C66C99DF305C}" type="presParOf" srcId="{4D50D1E3-8B69-4E95-9D62-04C169D3A343}" destId="{58ADDC44-965C-4C7E-8C24-2961698B52DE}" srcOrd="0" destOrd="0" presId="urn:microsoft.com/office/officeart/2005/8/layout/hList7#1"/>
    <dgm:cxn modelId="{FA2DA42B-F2D2-4155-975C-3E9E6AE8EE0B}" type="presParOf" srcId="{4D50D1E3-8B69-4E95-9D62-04C169D3A343}" destId="{4E895160-4222-40A7-BF4D-1BADD626BAA9}" srcOrd="1" destOrd="0" presId="urn:microsoft.com/office/officeart/2005/8/layout/hList7#1"/>
    <dgm:cxn modelId="{3028CA25-9B85-4912-86F0-8A1AFF80631E}" type="presParOf" srcId="{4D50D1E3-8B69-4E95-9D62-04C169D3A343}" destId="{7426FA3B-7171-4BCD-B3C7-65D3C94860D5}" srcOrd="2" destOrd="0" presId="urn:microsoft.com/office/officeart/2005/8/layout/hList7#1"/>
    <dgm:cxn modelId="{CEBAE436-B5EA-4A8C-9B8D-1E38A7EBBBA9}" type="presParOf" srcId="{4D50D1E3-8B69-4E95-9D62-04C169D3A343}" destId="{45A5659F-0EB6-488E-8588-536CC349147E}" srcOrd="3" destOrd="0" presId="urn:microsoft.com/office/officeart/2005/8/layout/hList7#1"/>
    <dgm:cxn modelId="{BD19F9F4-D8C1-48D8-A0D2-E1ADD763BFF6}" type="presParOf" srcId="{BD1F43A7-3AE5-476E-A55E-7944F3C9587D}" destId="{1BF1F575-9560-4634-890E-ED550A4F5802}" srcOrd="3" destOrd="0" presId="urn:microsoft.com/office/officeart/2005/8/layout/hList7#1"/>
    <dgm:cxn modelId="{78895ED9-8F76-48A8-BA35-552F8488D5BB}" type="presParOf" srcId="{BD1F43A7-3AE5-476E-A55E-7944F3C9587D}" destId="{4F5823BD-C3BF-4581-B615-EC1CA076B2FE}" srcOrd="4" destOrd="0" presId="urn:microsoft.com/office/officeart/2005/8/layout/hList7#1"/>
    <dgm:cxn modelId="{B468AD94-60C8-4821-9701-0EF5AB962B9C}" type="presParOf" srcId="{4F5823BD-C3BF-4581-B615-EC1CA076B2FE}" destId="{4E610C8F-F458-4118-93C8-6DDCEC3BDE27}" srcOrd="0" destOrd="0" presId="urn:microsoft.com/office/officeart/2005/8/layout/hList7#1"/>
    <dgm:cxn modelId="{FB1315F5-546A-407F-965A-53E42E8F2782}" type="presParOf" srcId="{4F5823BD-C3BF-4581-B615-EC1CA076B2FE}" destId="{FF36243B-D214-4485-B336-19F8920D3BAC}" srcOrd="1" destOrd="0" presId="urn:microsoft.com/office/officeart/2005/8/layout/hList7#1"/>
    <dgm:cxn modelId="{F7B651AA-1E66-4B7F-96E2-12C0308F51F4}" type="presParOf" srcId="{4F5823BD-C3BF-4581-B615-EC1CA076B2FE}" destId="{542D3F1C-0070-4330-B22D-33F5838C25D5}" srcOrd="2" destOrd="0" presId="urn:microsoft.com/office/officeart/2005/8/layout/hList7#1"/>
    <dgm:cxn modelId="{FC00F33C-DBE2-4730-815E-C867761B68EE}" type="presParOf" srcId="{4F5823BD-C3BF-4581-B615-EC1CA076B2FE}" destId="{7F55B356-D392-4A00-95BF-ED74009F71C0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B242D3-09F1-406D-AD64-35DE88697462}" type="doc">
      <dgm:prSet loTypeId="urn:microsoft.com/office/officeart/2005/8/layout/chevron1" loCatId="process" qsTypeId="urn:microsoft.com/office/officeart/2005/8/quickstyle/simple1" qsCatId="simple" csTypeId="urn:microsoft.com/office/officeart/2005/8/colors/accent0_2" csCatId="mainScheme" phldr="1"/>
      <dgm:spPr/>
    </dgm:pt>
    <dgm:pt modelId="{2E6AB1B6-8ADD-4CA7-8D0F-57D55B5A6731}">
      <dgm:prSet phldrT="[Texto]" custT="1"/>
      <dgm:spPr/>
      <dgm:t>
        <a:bodyPr/>
        <a:lstStyle/>
        <a:p>
          <a:r>
            <a:rPr lang="es-ES" sz="1200" b="1" dirty="0" smtClean="0"/>
            <a:t>AUTODIAGNÓSTICO</a:t>
          </a:r>
          <a:endParaRPr lang="es-ES" sz="1200" b="1" dirty="0"/>
        </a:p>
      </dgm:t>
    </dgm:pt>
    <dgm:pt modelId="{5D09E202-D973-48CA-A1F4-B814EBFE4C26}" type="parTrans" cxnId="{206C32BC-E49F-4312-ACBF-A0650EC3AE5B}">
      <dgm:prSet/>
      <dgm:spPr/>
      <dgm:t>
        <a:bodyPr/>
        <a:lstStyle/>
        <a:p>
          <a:endParaRPr lang="es-ES" sz="1200" b="1"/>
        </a:p>
      </dgm:t>
    </dgm:pt>
    <dgm:pt modelId="{F466E090-4061-43E1-A71F-AA855874538E}" type="sibTrans" cxnId="{206C32BC-E49F-4312-ACBF-A0650EC3AE5B}">
      <dgm:prSet/>
      <dgm:spPr/>
      <dgm:t>
        <a:bodyPr/>
        <a:lstStyle/>
        <a:p>
          <a:endParaRPr lang="es-ES" sz="1200" b="1"/>
        </a:p>
      </dgm:t>
    </dgm:pt>
    <dgm:pt modelId="{66DA958E-C435-4AFA-A42C-6B3246F21D1C}">
      <dgm:prSet phldrT="[Texto]" custT="1"/>
      <dgm:spPr/>
      <dgm:t>
        <a:bodyPr/>
        <a:lstStyle/>
        <a:p>
          <a:r>
            <a:rPr lang="es-ES" sz="1200" b="1" dirty="0" smtClean="0"/>
            <a:t>PROPUESTA DE ACCIONES DE MEJORA</a:t>
          </a:r>
          <a:endParaRPr lang="es-ES" sz="1200" b="1" dirty="0"/>
        </a:p>
      </dgm:t>
    </dgm:pt>
    <dgm:pt modelId="{1BE84E03-6F57-489C-B3BC-ED998D062A00}" type="parTrans" cxnId="{64A4A143-2E82-4700-8A26-3110F7E1A9B0}">
      <dgm:prSet/>
      <dgm:spPr/>
      <dgm:t>
        <a:bodyPr/>
        <a:lstStyle/>
        <a:p>
          <a:endParaRPr lang="es-ES" sz="1200" b="1"/>
        </a:p>
      </dgm:t>
    </dgm:pt>
    <dgm:pt modelId="{93FF1B43-2C29-46CC-8A38-55BA2A12F5C1}" type="sibTrans" cxnId="{64A4A143-2E82-4700-8A26-3110F7E1A9B0}">
      <dgm:prSet/>
      <dgm:spPr/>
      <dgm:t>
        <a:bodyPr/>
        <a:lstStyle/>
        <a:p>
          <a:endParaRPr lang="es-ES" sz="1200" b="1"/>
        </a:p>
      </dgm:t>
    </dgm:pt>
    <dgm:pt modelId="{D503CE9E-859A-46AB-ACA9-E2D8B3014D7C}">
      <dgm:prSet phldrT="[Texto]" custT="1"/>
      <dgm:spPr/>
      <dgm:t>
        <a:bodyPr/>
        <a:lstStyle/>
        <a:p>
          <a:r>
            <a:rPr lang="es-ES" sz="1200" b="1" dirty="0" smtClean="0"/>
            <a:t>IMPLEMENTACIÓN Y EVALUACIÓN</a:t>
          </a:r>
          <a:endParaRPr lang="es-ES" sz="1200" b="1" dirty="0"/>
        </a:p>
      </dgm:t>
    </dgm:pt>
    <dgm:pt modelId="{B251F403-2D9D-4FBD-B9ED-180AD05B4409}" type="parTrans" cxnId="{FB833D28-0787-444D-AA6E-7D4FA0060DD0}">
      <dgm:prSet/>
      <dgm:spPr/>
      <dgm:t>
        <a:bodyPr/>
        <a:lstStyle/>
        <a:p>
          <a:endParaRPr lang="es-ES" sz="1200" b="1"/>
        </a:p>
      </dgm:t>
    </dgm:pt>
    <dgm:pt modelId="{456E057F-A00C-4346-AF85-6934642DE155}" type="sibTrans" cxnId="{FB833D28-0787-444D-AA6E-7D4FA0060DD0}">
      <dgm:prSet/>
      <dgm:spPr/>
      <dgm:t>
        <a:bodyPr/>
        <a:lstStyle/>
        <a:p>
          <a:endParaRPr lang="es-ES" sz="1200" b="1"/>
        </a:p>
      </dgm:t>
    </dgm:pt>
    <dgm:pt modelId="{AF65B6BE-C96A-4A1B-A264-A09BF2D05CD4}" type="pres">
      <dgm:prSet presAssocID="{6DB242D3-09F1-406D-AD64-35DE88697462}" presName="Name0" presStyleCnt="0">
        <dgm:presLayoutVars>
          <dgm:dir/>
          <dgm:animLvl val="lvl"/>
          <dgm:resizeHandles val="exact"/>
        </dgm:presLayoutVars>
      </dgm:prSet>
      <dgm:spPr/>
    </dgm:pt>
    <dgm:pt modelId="{5347E20A-E373-4C10-9158-42B9DC848C43}" type="pres">
      <dgm:prSet presAssocID="{2E6AB1B6-8ADD-4CA7-8D0F-57D55B5A673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C05ADD-24BD-4B69-AE78-BF7F63BC4105}" type="pres">
      <dgm:prSet presAssocID="{F466E090-4061-43E1-A71F-AA855874538E}" presName="parTxOnlySpace" presStyleCnt="0"/>
      <dgm:spPr/>
    </dgm:pt>
    <dgm:pt modelId="{8415DBCA-AE0A-4887-874C-29C82E653F43}" type="pres">
      <dgm:prSet presAssocID="{66DA958E-C435-4AFA-A42C-6B3246F21D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33EBF2-E3BE-4936-8098-FAA4210FCE38}" type="pres">
      <dgm:prSet presAssocID="{93FF1B43-2C29-46CC-8A38-55BA2A12F5C1}" presName="parTxOnlySpace" presStyleCnt="0"/>
      <dgm:spPr/>
    </dgm:pt>
    <dgm:pt modelId="{658D7D52-C4F5-4874-ADC1-1FB49AC36EF4}" type="pres">
      <dgm:prSet presAssocID="{D503CE9E-859A-46AB-ACA9-E2D8B3014D7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6C32BC-E49F-4312-ACBF-A0650EC3AE5B}" srcId="{6DB242D3-09F1-406D-AD64-35DE88697462}" destId="{2E6AB1B6-8ADD-4CA7-8D0F-57D55B5A6731}" srcOrd="0" destOrd="0" parTransId="{5D09E202-D973-48CA-A1F4-B814EBFE4C26}" sibTransId="{F466E090-4061-43E1-A71F-AA855874538E}"/>
    <dgm:cxn modelId="{65046EB4-E386-4B77-8024-84BC6C807C7B}" type="presOf" srcId="{2E6AB1B6-8ADD-4CA7-8D0F-57D55B5A6731}" destId="{5347E20A-E373-4C10-9158-42B9DC848C43}" srcOrd="0" destOrd="0" presId="urn:microsoft.com/office/officeart/2005/8/layout/chevron1"/>
    <dgm:cxn modelId="{88673E10-C365-4D35-8F77-F75319CD7843}" type="presOf" srcId="{66DA958E-C435-4AFA-A42C-6B3246F21D1C}" destId="{8415DBCA-AE0A-4887-874C-29C82E653F43}" srcOrd="0" destOrd="0" presId="urn:microsoft.com/office/officeart/2005/8/layout/chevron1"/>
    <dgm:cxn modelId="{8ED68CB8-ACE8-43D5-96C3-8F27701FF687}" type="presOf" srcId="{6DB242D3-09F1-406D-AD64-35DE88697462}" destId="{AF65B6BE-C96A-4A1B-A264-A09BF2D05CD4}" srcOrd="0" destOrd="0" presId="urn:microsoft.com/office/officeart/2005/8/layout/chevron1"/>
    <dgm:cxn modelId="{956A5A06-D7DF-4E1C-9B3A-1F13DAF3A32C}" type="presOf" srcId="{D503CE9E-859A-46AB-ACA9-E2D8B3014D7C}" destId="{658D7D52-C4F5-4874-ADC1-1FB49AC36EF4}" srcOrd="0" destOrd="0" presId="urn:microsoft.com/office/officeart/2005/8/layout/chevron1"/>
    <dgm:cxn modelId="{64A4A143-2E82-4700-8A26-3110F7E1A9B0}" srcId="{6DB242D3-09F1-406D-AD64-35DE88697462}" destId="{66DA958E-C435-4AFA-A42C-6B3246F21D1C}" srcOrd="1" destOrd="0" parTransId="{1BE84E03-6F57-489C-B3BC-ED998D062A00}" sibTransId="{93FF1B43-2C29-46CC-8A38-55BA2A12F5C1}"/>
    <dgm:cxn modelId="{FB833D28-0787-444D-AA6E-7D4FA0060DD0}" srcId="{6DB242D3-09F1-406D-AD64-35DE88697462}" destId="{D503CE9E-859A-46AB-ACA9-E2D8B3014D7C}" srcOrd="2" destOrd="0" parTransId="{B251F403-2D9D-4FBD-B9ED-180AD05B4409}" sibTransId="{456E057F-A00C-4346-AF85-6934642DE155}"/>
    <dgm:cxn modelId="{5C452270-587F-45B3-8BCF-1CD6718511C3}" type="presParOf" srcId="{AF65B6BE-C96A-4A1B-A264-A09BF2D05CD4}" destId="{5347E20A-E373-4C10-9158-42B9DC848C43}" srcOrd="0" destOrd="0" presId="urn:microsoft.com/office/officeart/2005/8/layout/chevron1"/>
    <dgm:cxn modelId="{627B0DD3-3015-4537-97B8-1BCA37E9EAB3}" type="presParOf" srcId="{AF65B6BE-C96A-4A1B-A264-A09BF2D05CD4}" destId="{46C05ADD-24BD-4B69-AE78-BF7F63BC4105}" srcOrd="1" destOrd="0" presId="urn:microsoft.com/office/officeart/2005/8/layout/chevron1"/>
    <dgm:cxn modelId="{670E4C86-91ED-46BD-8D08-CBB7B08EE57A}" type="presParOf" srcId="{AF65B6BE-C96A-4A1B-A264-A09BF2D05CD4}" destId="{8415DBCA-AE0A-4887-874C-29C82E653F43}" srcOrd="2" destOrd="0" presId="urn:microsoft.com/office/officeart/2005/8/layout/chevron1"/>
    <dgm:cxn modelId="{7BF6586C-7B2A-437A-906D-585E85CE36AE}" type="presParOf" srcId="{AF65B6BE-C96A-4A1B-A264-A09BF2D05CD4}" destId="{5E33EBF2-E3BE-4936-8098-FAA4210FCE38}" srcOrd="3" destOrd="0" presId="urn:microsoft.com/office/officeart/2005/8/layout/chevron1"/>
    <dgm:cxn modelId="{32298A40-639D-4A94-BDC0-9F903155135F}" type="presParOf" srcId="{AF65B6BE-C96A-4A1B-A264-A09BF2D05CD4}" destId="{658D7D52-C4F5-4874-ADC1-1FB49AC36EF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D6CFBB-E44F-40B0-9D0D-0A2901181651}" type="doc">
      <dgm:prSet loTypeId="urn:microsoft.com/office/officeart/2005/8/layout/gear1" loCatId="relationship" qsTypeId="urn:microsoft.com/office/officeart/2005/8/quickstyle/simple5" qsCatId="simple" csTypeId="urn:microsoft.com/office/officeart/2005/8/colors/accent6_2" csCatId="accent6" phldr="1"/>
      <dgm:spPr>
        <a:scene3d>
          <a:camera prst="orthographicFront">
            <a:rot lat="1200000" lon="600000" rev="2400000"/>
          </a:camera>
          <a:lightRig rig="threePt" dir="t"/>
        </a:scene3d>
      </dgm:spPr>
    </dgm:pt>
    <dgm:pt modelId="{D55E1132-8664-4573-8979-8F3D8C3BB8AA}">
      <dgm:prSet phldrT="[Texto]"/>
      <dgm:spPr/>
      <dgm:t>
        <a:bodyPr/>
        <a:lstStyle/>
        <a:p>
          <a:endParaRPr lang="es-ES" dirty="0"/>
        </a:p>
      </dgm:t>
    </dgm:pt>
    <dgm:pt modelId="{EBD01DFD-DE4E-4E65-BE06-764A71BC98AD}" type="parTrans" cxnId="{B8652479-17BC-4F69-B67C-3994D65598D0}">
      <dgm:prSet/>
      <dgm:spPr/>
      <dgm:t>
        <a:bodyPr/>
        <a:lstStyle/>
        <a:p>
          <a:endParaRPr lang="es-ES"/>
        </a:p>
      </dgm:t>
    </dgm:pt>
    <dgm:pt modelId="{82633C9B-EB36-4D24-AC1A-6503F771BB9B}" type="sibTrans" cxnId="{B8652479-17BC-4F69-B67C-3994D65598D0}">
      <dgm:prSet/>
      <dgm:spPr/>
      <dgm:t>
        <a:bodyPr/>
        <a:lstStyle/>
        <a:p>
          <a:endParaRPr lang="es-ES"/>
        </a:p>
      </dgm:t>
    </dgm:pt>
    <dgm:pt modelId="{9FD33592-04EC-420B-AF64-C89E70D80330}">
      <dgm:prSet phldrT="[Texto]"/>
      <dgm:spPr/>
      <dgm:t>
        <a:bodyPr/>
        <a:lstStyle/>
        <a:p>
          <a:endParaRPr lang="es-ES" dirty="0"/>
        </a:p>
      </dgm:t>
    </dgm:pt>
    <dgm:pt modelId="{7BC9B249-D0EC-4FB2-AE33-B35BFA6D00E5}" type="parTrans" cxnId="{5AF6897A-C1A2-438B-88B2-B8380D5D96A0}">
      <dgm:prSet/>
      <dgm:spPr/>
      <dgm:t>
        <a:bodyPr/>
        <a:lstStyle/>
        <a:p>
          <a:endParaRPr lang="es-ES"/>
        </a:p>
      </dgm:t>
    </dgm:pt>
    <dgm:pt modelId="{4F2CF862-4727-4D71-8EC4-F6EA6565D96F}" type="sibTrans" cxnId="{5AF6897A-C1A2-438B-88B2-B8380D5D96A0}">
      <dgm:prSet/>
      <dgm:spPr/>
      <dgm:t>
        <a:bodyPr/>
        <a:lstStyle/>
        <a:p>
          <a:endParaRPr lang="es-ES"/>
        </a:p>
      </dgm:t>
    </dgm:pt>
    <dgm:pt modelId="{FF9C4448-28A0-45F7-B744-F832984E41B3}">
      <dgm:prSet phldrT="[Texto]"/>
      <dgm:spPr/>
      <dgm:t>
        <a:bodyPr/>
        <a:lstStyle/>
        <a:p>
          <a:endParaRPr lang="es-ES" dirty="0"/>
        </a:p>
      </dgm:t>
    </dgm:pt>
    <dgm:pt modelId="{B2FD86B2-0D62-4C83-8683-160F6FAB206A}" type="parTrans" cxnId="{A8BCADDE-B3BF-4BC7-819E-7DCEC3FC1D1B}">
      <dgm:prSet/>
      <dgm:spPr/>
      <dgm:t>
        <a:bodyPr/>
        <a:lstStyle/>
        <a:p>
          <a:endParaRPr lang="es-ES"/>
        </a:p>
      </dgm:t>
    </dgm:pt>
    <dgm:pt modelId="{5244DD99-4FA9-4DDE-831A-F1F92B40EC91}" type="sibTrans" cxnId="{A8BCADDE-B3BF-4BC7-819E-7DCEC3FC1D1B}">
      <dgm:prSet/>
      <dgm:spPr/>
      <dgm:t>
        <a:bodyPr/>
        <a:lstStyle/>
        <a:p>
          <a:endParaRPr lang="es-ES"/>
        </a:p>
      </dgm:t>
    </dgm:pt>
    <dgm:pt modelId="{CB93215C-72F2-47F1-8A5E-656BB138EDB9}" type="pres">
      <dgm:prSet presAssocID="{29D6CFBB-E44F-40B0-9D0D-0A290118165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8B07391-BA52-4D2C-982A-8A4988802921}" type="pres">
      <dgm:prSet presAssocID="{D55E1132-8664-4573-8979-8F3D8C3BB8A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5A0417-927E-4CE5-8519-F9DEED65ED56}" type="pres">
      <dgm:prSet presAssocID="{D55E1132-8664-4573-8979-8F3D8C3BB8AA}" presName="gear1srcNode" presStyleLbl="node1" presStyleIdx="0" presStyleCnt="3"/>
      <dgm:spPr/>
      <dgm:t>
        <a:bodyPr/>
        <a:lstStyle/>
        <a:p>
          <a:endParaRPr lang="es-ES"/>
        </a:p>
      </dgm:t>
    </dgm:pt>
    <dgm:pt modelId="{3AF79273-5058-4E90-B713-84C60980C1CC}" type="pres">
      <dgm:prSet presAssocID="{D55E1132-8664-4573-8979-8F3D8C3BB8AA}" presName="gear1dstNode" presStyleLbl="node1" presStyleIdx="0" presStyleCnt="3"/>
      <dgm:spPr/>
      <dgm:t>
        <a:bodyPr/>
        <a:lstStyle/>
        <a:p>
          <a:endParaRPr lang="es-ES"/>
        </a:p>
      </dgm:t>
    </dgm:pt>
    <dgm:pt modelId="{C66C1CE8-1ACE-4573-B5CB-147C646EBCD6}" type="pres">
      <dgm:prSet presAssocID="{9FD33592-04EC-420B-AF64-C89E70D8033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4501E7-B543-45D2-856D-4B946782AC3E}" type="pres">
      <dgm:prSet presAssocID="{9FD33592-04EC-420B-AF64-C89E70D80330}" presName="gear2srcNode" presStyleLbl="node1" presStyleIdx="1" presStyleCnt="3"/>
      <dgm:spPr/>
      <dgm:t>
        <a:bodyPr/>
        <a:lstStyle/>
        <a:p>
          <a:endParaRPr lang="es-ES"/>
        </a:p>
      </dgm:t>
    </dgm:pt>
    <dgm:pt modelId="{0CAA2A1F-D976-4041-A666-1A84F169959B}" type="pres">
      <dgm:prSet presAssocID="{9FD33592-04EC-420B-AF64-C89E70D80330}" presName="gear2dstNode" presStyleLbl="node1" presStyleIdx="1" presStyleCnt="3"/>
      <dgm:spPr/>
      <dgm:t>
        <a:bodyPr/>
        <a:lstStyle/>
        <a:p>
          <a:endParaRPr lang="es-ES"/>
        </a:p>
      </dgm:t>
    </dgm:pt>
    <dgm:pt modelId="{370412FE-0D7A-4241-A7DF-D91EE987E43D}" type="pres">
      <dgm:prSet presAssocID="{FF9C4448-28A0-45F7-B744-F832984E41B3}" presName="gear3" presStyleLbl="node1" presStyleIdx="2" presStyleCnt="3"/>
      <dgm:spPr/>
      <dgm:t>
        <a:bodyPr/>
        <a:lstStyle/>
        <a:p>
          <a:endParaRPr lang="es-ES"/>
        </a:p>
      </dgm:t>
    </dgm:pt>
    <dgm:pt modelId="{9F231EAD-20EF-4F80-A38A-FEFAA6C70686}" type="pres">
      <dgm:prSet presAssocID="{FF9C4448-28A0-45F7-B744-F832984E41B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DF233D-0536-47AB-8CF9-22642A48629B}" type="pres">
      <dgm:prSet presAssocID="{FF9C4448-28A0-45F7-B744-F832984E41B3}" presName="gear3srcNode" presStyleLbl="node1" presStyleIdx="2" presStyleCnt="3"/>
      <dgm:spPr/>
      <dgm:t>
        <a:bodyPr/>
        <a:lstStyle/>
        <a:p>
          <a:endParaRPr lang="es-ES"/>
        </a:p>
      </dgm:t>
    </dgm:pt>
    <dgm:pt modelId="{BC6A8DC9-699F-499D-8DC6-3DF76CDE2D59}" type="pres">
      <dgm:prSet presAssocID="{FF9C4448-28A0-45F7-B744-F832984E41B3}" presName="gear3dstNode" presStyleLbl="node1" presStyleIdx="2" presStyleCnt="3"/>
      <dgm:spPr/>
      <dgm:t>
        <a:bodyPr/>
        <a:lstStyle/>
        <a:p>
          <a:endParaRPr lang="es-ES"/>
        </a:p>
      </dgm:t>
    </dgm:pt>
    <dgm:pt modelId="{D034F8EA-CD28-4608-9C64-028D57514786}" type="pres">
      <dgm:prSet presAssocID="{82633C9B-EB36-4D24-AC1A-6503F771BB9B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42CB69EB-3825-4260-9070-F7A399FD46B4}" type="pres">
      <dgm:prSet presAssocID="{4F2CF862-4727-4D71-8EC4-F6EA6565D96F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34D2FB51-A1CD-403B-BC09-881EF6BA7394}" type="pres">
      <dgm:prSet presAssocID="{5244DD99-4FA9-4DDE-831A-F1F92B40EC91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A01608EF-0EA0-46BD-8B72-345470E29C57}" type="presOf" srcId="{4F2CF862-4727-4D71-8EC4-F6EA6565D96F}" destId="{42CB69EB-3825-4260-9070-F7A399FD46B4}" srcOrd="0" destOrd="0" presId="urn:microsoft.com/office/officeart/2005/8/layout/gear1"/>
    <dgm:cxn modelId="{0E21E7E9-01C6-4475-B8DC-F20EFEC7FD0C}" type="presOf" srcId="{9FD33592-04EC-420B-AF64-C89E70D80330}" destId="{0CAA2A1F-D976-4041-A666-1A84F169959B}" srcOrd="2" destOrd="0" presId="urn:microsoft.com/office/officeart/2005/8/layout/gear1"/>
    <dgm:cxn modelId="{5AF6897A-C1A2-438B-88B2-B8380D5D96A0}" srcId="{29D6CFBB-E44F-40B0-9D0D-0A2901181651}" destId="{9FD33592-04EC-420B-AF64-C89E70D80330}" srcOrd="1" destOrd="0" parTransId="{7BC9B249-D0EC-4FB2-AE33-B35BFA6D00E5}" sibTransId="{4F2CF862-4727-4D71-8EC4-F6EA6565D96F}"/>
    <dgm:cxn modelId="{C789A219-074D-484F-81F8-FB98738A65BD}" type="presOf" srcId="{29D6CFBB-E44F-40B0-9D0D-0A2901181651}" destId="{CB93215C-72F2-47F1-8A5E-656BB138EDB9}" srcOrd="0" destOrd="0" presId="urn:microsoft.com/office/officeart/2005/8/layout/gear1"/>
    <dgm:cxn modelId="{489F9B60-A29F-40F3-997B-AD07ABE055B5}" type="presOf" srcId="{FF9C4448-28A0-45F7-B744-F832984E41B3}" destId="{9F231EAD-20EF-4F80-A38A-FEFAA6C70686}" srcOrd="1" destOrd="0" presId="urn:microsoft.com/office/officeart/2005/8/layout/gear1"/>
    <dgm:cxn modelId="{97A3F704-72F0-4C97-B020-78C69EB61755}" type="presOf" srcId="{9FD33592-04EC-420B-AF64-C89E70D80330}" destId="{174501E7-B543-45D2-856D-4B946782AC3E}" srcOrd="1" destOrd="0" presId="urn:microsoft.com/office/officeart/2005/8/layout/gear1"/>
    <dgm:cxn modelId="{A8BCADDE-B3BF-4BC7-819E-7DCEC3FC1D1B}" srcId="{29D6CFBB-E44F-40B0-9D0D-0A2901181651}" destId="{FF9C4448-28A0-45F7-B744-F832984E41B3}" srcOrd="2" destOrd="0" parTransId="{B2FD86B2-0D62-4C83-8683-160F6FAB206A}" sibTransId="{5244DD99-4FA9-4DDE-831A-F1F92B40EC91}"/>
    <dgm:cxn modelId="{BA6ED5C9-0E58-4F4B-BB0B-784C3DA36C68}" type="presOf" srcId="{82633C9B-EB36-4D24-AC1A-6503F771BB9B}" destId="{D034F8EA-CD28-4608-9C64-028D57514786}" srcOrd="0" destOrd="0" presId="urn:microsoft.com/office/officeart/2005/8/layout/gear1"/>
    <dgm:cxn modelId="{1A29283B-FCCA-44FC-91C9-172A9BEA2481}" type="presOf" srcId="{9FD33592-04EC-420B-AF64-C89E70D80330}" destId="{C66C1CE8-1ACE-4573-B5CB-147C646EBCD6}" srcOrd="0" destOrd="0" presId="urn:microsoft.com/office/officeart/2005/8/layout/gear1"/>
    <dgm:cxn modelId="{17F0423E-6032-4B6D-9106-9CE576777C86}" type="presOf" srcId="{D55E1132-8664-4573-8979-8F3D8C3BB8AA}" destId="{3AF79273-5058-4E90-B713-84C60980C1CC}" srcOrd="2" destOrd="0" presId="urn:microsoft.com/office/officeart/2005/8/layout/gear1"/>
    <dgm:cxn modelId="{824DD855-1CB4-4BC2-BA39-3CF4D76F3F9D}" type="presOf" srcId="{FF9C4448-28A0-45F7-B744-F832984E41B3}" destId="{370412FE-0D7A-4241-A7DF-D91EE987E43D}" srcOrd="0" destOrd="0" presId="urn:microsoft.com/office/officeart/2005/8/layout/gear1"/>
    <dgm:cxn modelId="{B8A75872-DC49-42D0-A5F6-67FDE9421B1F}" type="presOf" srcId="{D55E1132-8664-4573-8979-8F3D8C3BB8AA}" destId="{CE5A0417-927E-4CE5-8519-F9DEED65ED56}" srcOrd="1" destOrd="0" presId="urn:microsoft.com/office/officeart/2005/8/layout/gear1"/>
    <dgm:cxn modelId="{1A69B1C9-15A8-447C-8E71-7E1F1C9C2617}" type="presOf" srcId="{5244DD99-4FA9-4DDE-831A-F1F92B40EC91}" destId="{34D2FB51-A1CD-403B-BC09-881EF6BA7394}" srcOrd="0" destOrd="0" presId="urn:microsoft.com/office/officeart/2005/8/layout/gear1"/>
    <dgm:cxn modelId="{B8652479-17BC-4F69-B67C-3994D65598D0}" srcId="{29D6CFBB-E44F-40B0-9D0D-0A2901181651}" destId="{D55E1132-8664-4573-8979-8F3D8C3BB8AA}" srcOrd="0" destOrd="0" parTransId="{EBD01DFD-DE4E-4E65-BE06-764A71BC98AD}" sibTransId="{82633C9B-EB36-4D24-AC1A-6503F771BB9B}"/>
    <dgm:cxn modelId="{85970469-096B-46D0-9D5A-FFC8272DB91C}" type="presOf" srcId="{D55E1132-8664-4573-8979-8F3D8C3BB8AA}" destId="{08B07391-BA52-4D2C-982A-8A4988802921}" srcOrd="0" destOrd="0" presId="urn:microsoft.com/office/officeart/2005/8/layout/gear1"/>
    <dgm:cxn modelId="{647571C7-4597-4CAD-ACA6-5AACEA104245}" type="presOf" srcId="{FF9C4448-28A0-45F7-B744-F832984E41B3}" destId="{8DDF233D-0536-47AB-8CF9-22642A48629B}" srcOrd="2" destOrd="0" presId="urn:microsoft.com/office/officeart/2005/8/layout/gear1"/>
    <dgm:cxn modelId="{3B2BB446-E62C-4AF5-826C-5B4062B32237}" type="presOf" srcId="{FF9C4448-28A0-45F7-B744-F832984E41B3}" destId="{BC6A8DC9-699F-499D-8DC6-3DF76CDE2D59}" srcOrd="3" destOrd="0" presId="urn:microsoft.com/office/officeart/2005/8/layout/gear1"/>
    <dgm:cxn modelId="{9856C8A4-3E26-4AF8-9C45-837805FBC3FD}" type="presParOf" srcId="{CB93215C-72F2-47F1-8A5E-656BB138EDB9}" destId="{08B07391-BA52-4D2C-982A-8A4988802921}" srcOrd="0" destOrd="0" presId="urn:microsoft.com/office/officeart/2005/8/layout/gear1"/>
    <dgm:cxn modelId="{E06AD224-7FAF-49D9-B637-7680AAADF11C}" type="presParOf" srcId="{CB93215C-72F2-47F1-8A5E-656BB138EDB9}" destId="{CE5A0417-927E-4CE5-8519-F9DEED65ED56}" srcOrd="1" destOrd="0" presId="urn:microsoft.com/office/officeart/2005/8/layout/gear1"/>
    <dgm:cxn modelId="{0431AC39-5BF0-46CD-A428-17BFB448909F}" type="presParOf" srcId="{CB93215C-72F2-47F1-8A5E-656BB138EDB9}" destId="{3AF79273-5058-4E90-B713-84C60980C1CC}" srcOrd="2" destOrd="0" presId="urn:microsoft.com/office/officeart/2005/8/layout/gear1"/>
    <dgm:cxn modelId="{EFD1765D-3833-40A9-9616-7ECEFB1B47C9}" type="presParOf" srcId="{CB93215C-72F2-47F1-8A5E-656BB138EDB9}" destId="{C66C1CE8-1ACE-4573-B5CB-147C646EBCD6}" srcOrd="3" destOrd="0" presId="urn:microsoft.com/office/officeart/2005/8/layout/gear1"/>
    <dgm:cxn modelId="{8ADC3B62-C7BB-493E-BBD8-B224617A679A}" type="presParOf" srcId="{CB93215C-72F2-47F1-8A5E-656BB138EDB9}" destId="{174501E7-B543-45D2-856D-4B946782AC3E}" srcOrd="4" destOrd="0" presId="urn:microsoft.com/office/officeart/2005/8/layout/gear1"/>
    <dgm:cxn modelId="{E6DF63CB-6171-4809-AB3D-81DED5D82293}" type="presParOf" srcId="{CB93215C-72F2-47F1-8A5E-656BB138EDB9}" destId="{0CAA2A1F-D976-4041-A666-1A84F169959B}" srcOrd="5" destOrd="0" presId="urn:microsoft.com/office/officeart/2005/8/layout/gear1"/>
    <dgm:cxn modelId="{1161BC35-0230-4CB9-8ECA-15128F42FF6A}" type="presParOf" srcId="{CB93215C-72F2-47F1-8A5E-656BB138EDB9}" destId="{370412FE-0D7A-4241-A7DF-D91EE987E43D}" srcOrd="6" destOrd="0" presId="urn:microsoft.com/office/officeart/2005/8/layout/gear1"/>
    <dgm:cxn modelId="{0D048B89-35CD-4A4E-8B48-1FBB8D0103D7}" type="presParOf" srcId="{CB93215C-72F2-47F1-8A5E-656BB138EDB9}" destId="{9F231EAD-20EF-4F80-A38A-FEFAA6C70686}" srcOrd="7" destOrd="0" presId="urn:microsoft.com/office/officeart/2005/8/layout/gear1"/>
    <dgm:cxn modelId="{1139D3CA-5ADE-4301-A0F0-C4A0CE36040F}" type="presParOf" srcId="{CB93215C-72F2-47F1-8A5E-656BB138EDB9}" destId="{8DDF233D-0536-47AB-8CF9-22642A48629B}" srcOrd="8" destOrd="0" presId="urn:microsoft.com/office/officeart/2005/8/layout/gear1"/>
    <dgm:cxn modelId="{F8525724-BB4F-4254-8784-959568161CBE}" type="presParOf" srcId="{CB93215C-72F2-47F1-8A5E-656BB138EDB9}" destId="{BC6A8DC9-699F-499D-8DC6-3DF76CDE2D59}" srcOrd="9" destOrd="0" presId="urn:microsoft.com/office/officeart/2005/8/layout/gear1"/>
    <dgm:cxn modelId="{4EA21916-9380-46A7-AC66-4B95229C32B8}" type="presParOf" srcId="{CB93215C-72F2-47F1-8A5E-656BB138EDB9}" destId="{D034F8EA-CD28-4608-9C64-028D57514786}" srcOrd="10" destOrd="0" presId="urn:microsoft.com/office/officeart/2005/8/layout/gear1"/>
    <dgm:cxn modelId="{FC0B81A6-C68B-494A-A0C1-9110F77D094E}" type="presParOf" srcId="{CB93215C-72F2-47F1-8A5E-656BB138EDB9}" destId="{42CB69EB-3825-4260-9070-F7A399FD46B4}" srcOrd="11" destOrd="0" presId="urn:microsoft.com/office/officeart/2005/8/layout/gear1"/>
    <dgm:cxn modelId="{85174C33-3B13-40C9-B873-A56825D9E776}" type="presParOf" srcId="{CB93215C-72F2-47F1-8A5E-656BB138EDB9}" destId="{34D2FB51-A1CD-403B-BC09-881EF6BA739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D6CFBB-E44F-40B0-9D0D-0A2901181651}" type="doc">
      <dgm:prSet loTypeId="urn:microsoft.com/office/officeart/2005/8/layout/gear1" loCatId="relationship" qsTypeId="urn:microsoft.com/office/officeart/2005/8/quickstyle/simple5" qsCatId="simple" csTypeId="urn:microsoft.com/office/officeart/2005/8/colors/accent6_2" csCatId="accent6" phldr="1"/>
      <dgm:spPr>
        <a:scene3d>
          <a:camera prst="orthographicFront">
            <a:rot lat="1200000" lon="600000" rev="2400000"/>
          </a:camera>
          <a:lightRig rig="threePt" dir="t"/>
        </a:scene3d>
      </dgm:spPr>
    </dgm:pt>
    <dgm:pt modelId="{D55E1132-8664-4573-8979-8F3D8C3BB8AA}">
      <dgm:prSet phldrT="[Texto]"/>
      <dgm:spPr/>
      <dgm:t>
        <a:bodyPr/>
        <a:lstStyle/>
        <a:p>
          <a:endParaRPr lang="es-ES" dirty="0"/>
        </a:p>
      </dgm:t>
    </dgm:pt>
    <dgm:pt modelId="{EBD01DFD-DE4E-4E65-BE06-764A71BC98AD}" type="parTrans" cxnId="{B8652479-17BC-4F69-B67C-3994D65598D0}">
      <dgm:prSet/>
      <dgm:spPr/>
      <dgm:t>
        <a:bodyPr/>
        <a:lstStyle/>
        <a:p>
          <a:endParaRPr lang="es-ES"/>
        </a:p>
      </dgm:t>
    </dgm:pt>
    <dgm:pt modelId="{82633C9B-EB36-4D24-AC1A-6503F771BB9B}" type="sibTrans" cxnId="{B8652479-17BC-4F69-B67C-3994D65598D0}">
      <dgm:prSet/>
      <dgm:spPr/>
      <dgm:t>
        <a:bodyPr/>
        <a:lstStyle/>
        <a:p>
          <a:endParaRPr lang="es-ES"/>
        </a:p>
      </dgm:t>
    </dgm:pt>
    <dgm:pt modelId="{9FD33592-04EC-420B-AF64-C89E70D80330}">
      <dgm:prSet phldrT="[Texto]"/>
      <dgm:spPr/>
      <dgm:t>
        <a:bodyPr/>
        <a:lstStyle/>
        <a:p>
          <a:endParaRPr lang="es-ES" dirty="0"/>
        </a:p>
      </dgm:t>
    </dgm:pt>
    <dgm:pt modelId="{7BC9B249-D0EC-4FB2-AE33-B35BFA6D00E5}" type="parTrans" cxnId="{5AF6897A-C1A2-438B-88B2-B8380D5D96A0}">
      <dgm:prSet/>
      <dgm:spPr/>
      <dgm:t>
        <a:bodyPr/>
        <a:lstStyle/>
        <a:p>
          <a:endParaRPr lang="es-ES"/>
        </a:p>
      </dgm:t>
    </dgm:pt>
    <dgm:pt modelId="{4F2CF862-4727-4D71-8EC4-F6EA6565D96F}" type="sibTrans" cxnId="{5AF6897A-C1A2-438B-88B2-B8380D5D96A0}">
      <dgm:prSet/>
      <dgm:spPr/>
      <dgm:t>
        <a:bodyPr/>
        <a:lstStyle/>
        <a:p>
          <a:endParaRPr lang="es-ES"/>
        </a:p>
      </dgm:t>
    </dgm:pt>
    <dgm:pt modelId="{FF9C4448-28A0-45F7-B744-F832984E41B3}">
      <dgm:prSet phldrT="[Texto]"/>
      <dgm:spPr/>
      <dgm:t>
        <a:bodyPr/>
        <a:lstStyle/>
        <a:p>
          <a:endParaRPr lang="es-ES" dirty="0"/>
        </a:p>
      </dgm:t>
    </dgm:pt>
    <dgm:pt modelId="{B2FD86B2-0D62-4C83-8683-160F6FAB206A}" type="parTrans" cxnId="{A8BCADDE-B3BF-4BC7-819E-7DCEC3FC1D1B}">
      <dgm:prSet/>
      <dgm:spPr/>
      <dgm:t>
        <a:bodyPr/>
        <a:lstStyle/>
        <a:p>
          <a:endParaRPr lang="es-ES"/>
        </a:p>
      </dgm:t>
    </dgm:pt>
    <dgm:pt modelId="{5244DD99-4FA9-4DDE-831A-F1F92B40EC91}" type="sibTrans" cxnId="{A8BCADDE-B3BF-4BC7-819E-7DCEC3FC1D1B}">
      <dgm:prSet/>
      <dgm:spPr/>
      <dgm:t>
        <a:bodyPr/>
        <a:lstStyle/>
        <a:p>
          <a:endParaRPr lang="es-ES"/>
        </a:p>
      </dgm:t>
    </dgm:pt>
    <dgm:pt modelId="{CB93215C-72F2-47F1-8A5E-656BB138EDB9}" type="pres">
      <dgm:prSet presAssocID="{29D6CFBB-E44F-40B0-9D0D-0A290118165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8B07391-BA52-4D2C-982A-8A4988802921}" type="pres">
      <dgm:prSet presAssocID="{D55E1132-8664-4573-8979-8F3D8C3BB8A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5A0417-927E-4CE5-8519-F9DEED65ED56}" type="pres">
      <dgm:prSet presAssocID="{D55E1132-8664-4573-8979-8F3D8C3BB8AA}" presName="gear1srcNode" presStyleLbl="node1" presStyleIdx="0" presStyleCnt="3"/>
      <dgm:spPr/>
      <dgm:t>
        <a:bodyPr/>
        <a:lstStyle/>
        <a:p>
          <a:endParaRPr lang="es-ES"/>
        </a:p>
      </dgm:t>
    </dgm:pt>
    <dgm:pt modelId="{3AF79273-5058-4E90-B713-84C60980C1CC}" type="pres">
      <dgm:prSet presAssocID="{D55E1132-8664-4573-8979-8F3D8C3BB8AA}" presName="gear1dstNode" presStyleLbl="node1" presStyleIdx="0" presStyleCnt="3"/>
      <dgm:spPr/>
      <dgm:t>
        <a:bodyPr/>
        <a:lstStyle/>
        <a:p>
          <a:endParaRPr lang="es-ES"/>
        </a:p>
      </dgm:t>
    </dgm:pt>
    <dgm:pt modelId="{C66C1CE8-1ACE-4573-B5CB-147C646EBCD6}" type="pres">
      <dgm:prSet presAssocID="{9FD33592-04EC-420B-AF64-C89E70D8033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4501E7-B543-45D2-856D-4B946782AC3E}" type="pres">
      <dgm:prSet presAssocID="{9FD33592-04EC-420B-AF64-C89E70D80330}" presName="gear2srcNode" presStyleLbl="node1" presStyleIdx="1" presStyleCnt="3"/>
      <dgm:spPr/>
      <dgm:t>
        <a:bodyPr/>
        <a:lstStyle/>
        <a:p>
          <a:endParaRPr lang="es-ES"/>
        </a:p>
      </dgm:t>
    </dgm:pt>
    <dgm:pt modelId="{0CAA2A1F-D976-4041-A666-1A84F169959B}" type="pres">
      <dgm:prSet presAssocID="{9FD33592-04EC-420B-AF64-C89E70D80330}" presName="gear2dstNode" presStyleLbl="node1" presStyleIdx="1" presStyleCnt="3"/>
      <dgm:spPr/>
      <dgm:t>
        <a:bodyPr/>
        <a:lstStyle/>
        <a:p>
          <a:endParaRPr lang="es-ES"/>
        </a:p>
      </dgm:t>
    </dgm:pt>
    <dgm:pt modelId="{370412FE-0D7A-4241-A7DF-D91EE987E43D}" type="pres">
      <dgm:prSet presAssocID="{FF9C4448-28A0-45F7-B744-F832984E41B3}" presName="gear3" presStyleLbl="node1" presStyleIdx="2" presStyleCnt="3"/>
      <dgm:spPr/>
      <dgm:t>
        <a:bodyPr/>
        <a:lstStyle/>
        <a:p>
          <a:endParaRPr lang="es-ES"/>
        </a:p>
      </dgm:t>
    </dgm:pt>
    <dgm:pt modelId="{9F231EAD-20EF-4F80-A38A-FEFAA6C70686}" type="pres">
      <dgm:prSet presAssocID="{FF9C4448-28A0-45F7-B744-F832984E41B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DF233D-0536-47AB-8CF9-22642A48629B}" type="pres">
      <dgm:prSet presAssocID="{FF9C4448-28A0-45F7-B744-F832984E41B3}" presName="gear3srcNode" presStyleLbl="node1" presStyleIdx="2" presStyleCnt="3"/>
      <dgm:spPr/>
      <dgm:t>
        <a:bodyPr/>
        <a:lstStyle/>
        <a:p>
          <a:endParaRPr lang="es-ES"/>
        </a:p>
      </dgm:t>
    </dgm:pt>
    <dgm:pt modelId="{BC6A8DC9-699F-499D-8DC6-3DF76CDE2D59}" type="pres">
      <dgm:prSet presAssocID="{FF9C4448-28A0-45F7-B744-F832984E41B3}" presName="gear3dstNode" presStyleLbl="node1" presStyleIdx="2" presStyleCnt="3"/>
      <dgm:spPr/>
      <dgm:t>
        <a:bodyPr/>
        <a:lstStyle/>
        <a:p>
          <a:endParaRPr lang="es-ES"/>
        </a:p>
      </dgm:t>
    </dgm:pt>
    <dgm:pt modelId="{D034F8EA-CD28-4608-9C64-028D57514786}" type="pres">
      <dgm:prSet presAssocID="{82633C9B-EB36-4D24-AC1A-6503F771BB9B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42CB69EB-3825-4260-9070-F7A399FD46B4}" type="pres">
      <dgm:prSet presAssocID="{4F2CF862-4727-4D71-8EC4-F6EA6565D96F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34D2FB51-A1CD-403B-BC09-881EF6BA7394}" type="pres">
      <dgm:prSet presAssocID="{5244DD99-4FA9-4DDE-831A-F1F92B40EC91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8FBFAF2D-55BE-4823-9762-240B6BF5B32D}" type="presOf" srcId="{5244DD99-4FA9-4DDE-831A-F1F92B40EC91}" destId="{34D2FB51-A1CD-403B-BC09-881EF6BA7394}" srcOrd="0" destOrd="0" presId="urn:microsoft.com/office/officeart/2005/8/layout/gear1"/>
    <dgm:cxn modelId="{0A4EAC1D-7AAA-448D-9E8C-A4890320AB21}" type="presOf" srcId="{4F2CF862-4727-4D71-8EC4-F6EA6565D96F}" destId="{42CB69EB-3825-4260-9070-F7A399FD46B4}" srcOrd="0" destOrd="0" presId="urn:microsoft.com/office/officeart/2005/8/layout/gear1"/>
    <dgm:cxn modelId="{CD82BD5C-E4DC-4FF9-8ABC-CF73273B3B51}" type="presOf" srcId="{FF9C4448-28A0-45F7-B744-F832984E41B3}" destId="{9F231EAD-20EF-4F80-A38A-FEFAA6C70686}" srcOrd="1" destOrd="0" presId="urn:microsoft.com/office/officeart/2005/8/layout/gear1"/>
    <dgm:cxn modelId="{B8652479-17BC-4F69-B67C-3994D65598D0}" srcId="{29D6CFBB-E44F-40B0-9D0D-0A2901181651}" destId="{D55E1132-8664-4573-8979-8F3D8C3BB8AA}" srcOrd="0" destOrd="0" parTransId="{EBD01DFD-DE4E-4E65-BE06-764A71BC98AD}" sibTransId="{82633C9B-EB36-4D24-AC1A-6503F771BB9B}"/>
    <dgm:cxn modelId="{A8BCADDE-B3BF-4BC7-819E-7DCEC3FC1D1B}" srcId="{29D6CFBB-E44F-40B0-9D0D-0A2901181651}" destId="{FF9C4448-28A0-45F7-B744-F832984E41B3}" srcOrd="2" destOrd="0" parTransId="{B2FD86B2-0D62-4C83-8683-160F6FAB206A}" sibTransId="{5244DD99-4FA9-4DDE-831A-F1F92B40EC91}"/>
    <dgm:cxn modelId="{127FD019-4DC5-494D-A1D7-51E0BC2469BE}" type="presOf" srcId="{9FD33592-04EC-420B-AF64-C89E70D80330}" destId="{C66C1CE8-1ACE-4573-B5CB-147C646EBCD6}" srcOrd="0" destOrd="0" presId="urn:microsoft.com/office/officeart/2005/8/layout/gear1"/>
    <dgm:cxn modelId="{573C5D91-A361-4494-9E21-8CC437FD15DD}" type="presOf" srcId="{D55E1132-8664-4573-8979-8F3D8C3BB8AA}" destId="{CE5A0417-927E-4CE5-8519-F9DEED65ED56}" srcOrd="1" destOrd="0" presId="urn:microsoft.com/office/officeart/2005/8/layout/gear1"/>
    <dgm:cxn modelId="{BA8FDF86-51F9-47B4-A968-4C3574236A48}" type="presOf" srcId="{FF9C4448-28A0-45F7-B744-F832984E41B3}" destId="{8DDF233D-0536-47AB-8CF9-22642A48629B}" srcOrd="2" destOrd="0" presId="urn:microsoft.com/office/officeart/2005/8/layout/gear1"/>
    <dgm:cxn modelId="{EFEC2349-7482-4EDB-9C12-9DE184C16ED3}" type="presOf" srcId="{FF9C4448-28A0-45F7-B744-F832984E41B3}" destId="{BC6A8DC9-699F-499D-8DC6-3DF76CDE2D59}" srcOrd="3" destOrd="0" presId="urn:microsoft.com/office/officeart/2005/8/layout/gear1"/>
    <dgm:cxn modelId="{5AF6897A-C1A2-438B-88B2-B8380D5D96A0}" srcId="{29D6CFBB-E44F-40B0-9D0D-0A2901181651}" destId="{9FD33592-04EC-420B-AF64-C89E70D80330}" srcOrd="1" destOrd="0" parTransId="{7BC9B249-D0EC-4FB2-AE33-B35BFA6D00E5}" sibTransId="{4F2CF862-4727-4D71-8EC4-F6EA6565D96F}"/>
    <dgm:cxn modelId="{19098E02-A124-447F-92F9-5D28CC2A8955}" type="presOf" srcId="{D55E1132-8664-4573-8979-8F3D8C3BB8AA}" destId="{08B07391-BA52-4D2C-982A-8A4988802921}" srcOrd="0" destOrd="0" presId="urn:microsoft.com/office/officeart/2005/8/layout/gear1"/>
    <dgm:cxn modelId="{ACE9EE58-4BA1-4A9A-A6A0-8048C7BAFEB6}" type="presOf" srcId="{82633C9B-EB36-4D24-AC1A-6503F771BB9B}" destId="{D034F8EA-CD28-4608-9C64-028D57514786}" srcOrd="0" destOrd="0" presId="urn:microsoft.com/office/officeart/2005/8/layout/gear1"/>
    <dgm:cxn modelId="{14CA342E-5F4C-488A-93C1-67A11423526C}" type="presOf" srcId="{D55E1132-8664-4573-8979-8F3D8C3BB8AA}" destId="{3AF79273-5058-4E90-B713-84C60980C1CC}" srcOrd="2" destOrd="0" presId="urn:microsoft.com/office/officeart/2005/8/layout/gear1"/>
    <dgm:cxn modelId="{B4EC6933-B6F0-4ADD-99F8-36743391733C}" type="presOf" srcId="{9FD33592-04EC-420B-AF64-C89E70D80330}" destId="{174501E7-B543-45D2-856D-4B946782AC3E}" srcOrd="1" destOrd="0" presId="urn:microsoft.com/office/officeart/2005/8/layout/gear1"/>
    <dgm:cxn modelId="{0921D3E6-43BC-46B3-98F4-68DCDB73769E}" type="presOf" srcId="{29D6CFBB-E44F-40B0-9D0D-0A2901181651}" destId="{CB93215C-72F2-47F1-8A5E-656BB138EDB9}" srcOrd="0" destOrd="0" presId="urn:microsoft.com/office/officeart/2005/8/layout/gear1"/>
    <dgm:cxn modelId="{524AF014-51D1-4B06-B43B-77B8C699F728}" type="presOf" srcId="{9FD33592-04EC-420B-AF64-C89E70D80330}" destId="{0CAA2A1F-D976-4041-A666-1A84F169959B}" srcOrd="2" destOrd="0" presId="urn:microsoft.com/office/officeart/2005/8/layout/gear1"/>
    <dgm:cxn modelId="{359852EC-5D4B-4849-BD32-BB986C08D415}" type="presOf" srcId="{FF9C4448-28A0-45F7-B744-F832984E41B3}" destId="{370412FE-0D7A-4241-A7DF-D91EE987E43D}" srcOrd="0" destOrd="0" presId="urn:microsoft.com/office/officeart/2005/8/layout/gear1"/>
    <dgm:cxn modelId="{4845D89B-2B41-497F-BBBC-80BC1C83F300}" type="presParOf" srcId="{CB93215C-72F2-47F1-8A5E-656BB138EDB9}" destId="{08B07391-BA52-4D2C-982A-8A4988802921}" srcOrd="0" destOrd="0" presId="urn:microsoft.com/office/officeart/2005/8/layout/gear1"/>
    <dgm:cxn modelId="{14631E73-17F2-4580-A19F-991B7446AB60}" type="presParOf" srcId="{CB93215C-72F2-47F1-8A5E-656BB138EDB9}" destId="{CE5A0417-927E-4CE5-8519-F9DEED65ED56}" srcOrd="1" destOrd="0" presId="urn:microsoft.com/office/officeart/2005/8/layout/gear1"/>
    <dgm:cxn modelId="{980B4748-7E43-425F-8063-47D4EE7CA605}" type="presParOf" srcId="{CB93215C-72F2-47F1-8A5E-656BB138EDB9}" destId="{3AF79273-5058-4E90-B713-84C60980C1CC}" srcOrd="2" destOrd="0" presId="urn:microsoft.com/office/officeart/2005/8/layout/gear1"/>
    <dgm:cxn modelId="{7338ED07-3B2B-481C-AFE1-9A02FDC8D593}" type="presParOf" srcId="{CB93215C-72F2-47F1-8A5E-656BB138EDB9}" destId="{C66C1CE8-1ACE-4573-B5CB-147C646EBCD6}" srcOrd="3" destOrd="0" presId="urn:microsoft.com/office/officeart/2005/8/layout/gear1"/>
    <dgm:cxn modelId="{CA84BED3-F112-49D1-AA1D-88485164F1AF}" type="presParOf" srcId="{CB93215C-72F2-47F1-8A5E-656BB138EDB9}" destId="{174501E7-B543-45D2-856D-4B946782AC3E}" srcOrd="4" destOrd="0" presId="urn:microsoft.com/office/officeart/2005/8/layout/gear1"/>
    <dgm:cxn modelId="{5D4819DB-6E0F-4698-A090-888E088D5CC2}" type="presParOf" srcId="{CB93215C-72F2-47F1-8A5E-656BB138EDB9}" destId="{0CAA2A1F-D976-4041-A666-1A84F169959B}" srcOrd="5" destOrd="0" presId="urn:microsoft.com/office/officeart/2005/8/layout/gear1"/>
    <dgm:cxn modelId="{28FCB694-CB44-48C0-A6F2-0A94860842D4}" type="presParOf" srcId="{CB93215C-72F2-47F1-8A5E-656BB138EDB9}" destId="{370412FE-0D7A-4241-A7DF-D91EE987E43D}" srcOrd="6" destOrd="0" presId="urn:microsoft.com/office/officeart/2005/8/layout/gear1"/>
    <dgm:cxn modelId="{038526DB-CCCF-4CC3-84AA-EA23D1E60FF0}" type="presParOf" srcId="{CB93215C-72F2-47F1-8A5E-656BB138EDB9}" destId="{9F231EAD-20EF-4F80-A38A-FEFAA6C70686}" srcOrd="7" destOrd="0" presId="urn:microsoft.com/office/officeart/2005/8/layout/gear1"/>
    <dgm:cxn modelId="{9899D65F-C49A-435B-A9E9-C39447ED01AC}" type="presParOf" srcId="{CB93215C-72F2-47F1-8A5E-656BB138EDB9}" destId="{8DDF233D-0536-47AB-8CF9-22642A48629B}" srcOrd="8" destOrd="0" presId="urn:microsoft.com/office/officeart/2005/8/layout/gear1"/>
    <dgm:cxn modelId="{E21EEA30-E7A7-44D9-AA1A-F0602E398C4C}" type="presParOf" srcId="{CB93215C-72F2-47F1-8A5E-656BB138EDB9}" destId="{BC6A8DC9-699F-499D-8DC6-3DF76CDE2D59}" srcOrd="9" destOrd="0" presId="urn:microsoft.com/office/officeart/2005/8/layout/gear1"/>
    <dgm:cxn modelId="{CCEB2DA5-424B-49E1-8635-0D6D326DD4BE}" type="presParOf" srcId="{CB93215C-72F2-47F1-8A5E-656BB138EDB9}" destId="{D034F8EA-CD28-4608-9C64-028D57514786}" srcOrd="10" destOrd="0" presId="urn:microsoft.com/office/officeart/2005/8/layout/gear1"/>
    <dgm:cxn modelId="{E2B333CF-4DD6-4BB6-B1AF-244FC609E36C}" type="presParOf" srcId="{CB93215C-72F2-47F1-8A5E-656BB138EDB9}" destId="{42CB69EB-3825-4260-9070-F7A399FD46B4}" srcOrd="11" destOrd="0" presId="urn:microsoft.com/office/officeart/2005/8/layout/gear1"/>
    <dgm:cxn modelId="{18ABD179-A0DF-47C8-8DB9-9FE014289BA6}" type="presParOf" srcId="{CB93215C-72F2-47F1-8A5E-656BB138EDB9}" destId="{34D2FB51-A1CD-403B-BC09-881EF6BA739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2B074-ADA4-4A23-90F4-5544DBAECCE9}">
      <dsp:nvSpPr>
        <dsp:cNvPr id="0" name=""/>
        <dsp:cNvSpPr/>
      </dsp:nvSpPr>
      <dsp:spPr>
        <a:xfrm rot="16200000">
          <a:off x="-1616597" y="2489174"/>
          <a:ext cx="3775443" cy="43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0439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accent1">
                  <a:lumMod val="75000"/>
                </a:schemeClr>
              </a:solidFill>
            </a:rPr>
            <a:t>SECTOR PÚBLICO</a:t>
          </a:r>
        </a:p>
      </dsp:txBody>
      <dsp:txXfrm>
        <a:off x="-1616597" y="2489174"/>
        <a:ext cx="3775443" cy="431364"/>
      </dsp:txXfrm>
    </dsp:sp>
    <dsp:sp modelId="{359BF9CD-4054-4439-9572-7B04F5EAE2CF}">
      <dsp:nvSpPr>
        <dsp:cNvPr id="0" name=""/>
        <dsp:cNvSpPr/>
      </dsp:nvSpPr>
      <dsp:spPr>
        <a:xfrm>
          <a:off x="486806" y="817134"/>
          <a:ext cx="2148651" cy="3775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80439" rIns="113792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Servicios que el Estado presta necesariamente a través de sus instituciones.</a:t>
          </a:r>
          <a:endParaRPr lang="es-ES" sz="1600" b="1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smtClean="0"/>
            <a:t>Seguridad-Justicia </a:t>
          </a:r>
          <a:endParaRPr lang="es-ES" sz="1600" b="1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smtClean="0"/>
            <a:t>Bienes o servicios que el Estado presta a través de empresas públicas.</a:t>
          </a:r>
          <a:endParaRPr lang="es-ES" sz="1600" b="1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smtClean="0"/>
            <a:t>Luz- Agua.</a:t>
          </a:r>
          <a:endParaRPr lang="es-ES" sz="1600" b="1" kern="1200" dirty="0"/>
        </a:p>
      </dsp:txBody>
      <dsp:txXfrm>
        <a:off x="486806" y="817134"/>
        <a:ext cx="2148651" cy="3775443"/>
      </dsp:txXfrm>
    </dsp:sp>
    <dsp:sp modelId="{CB3F338B-E635-4F76-A461-9BB201A5CDDA}">
      <dsp:nvSpPr>
        <dsp:cNvPr id="0" name=""/>
        <dsp:cNvSpPr/>
      </dsp:nvSpPr>
      <dsp:spPr>
        <a:xfrm>
          <a:off x="55442" y="247733"/>
          <a:ext cx="862728" cy="862728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70B0FE-395C-4A0C-A550-BA8F4899C943}">
      <dsp:nvSpPr>
        <dsp:cNvPr id="0" name=""/>
        <dsp:cNvSpPr/>
      </dsp:nvSpPr>
      <dsp:spPr>
        <a:xfrm rot="16200000">
          <a:off x="1520196" y="2489174"/>
          <a:ext cx="3775443" cy="43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0439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accent1">
                  <a:lumMod val="75000"/>
                </a:schemeClr>
              </a:solidFill>
            </a:rPr>
            <a:t>SECTOR PRIVADO</a:t>
          </a:r>
          <a:endParaRPr lang="es-ES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520196" y="2489174"/>
        <a:ext cx="3775443" cy="431364"/>
      </dsp:txXfrm>
    </dsp:sp>
    <dsp:sp modelId="{227813B9-93E8-4C55-BB47-18824B3C56B0}">
      <dsp:nvSpPr>
        <dsp:cNvPr id="0" name=""/>
        <dsp:cNvSpPr/>
      </dsp:nvSpPr>
      <dsp:spPr>
        <a:xfrm>
          <a:off x="3623600" y="817134"/>
          <a:ext cx="2148651" cy="3775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80439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smtClean="0"/>
            <a:t>Bienes y servicios brindados por empresas que son propiedad de privados.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b="1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Se comercializan en el mercado con el afán de obtener una ganancia</a:t>
          </a:r>
          <a:endParaRPr lang="es-ES" sz="1600" b="1" kern="1200" dirty="0"/>
        </a:p>
      </dsp:txBody>
      <dsp:txXfrm>
        <a:off x="3623600" y="817134"/>
        <a:ext cx="2148651" cy="3775443"/>
      </dsp:txXfrm>
    </dsp:sp>
    <dsp:sp modelId="{969EE5DE-3870-4A2E-891C-8E1A36FD9A9F}">
      <dsp:nvSpPr>
        <dsp:cNvPr id="0" name=""/>
        <dsp:cNvSpPr/>
      </dsp:nvSpPr>
      <dsp:spPr>
        <a:xfrm>
          <a:off x="3192236" y="247733"/>
          <a:ext cx="862728" cy="862728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F69531-045F-4ED0-A3C1-9A571E8471CC}">
      <dsp:nvSpPr>
        <dsp:cNvPr id="0" name=""/>
        <dsp:cNvSpPr/>
      </dsp:nvSpPr>
      <dsp:spPr>
        <a:xfrm rot="16200000">
          <a:off x="4656990" y="2489174"/>
          <a:ext cx="3775443" cy="43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0439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accent1">
                  <a:lumMod val="75000"/>
                </a:schemeClr>
              </a:solidFill>
            </a:rPr>
            <a:t>TERCER SECTOR</a:t>
          </a:r>
          <a:endParaRPr lang="es-ES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4656990" y="2489174"/>
        <a:ext cx="3775443" cy="431364"/>
      </dsp:txXfrm>
    </dsp:sp>
    <dsp:sp modelId="{B0888C65-572A-4CDC-8452-8E7684683381}">
      <dsp:nvSpPr>
        <dsp:cNvPr id="0" name=""/>
        <dsp:cNvSpPr/>
      </dsp:nvSpPr>
      <dsp:spPr>
        <a:xfrm>
          <a:off x="6760394" y="817134"/>
          <a:ext cx="2148651" cy="3775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80439" rIns="99568" bIns="99568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smtClean="0"/>
            <a:t>Empresas privadas.</a:t>
          </a:r>
          <a:endParaRPr lang="es-E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smtClean="0"/>
            <a:t>Creadas para satisfacer necesidades de los socios.</a:t>
          </a:r>
          <a:endParaRPr lang="es-E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smtClean="0"/>
            <a:t>Producen bienes y prestan servicios.</a:t>
          </a:r>
          <a:endParaRPr lang="es-E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smtClean="0"/>
            <a:t>En algunos casos venden sus bienes o servicios y en otros se solventan por medio de donaciones, subvenciones, cuotas, rifas, etc.</a:t>
          </a:r>
          <a:endParaRPr lang="es-ES" sz="1400" b="1" kern="1200" dirty="0"/>
        </a:p>
      </dsp:txBody>
      <dsp:txXfrm>
        <a:off x="6760394" y="817134"/>
        <a:ext cx="2148651" cy="3775443"/>
      </dsp:txXfrm>
    </dsp:sp>
    <dsp:sp modelId="{1DDEDEA2-75A3-48E1-9F1C-A179DEF6F247}">
      <dsp:nvSpPr>
        <dsp:cNvPr id="0" name=""/>
        <dsp:cNvSpPr/>
      </dsp:nvSpPr>
      <dsp:spPr>
        <a:xfrm>
          <a:off x="6329030" y="247733"/>
          <a:ext cx="862728" cy="862728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988C6-DBE3-42D5-AF51-F0C5379C0042}">
      <dsp:nvSpPr>
        <dsp:cNvPr id="0" name=""/>
        <dsp:cNvSpPr/>
      </dsp:nvSpPr>
      <dsp:spPr>
        <a:xfrm rot="10800000">
          <a:off x="1813937" y="998"/>
          <a:ext cx="6080760" cy="11292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Forma de producción, consumo y distribución de riqueza centrada en la valorización del ser humano.</a:t>
          </a:r>
          <a:endParaRPr lang="es-ES" sz="1700" kern="1200" dirty="0"/>
        </a:p>
      </dsp:txBody>
      <dsp:txXfrm rot="10800000">
        <a:off x="2096254" y="998"/>
        <a:ext cx="5798443" cy="1129270"/>
      </dsp:txXfrm>
    </dsp:sp>
    <dsp:sp modelId="{79F45901-088C-41D5-9840-6E3049DCAAEC}">
      <dsp:nvSpPr>
        <dsp:cNvPr id="0" name=""/>
        <dsp:cNvSpPr/>
      </dsp:nvSpPr>
      <dsp:spPr>
        <a:xfrm>
          <a:off x="1249302" y="998"/>
          <a:ext cx="1129270" cy="112927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80D36C-3A3D-4995-9488-E67FA437F551}">
      <dsp:nvSpPr>
        <dsp:cNvPr id="0" name=""/>
        <dsp:cNvSpPr/>
      </dsp:nvSpPr>
      <dsp:spPr>
        <a:xfrm rot="10800000">
          <a:off x="1813937" y="1467364"/>
          <a:ext cx="6080760" cy="11292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Se orienta a la producción, consumo y comercialización de bienes y servicios de un modo </a:t>
          </a:r>
          <a:r>
            <a:rPr lang="es-ES" sz="1700" kern="1200" dirty="0" err="1" smtClean="0"/>
            <a:t>autogestionado</a:t>
          </a:r>
          <a:r>
            <a:rPr lang="es-ES" sz="1700" kern="1200" dirty="0" smtClean="0"/>
            <a:t> con la finalidad primordial de satisfacer necesidades comunes de las personas.</a:t>
          </a:r>
          <a:endParaRPr lang="es-ES" sz="1700" kern="1200" dirty="0"/>
        </a:p>
      </dsp:txBody>
      <dsp:txXfrm rot="10800000">
        <a:off x="2096254" y="1467364"/>
        <a:ext cx="5798443" cy="1129270"/>
      </dsp:txXfrm>
    </dsp:sp>
    <dsp:sp modelId="{DE9A6603-F96E-4138-ADC1-AD6CE8489927}">
      <dsp:nvSpPr>
        <dsp:cNvPr id="0" name=""/>
        <dsp:cNvSpPr/>
      </dsp:nvSpPr>
      <dsp:spPr>
        <a:xfrm>
          <a:off x="1249302" y="1467364"/>
          <a:ext cx="1129270" cy="112927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3EBE1-0736-4B51-91F9-A8683244C514}">
      <dsp:nvSpPr>
        <dsp:cNvPr id="0" name=""/>
        <dsp:cNvSpPr/>
      </dsp:nvSpPr>
      <dsp:spPr>
        <a:xfrm rot="10800000">
          <a:off x="1813937" y="2933731"/>
          <a:ext cx="6080760" cy="11292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Promueve la asociatividad, la cooperación y la autogestión.</a:t>
          </a:r>
          <a:endParaRPr lang="es-ES" sz="1700" kern="1200" dirty="0"/>
        </a:p>
      </dsp:txBody>
      <dsp:txXfrm rot="10800000">
        <a:off x="2096254" y="2933731"/>
        <a:ext cx="5798443" cy="1129270"/>
      </dsp:txXfrm>
    </dsp:sp>
    <dsp:sp modelId="{D227B662-F1A1-44FB-B43A-32F35B8CB710}">
      <dsp:nvSpPr>
        <dsp:cNvPr id="0" name=""/>
        <dsp:cNvSpPr/>
      </dsp:nvSpPr>
      <dsp:spPr>
        <a:xfrm>
          <a:off x="1249302" y="2933731"/>
          <a:ext cx="1129270" cy="112927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71E3C-6709-43A0-9338-86321DA0033B}">
      <dsp:nvSpPr>
        <dsp:cNvPr id="0" name=""/>
        <dsp:cNvSpPr/>
      </dsp:nvSpPr>
      <dsp:spPr>
        <a:xfrm rot="10800000">
          <a:off x="1889097" y="1195"/>
          <a:ext cx="6080760" cy="1429910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055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dirty="0" smtClean="0"/>
            <a:t>Cooperativas de trabajo y agrarias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*</a:t>
          </a:r>
          <a:r>
            <a:rPr lang="es-ES" sz="1400" kern="1200" dirty="0" smtClean="0"/>
            <a:t>Unión voluntaria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*Necesidades comunes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*Gestión democrática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1" kern="1200" dirty="0"/>
        </a:p>
      </dsp:txBody>
      <dsp:txXfrm rot="10800000">
        <a:off x="2246574" y="1195"/>
        <a:ext cx="5723283" cy="1429910"/>
      </dsp:txXfrm>
    </dsp:sp>
    <dsp:sp modelId="{C7F6B19C-04E7-44CC-AEC4-5A336185E3B0}">
      <dsp:nvSpPr>
        <dsp:cNvPr id="0" name=""/>
        <dsp:cNvSpPr/>
      </dsp:nvSpPr>
      <dsp:spPr>
        <a:xfrm>
          <a:off x="1174142" y="1195"/>
          <a:ext cx="1429910" cy="14299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996F48E-7B1A-4D3F-9639-F31A55B201B3}">
      <dsp:nvSpPr>
        <dsp:cNvPr id="0" name=""/>
        <dsp:cNvSpPr/>
      </dsp:nvSpPr>
      <dsp:spPr>
        <a:xfrm rot="10800000">
          <a:off x="1889097" y="1809253"/>
          <a:ext cx="6080760" cy="1429910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055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dirty="0" smtClean="0"/>
            <a:t>Sociedades de Fomento Rural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*</a:t>
          </a:r>
          <a:r>
            <a:rPr lang="es-MX" sz="1400" kern="1200" dirty="0" smtClean="0"/>
            <a:t>Promoción del desarrollo en el medio rural.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*Provisión y mejora de servicios conjuntos e insumos para la producción de sus socios. </a:t>
          </a:r>
          <a:endParaRPr lang="es-ES" sz="1400" b="1" u="sng" kern="1200" dirty="0" smtClean="0"/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0" u="none" kern="1200" dirty="0"/>
        </a:p>
      </dsp:txBody>
      <dsp:txXfrm rot="10800000">
        <a:off x="2246574" y="1809253"/>
        <a:ext cx="5723283" cy="1429910"/>
      </dsp:txXfrm>
    </dsp:sp>
    <dsp:sp modelId="{848368F3-3170-46B4-BEDD-5B9A2F607756}">
      <dsp:nvSpPr>
        <dsp:cNvPr id="0" name=""/>
        <dsp:cNvSpPr/>
      </dsp:nvSpPr>
      <dsp:spPr>
        <a:xfrm>
          <a:off x="1174142" y="1809253"/>
          <a:ext cx="1429910" cy="142991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AFC88-2ABF-4F9E-B011-2E948715C831}">
      <dsp:nvSpPr>
        <dsp:cNvPr id="0" name=""/>
        <dsp:cNvSpPr/>
      </dsp:nvSpPr>
      <dsp:spPr>
        <a:xfrm>
          <a:off x="1919" y="0"/>
          <a:ext cx="2986980" cy="5301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2008-Ley de Cooperativas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Nº 18.407 y su decreto reglamentario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Nº 198/2012.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2008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 dirty="0"/>
        </a:p>
      </dsp:txBody>
      <dsp:txXfrm>
        <a:off x="1919" y="2120483"/>
        <a:ext cx="2986980" cy="2120483"/>
      </dsp:txXfrm>
    </dsp:sp>
    <dsp:sp modelId="{9E272BEF-0F56-4392-9A60-F5827E9A8D0D}">
      <dsp:nvSpPr>
        <dsp:cNvPr id="0" name=""/>
        <dsp:cNvSpPr/>
      </dsp:nvSpPr>
      <dsp:spPr>
        <a:xfrm>
          <a:off x="612758" y="318072"/>
          <a:ext cx="1765302" cy="176530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DDC44-965C-4C7E-8C24-2961698B52DE}">
      <dsp:nvSpPr>
        <dsp:cNvPr id="0" name=""/>
        <dsp:cNvSpPr/>
      </dsp:nvSpPr>
      <dsp:spPr>
        <a:xfrm>
          <a:off x="3078509" y="0"/>
          <a:ext cx="2986980" cy="5301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tx2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2"/>
              </a:solidFill>
            </a:rPr>
            <a:t>Creación de INACOOP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solidFill>
                <a:schemeClr val="tx2"/>
              </a:solidFill>
            </a:rPr>
            <a:t>A instancias de la ley 18.407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solidFill>
                <a:schemeClr val="tx2"/>
              </a:solidFill>
            </a:rPr>
            <a:t>Propone, asesora y ejecuta la política nacional del cooperativismo. </a:t>
          </a:r>
          <a:endParaRPr lang="es-ES" sz="1600" b="0" kern="1200" dirty="0">
            <a:solidFill>
              <a:schemeClr val="tx2"/>
            </a:solidFill>
          </a:endParaRPr>
        </a:p>
      </dsp:txBody>
      <dsp:txXfrm>
        <a:off x="3078509" y="2120483"/>
        <a:ext cx="2986980" cy="2120483"/>
      </dsp:txXfrm>
    </dsp:sp>
    <dsp:sp modelId="{45A5659F-0EB6-488E-8588-536CC349147E}">
      <dsp:nvSpPr>
        <dsp:cNvPr id="0" name=""/>
        <dsp:cNvSpPr/>
      </dsp:nvSpPr>
      <dsp:spPr>
        <a:xfrm>
          <a:off x="3689348" y="318072"/>
          <a:ext cx="1765302" cy="176530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10C8F-F458-4118-93C8-6DDCEC3BDE27}">
      <dsp:nvSpPr>
        <dsp:cNvPr id="0" name=""/>
        <dsp:cNvSpPr/>
      </dsp:nvSpPr>
      <dsp:spPr>
        <a:xfrm>
          <a:off x="6155099" y="0"/>
          <a:ext cx="2986980" cy="5301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2"/>
              </a:solidFill>
            </a:rPr>
            <a:t>Creación del FONDES en setiembre de 2011.</a:t>
          </a:r>
        </a:p>
      </dsp:txBody>
      <dsp:txXfrm>
        <a:off x="6155099" y="2120483"/>
        <a:ext cx="2986980" cy="2120483"/>
      </dsp:txXfrm>
    </dsp:sp>
    <dsp:sp modelId="{7F55B356-D392-4A00-95BF-ED74009F71C0}">
      <dsp:nvSpPr>
        <dsp:cNvPr id="0" name=""/>
        <dsp:cNvSpPr/>
      </dsp:nvSpPr>
      <dsp:spPr>
        <a:xfrm>
          <a:off x="6765938" y="318072"/>
          <a:ext cx="1765302" cy="1765302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B8082-6317-4492-9F77-235D9AE47D61}">
      <dsp:nvSpPr>
        <dsp:cNvPr id="0" name=""/>
        <dsp:cNvSpPr/>
      </dsp:nvSpPr>
      <dsp:spPr>
        <a:xfrm flipV="1">
          <a:off x="755594" y="0"/>
          <a:ext cx="7344768" cy="96352"/>
        </a:xfrm>
        <a:prstGeom prst="leftRightArrow">
          <a:avLst/>
        </a:prstGeom>
        <a:solidFill>
          <a:schemeClr val="dk2">
            <a:tint val="60000"/>
            <a:hueOff val="0"/>
            <a:satOff val="0"/>
            <a:lumOff val="0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7E20A-E373-4C10-9158-42B9DC848C43}">
      <dsp:nvSpPr>
        <dsp:cNvPr id="0" name=""/>
        <dsp:cNvSpPr/>
      </dsp:nvSpPr>
      <dsp:spPr>
        <a:xfrm>
          <a:off x="1912" y="153940"/>
          <a:ext cx="2330079" cy="93203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AUTODIAGNÓSTICO</a:t>
          </a:r>
          <a:endParaRPr lang="es-ES" sz="1200" b="1" kern="1200" dirty="0"/>
        </a:p>
      </dsp:txBody>
      <dsp:txXfrm>
        <a:off x="467928" y="153940"/>
        <a:ext cx="1398048" cy="932031"/>
      </dsp:txXfrm>
    </dsp:sp>
    <dsp:sp modelId="{8415DBCA-AE0A-4887-874C-29C82E653F43}">
      <dsp:nvSpPr>
        <dsp:cNvPr id="0" name=""/>
        <dsp:cNvSpPr/>
      </dsp:nvSpPr>
      <dsp:spPr>
        <a:xfrm>
          <a:off x="2098984" y="153940"/>
          <a:ext cx="2330079" cy="93203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PROPUESTA DE ACCIONES DE MEJORA</a:t>
          </a:r>
          <a:endParaRPr lang="es-ES" sz="1200" b="1" kern="1200" dirty="0"/>
        </a:p>
      </dsp:txBody>
      <dsp:txXfrm>
        <a:off x="2565000" y="153940"/>
        <a:ext cx="1398048" cy="932031"/>
      </dsp:txXfrm>
    </dsp:sp>
    <dsp:sp modelId="{658D7D52-C4F5-4874-ADC1-1FB49AC36EF4}">
      <dsp:nvSpPr>
        <dsp:cNvPr id="0" name=""/>
        <dsp:cNvSpPr/>
      </dsp:nvSpPr>
      <dsp:spPr>
        <a:xfrm>
          <a:off x="4196055" y="153940"/>
          <a:ext cx="2330079" cy="93203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IMPLEMENTACIÓN Y EVALUACIÓN</a:t>
          </a:r>
          <a:endParaRPr lang="es-ES" sz="1200" b="1" kern="1200" dirty="0"/>
        </a:p>
      </dsp:txBody>
      <dsp:txXfrm>
        <a:off x="4662071" y="153940"/>
        <a:ext cx="1398048" cy="9320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30C3D-F43B-49AE-819C-A3BFDB554D14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C08DB-2B21-4B7E-88A7-FDFFBE90981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7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069D7-E16E-4A76-BE1C-33F692EFA85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627F3-BE4F-4BBD-AD30-0878C85A81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10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A4995-D793-4CE0-BD6D-EE65249063B1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1AE20-93F0-4497-A612-4E54E1E4C42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y/url?url=http://tech.batanga.com/12569/como-firmar-documentos-desde-vista-previa-en-mac-os-x&amp;rct=j&amp;frm=1&amp;q=&amp;esrc=s&amp;sa=U&amp;ei=cRosVPi3DoaeyQTj1IK4Dg&amp;ved=0CBwQ9QEwBA&amp;sig2=eWolvr8wwJTlGzNb1PMmpQ&amp;usg=AFQjCNFrwqQurLguygJRagptFsgX6xuB7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chart" Target="../charts/chart1.xml"/><Relationship Id="rId7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2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0" y="2348880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</a:rPr>
              <a:t>Economía Social y Solidaria</a:t>
            </a:r>
          </a:p>
          <a:p>
            <a:pPr algn="ctr"/>
            <a:endParaRPr lang="es-E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Visión y experiencia del Ministerio de Industria, Energía y Minería</a:t>
            </a:r>
            <a:endParaRPr lang="es-E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11960" y="5733256"/>
            <a:ext cx="4932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1">
                    <a:lumMod val="75000"/>
                  </a:schemeClr>
                </a:solidFill>
              </a:rPr>
              <a:t>Tercera Reunión Anual RED IBERO 2014</a:t>
            </a:r>
          </a:p>
          <a:p>
            <a:pPr algn="ctr"/>
            <a:r>
              <a:rPr lang="es-ES" sz="1600" b="1" dirty="0" smtClean="0">
                <a:solidFill>
                  <a:schemeClr val="accent1">
                    <a:lumMod val="75000"/>
                  </a:schemeClr>
                </a:solidFill>
              </a:rPr>
              <a:t>Montevideo, 09 de octubre de 2014</a:t>
            </a: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0" y="1772816"/>
            <a:ext cx="9144000" cy="33843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ctr"/>
            <a:r>
              <a:rPr lang="es-ES" b="1" u="sng" dirty="0" smtClean="0">
                <a:solidFill>
                  <a:schemeClr val="tx2"/>
                </a:solidFill>
              </a:rPr>
              <a:t>EVALUACIÓN, SEGUIMIENTO Y APOYO</a:t>
            </a:r>
          </a:p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realiza el seguimiento de la ejecución de los proyectos</a:t>
            </a:r>
          </a:p>
          <a:p>
            <a:endParaRPr lang="es-UY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evalúan los resultados conseguidos</a:t>
            </a:r>
          </a:p>
          <a:p>
            <a:endParaRPr lang="es-UY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brinda apoyo (orientación) para superar las dificultades</a:t>
            </a:r>
          </a:p>
          <a:p>
            <a:endParaRPr lang="es-UY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just"/>
            <a:r>
              <a:rPr lang="es-ES" sz="1600" b="1" u="sng" dirty="0" smtClean="0">
                <a:solidFill>
                  <a:schemeClr val="tx2"/>
                </a:solidFill>
              </a:rPr>
              <a:t> </a:t>
            </a:r>
            <a:endParaRPr lang="es-ES" sz="1600" b="1" u="sng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653136"/>
            <a:ext cx="1726162" cy="12976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0" y="112474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Acciones del MIEM-Desde la Unidad Económica de Ejecución de Políticas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0" y="1772816"/>
            <a:ext cx="9144000" cy="46805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 smtClean="0">
                <a:solidFill>
                  <a:schemeClr val="tx2"/>
                </a:solidFill>
              </a:rPr>
              <a:t>PROGRAMA DE APOYO A COOPERATIVISTAS</a:t>
            </a:r>
          </a:p>
          <a:p>
            <a:pPr algn="ctr">
              <a:buFont typeface="Wingdings" pitchFamily="2" charset="2"/>
              <a:buChar char="v"/>
            </a:pPr>
            <a:endParaRPr lang="es-ES" sz="2000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Ciclo de talleres interactivos</a:t>
            </a:r>
          </a:p>
          <a:p>
            <a:endParaRPr lang="es-ES" sz="20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Se brindan herramientas para la mejora de la gestión</a:t>
            </a:r>
          </a:p>
          <a:p>
            <a:endParaRPr lang="es-ES" sz="20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Se trabaja en torno a cuatro temas: Proceso administrativo / Comunicación / Trabajo en equipo / Toma de decisiones en colectivo</a:t>
            </a:r>
          </a:p>
          <a:p>
            <a:pPr>
              <a:buFont typeface="Wingdings" pitchFamily="2" charset="2"/>
              <a:buChar char="v"/>
            </a:pPr>
            <a:endParaRPr lang="es-ES" sz="20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Etapas de trabajo:</a:t>
            </a:r>
          </a:p>
          <a:p>
            <a:endParaRPr lang="es-ES" sz="20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2000" b="1" dirty="0" smtClean="0">
              <a:solidFill>
                <a:schemeClr val="tx2"/>
              </a:solidFill>
            </a:endParaRPr>
          </a:p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just"/>
            <a:r>
              <a:rPr lang="es-ES" sz="1600" b="1" u="sng" dirty="0" smtClean="0">
                <a:solidFill>
                  <a:schemeClr val="tx2"/>
                </a:solidFill>
              </a:rPr>
              <a:t> </a:t>
            </a:r>
            <a:endParaRPr lang="es-ES" sz="1600" b="1" u="sng" dirty="0">
              <a:solidFill>
                <a:schemeClr val="tx2"/>
              </a:solidFill>
            </a:endParaRPr>
          </a:p>
        </p:txBody>
      </p:sp>
      <p:graphicFrame>
        <p:nvGraphicFramePr>
          <p:cNvPr id="13" name="12 Diagrama"/>
          <p:cNvGraphicFramePr/>
          <p:nvPr/>
        </p:nvGraphicFramePr>
        <p:xfrm>
          <a:off x="2339752" y="4725144"/>
          <a:ext cx="6528048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" name="14 Imagen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2348880"/>
            <a:ext cx="1368152" cy="11521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15 Rectángulo"/>
          <p:cNvSpPr/>
          <p:nvPr/>
        </p:nvSpPr>
        <p:spPr>
          <a:xfrm>
            <a:off x="0" y="112474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Acciones del MIEM-Desde la Unidad Económica de Ejecución de Políticas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0" y="1772816"/>
            <a:ext cx="9144000" cy="32403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ctr"/>
            <a:r>
              <a:rPr lang="es-ES" b="1" u="sng" dirty="0" smtClean="0">
                <a:solidFill>
                  <a:schemeClr val="tx2"/>
                </a:solidFill>
              </a:rPr>
              <a:t>CONVENIOS CON DISTINTAS INSTITUCIONES</a:t>
            </a:r>
          </a:p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 Se busca promover el desarrollo de cooperativas y sociedades de fomento rural</a:t>
            </a:r>
          </a:p>
          <a:p>
            <a:r>
              <a:rPr lang="es-ES" sz="20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Se promueve el intercambio de experiencias exitosas y la formación de alianzas </a:t>
            </a:r>
            <a:r>
              <a:rPr lang="es-ES" sz="2000" dirty="0" err="1" smtClean="0">
                <a:solidFill>
                  <a:schemeClr val="tx2"/>
                </a:solidFill>
              </a:rPr>
              <a:t>intercooperativas</a:t>
            </a:r>
            <a:endParaRPr lang="es-ES" sz="2000" dirty="0" smtClean="0">
              <a:solidFill>
                <a:schemeClr val="tx2"/>
              </a:solidFill>
            </a:endParaRPr>
          </a:p>
          <a:p>
            <a:endParaRPr lang="es-ES" sz="2000" b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realiza en coordinación con las distintas gremiales cooperativas</a:t>
            </a:r>
          </a:p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just"/>
            <a:r>
              <a:rPr lang="es-ES" sz="1600" b="1" u="sng" dirty="0" smtClean="0">
                <a:solidFill>
                  <a:schemeClr val="tx2"/>
                </a:solidFill>
              </a:rPr>
              <a:t> </a:t>
            </a:r>
            <a:endParaRPr lang="es-ES" sz="1600" b="1" u="sng" dirty="0">
              <a:solidFill>
                <a:schemeClr val="tx2"/>
              </a:solidFill>
            </a:endParaRPr>
          </a:p>
        </p:txBody>
      </p:sp>
      <p:pic>
        <p:nvPicPr>
          <p:cNvPr id="5122" name="Picture 2" descr="https://encrypted-tbn3.gstatic.com/images?q=tbn:ANd9GcSsqbIzScXd-_mA4vwevkr3oPuXlyZd4DTiIzWtvjU2POAHOW3gKFqBU9ny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653136"/>
            <a:ext cx="1860798" cy="1240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11 Rectángulo"/>
          <p:cNvSpPr/>
          <p:nvPr/>
        </p:nvSpPr>
        <p:spPr>
          <a:xfrm>
            <a:off x="0" y="112474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Acciones del MIEM-Desde la Unidad Económica de Ejecución de Políticas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0" y="1772816"/>
            <a:ext cx="9144000" cy="31683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 algn="ctr"/>
            <a:r>
              <a:rPr lang="es-ES" b="1" u="sng" dirty="0" smtClean="0">
                <a:solidFill>
                  <a:schemeClr val="tx2"/>
                </a:solidFill>
              </a:rPr>
              <a:t>ACUERDOS INTERNACIONALES</a:t>
            </a:r>
          </a:p>
          <a:p>
            <a:pPr algn="ctr">
              <a:buFont typeface="Wingdings" pitchFamily="2" charset="2"/>
              <a:buChar char="v"/>
            </a:pPr>
            <a:endParaRPr lang="es-ES" sz="2000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Se busca fomentar el intercambio de experiencias y el desarrollo del sector cooperativo </a:t>
            </a:r>
          </a:p>
          <a:p>
            <a:pPr>
              <a:buFont typeface="Wingdings" pitchFamily="2" charset="2"/>
              <a:buChar char="v"/>
            </a:pPr>
            <a:endParaRPr lang="es-ES" sz="20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Se busca fomentar la internacionalización. </a:t>
            </a:r>
          </a:p>
          <a:p>
            <a:endParaRPr lang="es-ES" sz="20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tx2"/>
                </a:solidFill>
              </a:rPr>
              <a:t>Se promueve el intercambio y la actualización permanente en cuanto a políticas y prácticas de desarrollo del sistema cooperativo.</a:t>
            </a:r>
          </a:p>
          <a:p>
            <a:endParaRPr lang="es-ES" sz="20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2000" b="1" dirty="0" smtClean="0">
              <a:solidFill>
                <a:schemeClr val="tx2"/>
              </a:solidFill>
            </a:endParaRPr>
          </a:p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just"/>
            <a:r>
              <a:rPr lang="es-ES" sz="1600" b="1" u="sng" dirty="0" smtClean="0">
                <a:solidFill>
                  <a:schemeClr val="tx2"/>
                </a:solidFill>
              </a:rPr>
              <a:t> </a:t>
            </a:r>
            <a:endParaRPr lang="es-ES" sz="1600" b="1" u="sng" dirty="0">
              <a:solidFill>
                <a:schemeClr val="tx2"/>
              </a:solidFill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869160"/>
            <a:ext cx="2040632" cy="15380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11 Rectángulo"/>
          <p:cNvSpPr/>
          <p:nvPr/>
        </p:nvSpPr>
        <p:spPr>
          <a:xfrm>
            <a:off x="0" y="112474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Acciones del MIEM-Desde la Unidad Económica de Ejecución de Políticas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lecha doblada hacia arriba"/>
          <p:cNvSpPr/>
          <p:nvPr/>
        </p:nvSpPr>
        <p:spPr>
          <a:xfrm rot="5400000">
            <a:off x="215516" y="3392996"/>
            <a:ext cx="720080" cy="360040"/>
          </a:xfrm>
          <a:prstGeom prst="bentUp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oblada hacia arriba"/>
          <p:cNvSpPr/>
          <p:nvPr/>
        </p:nvSpPr>
        <p:spPr>
          <a:xfrm rot="5400000">
            <a:off x="215516" y="2744924"/>
            <a:ext cx="720080" cy="360040"/>
          </a:xfrm>
          <a:prstGeom prst="bentUp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899592" y="3501008"/>
            <a:ext cx="82444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Acuerdo CAF-MIEM: Proyecto ODICU. Analizar oportunidades de desarrollo sustentable para las cooperativas uruguayas y desarrollar de inversión proyectos concretos en esas áreas.</a:t>
            </a:r>
          </a:p>
          <a:p>
            <a:pPr>
              <a:buFont typeface="Wingdings" pitchFamily="2" charset="2"/>
              <a:buChar char="v"/>
            </a:pPr>
            <a:endParaRPr lang="es-ES" sz="1600" dirty="0" smtClean="0">
              <a:solidFill>
                <a:schemeClr val="tx2"/>
              </a:solidFill>
            </a:endParaRPr>
          </a:p>
          <a:p>
            <a:endParaRPr lang="es-ES" sz="1600" dirty="0" smtClean="0">
              <a:solidFill>
                <a:schemeClr val="tx2"/>
              </a:solidFill>
            </a:endParaRPr>
          </a:p>
          <a:p>
            <a:endParaRPr lang="es-ES" dirty="0" smtClean="0">
              <a:solidFill>
                <a:schemeClr val="tx2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10527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Acciones 2014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148478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Acuerdo marco de cooperación MIEM-Corporación Mondragón (España): colaboración para la capacitación  y mejora de la gestión en cooperativas de producción, agrarias y sociedades de fomento rural.</a:t>
            </a:r>
            <a:endParaRPr lang="es-ES" sz="1600" dirty="0">
              <a:solidFill>
                <a:schemeClr val="tx2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501317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Acuerdo CTC OLMOS-Valore Italiano SRL: Apoyo técnico para el desarrollo de piezas con diseños de excelencia de cara a la Expo Milano 2015.</a:t>
            </a:r>
            <a:endParaRPr lang="es-ES" sz="1600" dirty="0">
              <a:solidFill>
                <a:schemeClr val="tx2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99592" y="2780928"/>
            <a:ext cx="8244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Misión de delegación uruguaya a España (País Vasco) para conocer la experiencia del Grupo Mondragón.</a:t>
            </a:r>
            <a:endParaRPr lang="es-ES" sz="1600" dirty="0">
              <a:solidFill>
                <a:schemeClr val="tx2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43651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Acuerdo con región Le Marche (Italia) para  la potenciación del diseño en la industria del cuero en Uruguay. </a:t>
            </a:r>
            <a:endParaRPr lang="es-ES" sz="1600" dirty="0">
              <a:solidFill>
                <a:schemeClr val="tx2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99592" y="2132856"/>
            <a:ext cx="8244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Acuerdo MIEM-Uruguay XXI: fomento del crecimiento de pequeñas y medianas organizaciones de la Economía Social y Solidaria.</a:t>
            </a:r>
          </a:p>
        </p:txBody>
      </p:sp>
      <p:graphicFrame>
        <p:nvGraphicFramePr>
          <p:cNvPr id="18" name="17 Diagrama"/>
          <p:cNvGraphicFramePr/>
          <p:nvPr/>
        </p:nvGraphicFramePr>
        <p:xfrm>
          <a:off x="5148064" y="5373216"/>
          <a:ext cx="2627784" cy="148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Flecha doblada hacia arriba"/>
          <p:cNvSpPr/>
          <p:nvPr/>
        </p:nvSpPr>
        <p:spPr>
          <a:xfrm rot="5400000">
            <a:off x="251520" y="2132856"/>
            <a:ext cx="648072" cy="360040"/>
          </a:xfrm>
          <a:prstGeom prst="bentUp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  <p:bldP spid="4" grpId="0"/>
      <p:bldP spid="7" grpId="0"/>
      <p:bldP spid="11" grpId="0"/>
      <p:bldP spid="13" grpId="0"/>
      <p:bldP spid="15" grpId="0"/>
      <p:bldP spid="16" grpId="0"/>
      <p:bldGraphic spid="18" grpId="0">
        <p:bldAsOne/>
      </p:bldGraphic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429309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600" dirty="0" smtClean="0">
              <a:solidFill>
                <a:schemeClr val="tx2"/>
              </a:solidFill>
            </a:endParaRPr>
          </a:p>
          <a:p>
            <a:endParaRPr lang="es-ES" sz="1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endParaRPr lang="es-ES" sz="1600" b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 Estamos desarrollando una plataforma de apoyo virtual  para promover el intercambio y el contacto permanente entre Cooperativas y Sociedades de Fomento Rural</a:t>
            </a:r>
          </a:p>
          <a:p>
            <a:endParaRPr lang="es-ES" sz="16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6660232" y="5517232"/>
          <a:ext cx="2483768" cy="134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105273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Acciones 2014</a:t>
            </a:r>
          </a:p>
          <a:p>
            <a:pPr algn="ctr"/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155679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Finalización de Convenio MIEM-INACOOP (CUDECOOP): realización de un mapeo del sector cooperativo para la detección de áreas de oportunidades sustentables.</a:t>
            </a:r>
          </a:p>
          <a:p>
            <a:endParaRPr lang="es-ES" sz="1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23488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Finalización del Convenio MIEM-FCPU y Red Del Sur para el otorgamiento de Capital semilla a proyectos cooperativos.</a:t>
            </a:r>
          </a:p>
          <a:p>
            <a:endParaRPr lang="es-ES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0" y="306896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Convocatorias 2014: </a:t>
            </a:r>
          </a:p>
          <a:p>
            <a:endParaRPr lang="es-ES" sz="1600" dirty="0" smtClean="0">
              <a:solidFill>
                <a:schemeClr val="tx2"/>
              </a:solidFill>
            </a:endParaRPr>
          </a:p>
          <a:p>
            <a:r>
              <a:rPr lang="es-ES" sz="1600" dirty="0" smtClean="0">
                <a:solidFill>
                  <a:schemeClr val="tx2"/>
                </a:solidFill>
              </a:rPr>
              <a:t>-5 Sociedades de Fomento Rural premiadas por un total de dólares 78.000</a:t>
            </a:r>
          </a:p>
          <a:p>
            <a:r>
              <a:rPr lang="es-ES" sz="1600" dirty="0" smtClean="0">
                <a:solidFill>
                  <a:schemeClr val="tx2"/>
                </a:solidFill>
              </a:rPr>
              <a:t>-9 Cooperativas premiadas por un total de dólares 130.000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0" y="43651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>
                <a:solidFill>
                  <a:schemeClr val="tx2"/>
                </a:solidFill>
              </a:rPr>
              <a:t>Se realizó la tercera edición del programa de Apoyo a Cooperativistas (5 cooperativas participantes)</a:t>
            </a:r>
          </a:p>
          <a:p>
            <a:endParaRPr lang="es-ES" sz="16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  <p:bldP spid="7" grpId="0"/>
      <p:bldP spid="8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0" y="105273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Desafíos a futuro</a:t>
            </a:r>
          </a:p>
        </p:txBody>
      </p:sp>
      <p:sp>
        <p:nvSpPr>
          <p:cNvPr id="6" name="5 Elipse"/>
          <p:cNvSpPr/>
          <p:nvPr/>
        </p:nvSpPr>
        <p:spPr>
          <a:xfrm>
            <a:off x="0" y="1484784"/>
            <a:ext cx="707476" cy="707476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6 CuadroTexto"/>
          <p:cNvSpPr txBox="1"/>
          <p:nvPr/>
        </p:nvSpPr>
        <p:spPr>
          <a:xfrm>
            <a:off x="683568" y="1700808"/>
            <a:ext cx="846043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ES" sz="1600" dirty="0" smtClean="0">
                <a:solidFill>
                  <a:schemeClr val="tx2"/>
                </a:solidFill>
              </a:rPr>
              <a:t>Detectar </a:t>
            </a:r>
            <a:r>
              <a:rPr lang="es-ES" sz="1600" b="1" dirty="0" smtClean="0">
                <a:solidFill>
                  <a:schemeClr val="tx2"/>
                </a:solidFill>
              </a:rPr>
              <a:t>oportunidades de desarrollo </a:t>
            </a:r>
            <a:r>
              <a:rPr lang="es-ES" sz="1600" dirty="0" smtClean="0">
                <a:solidFill>
                  <a:schemeClr val="tx2"/>
                </a:solidFill>
              </a:rPr>
              <a:t>sustentable para el sector</a:t>
            </a:r>
            <a:endParaRPr lang="es-ES" sz="1600" dirty="0">
              <a:solidFill>
                <a:schemeClr val="tx2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8436524" y="2204864"/>
            <a:ext cx="707476" cy="707476"/>
          </a:xfrm>
          <a:prstGeom prst="ellipse">
            <a:avLst/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11 CuadroTexto"/>
          <p:cNvSpPr txBox="1"/>
          <p:nvPr/>
        </p:nvSpPr>
        <p:spPr>
          <a:xfrm>
            <a:off x="0" y="2348880"/>
            <a:ext cx="846043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ES" sz="1600" dirty="0" smtClean="0">
                <a:solidFill>
                  <a:schemeClr val="tx2"/>
                </a:solidFill>
              </a:rPr>
              <a:t>Fomentar la </a:t>
            </a:r>
            <a:r>
              <a:rPr lang="es-ES" sz="1600" b="1" dirty="0" smtClean="0">
                <a:solidFill>
                  <a:schemeClr val="tx2"/>
                </a:solidFill>
              </a:rPr>
              <a:t>cooperación entre cooperativas y las alianzas estratégicas</a:t>
            </a:r>
            <a:endParaRPr lang="es-ES" dirty="0"/>
          </a:p>
        </p:txBody>
      </p:sp>
      <p:sp>
        <p:nvSpPr>
          <p:cNvPr id="14" name="13 Elipse"/>
          <p:cNvSpPr/>
          <p:nvPr/>
        </p:nvSpPr>
        <p:spPr>
          <a:xfrm>
            <a:off x="0" y="2852936"/>
            <a:ext cx="707476" cy="707476"/>
          </a:xfrm>
          <a:prstGeom prst="ellipse">
            <a:avLst/>
          </a:prstGeom>
          <a:blipFill rotWithShape="0">
            <a:blip r:embed="rId5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14 CuadroTexto"/>
          <p:cNvSpPr txBox="1"/>
          <p:nvPr/>
        </p:nvSpPr>
        <p:spPr>
          <a:xfrm>
            <a:off x="683568" y="3068960"/>
            <a:ext cx="846043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ES" sz="1600" dirty="0" smtClean="0">
                <a:solidFill>
                  <a:schemeClr val="tx2"/>
                </a:solidFill>
              </a:rPr>
              <a:t>Profesionalizar. Brindar </a:t>
            </a:r>
            <a:r>
              <a:rPr lang="es-ES" sz="1600" b="1" dirty="0" smtClean="0">
                <a:solidFill>
                  <a:schemeClr val="tx2"/>
                </a:solidFill>
              </a:rPr>
              <a:t>capacitación permanente y adecuada</a:t>
            </a:r>
            <a:r>
              <a:rPr lang="es-ES" sz="1600" dirty="0" smtClean="0">
                <a:solidFill>
                  <a:schemeClr val="tx2"/>
                </a:solidFill>
              </a:rPr>
              <a:t> a las necesidades reales.</a:t>
            </a:r>
            <a:endParaRPr lang="es-ES" dirty="0"/>
          </a:p>
        </p:txBody>
      </p:sp>
      <p:sp>
        <p:nvSpPr>
          <p:cNvPr id="16" name="15 Elipse"/>
          <p:cNvSpPr/>
          <p:nvPr/>
        </p:nvSpPr>
        <p:spPr>
          <a:xfrm>
            <a:off x="8436524" y="3717032"/>
            <a:ext cx="707476" cy="707476"/>
          </a:xfrm>
          <a:prstGeom prst="ellipse">
            <a:avLst/>
          </a:prstGeom>
          <a:blipFill rotWithShape="0">
            <a:blip r:embed="rId6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16 CuadroTexto"/>
          <p:cNvSpPr txBox="1"/>
          <p:nvPr/>
        </p:nvSpPr>
        <p:spPr>
          <a:xfrm>
            <a:off x="0" y="3789040"/>
            <a:ext cx="846043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MX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Fomentar la </a:t>
            </a:r>
            <a:r>
              <a:rPr lang="es-MX" sz="1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descentralización y apoyar el </a:t>
            </a:r>
            <a:r>
              <a:rPr lang="es-MX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desarrollo entidades productivas en el medio rural.</a:t>
            </a:r>
            <a:endParaRPr lang="es-ES" dirty="0"/>
          </a:p>
        </p:txBody>
      </p:sp>
      <p:sp>
        <p:nvSpPr>
          <p:cNvPr id="18" name="17 Elipse"/>
          <p:cNvSpPr/>
          <p:nvPr/>
        </p:nvSpPr>
        <p:spPr>
          <a:xfrm>
            <a:off x="0" y="4581128"/>
            <a:ext cx="707476" cy="707476"/>
          </a:xfrm>
          <a:prstGeom prst="ellipse">
            <a:avLst/>
          </a:prstGeom>
          <a:blipFill rotWithShape="0">
            <a:blip r:embed="rId7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18 CuadroTexto"/>
          <p:cNvSpPr txBox="1"/>
          <p:nvPr/>
        </p:nvSpPr>
        <p:spPr>
          <a:xfrm>
            <a:off x="683568" y="4509120"/>
            <a:ext cx="846043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Facilitar el diseño de </a:t>
            </a:r>
            <a:r>
              <a:rPr lang="es-MX" sz="1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modelos de gestión propios</a:t>
            </a:r>
            <a:r>
              <a:rPr lang="es-MX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r>
              <a:rPr lang="es-MX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Participación, estructuras horizontales y acceso general a la información para la toma de decisiones de manera </a:t>
            </a:r>
            <a:r>
              <a:rPr lang="es-MX" sz="1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democrática y eficiente.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0" y="5661248"/>
            <a:ext cx="8460432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MX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Mejoras tecnológicas, innovación y condiciones necesarias para la </a:t>
            </a:r>
            <a:r>
              <a:rPr lang="es-MX" sz="1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internacionalización de la producción.</a:t>
            </a:r>
            <a:endParaRPr lang="es-ES" dirty="0"/>
          </a:p>
        </p:txBody>
      </p:sp>
      <p:sp>
        <p:nvSpPr>
          <p:cNvPr id="22" name="21 Elipse"/>
          <p:cNvSpPr/>
          <p:nvPr/>
        </p:nvSpPr>
        <p:spPr>
          <a:xfrm>
            <a:off x="8436524" y="5589240"/>
            <a:ext cx="707476" cy="707476"/>
          </a:xfrm>
          <a:prstGeom prst="ellipse">
            <a:avLst/>
          </a:prstGeom>
          <a:blipFill rotWithShape="0">
            <a:blip r:embed="rId8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2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Proceso alternativo"/>
          <p:cNvSpPr/>
          <p:nvPr/>
        </p:nvSpPr>
        <p:spPr>
          <a:xfrm>
            <a:off x="0" y="2132856"/>
            <a:ext cx="9144000" cy="331236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2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MUCHAS GRACIAS</a:t>
            </a:r>
            <a:endParaRPr lang="es-ES" sz="7200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2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Diagrama"/>
          <p:cNvGraphicFramePr/>
          <p:nvPr/>
        </p:nvGraphicFramePr>
        <p:xfrm>
          <a:off x="0" y="1628800"/>
          <a:ext cx="896448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0" y="1052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Visión Global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7544" y="623731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1">
                    <a:lumMod val="75000"/>
                  </a:schemeClr>
                </a:solidFill>
              </a:rPr>
              <a:t>El excedente se vuelca a rentas generales</a:t>
            </a:r>
            <a:endParaRPr lang="es-E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059832" y="623731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1">
                    <a:lumMod val="75000"/>
                  </a:schemeClr>
                </a:solidFill>
              </a:rPr>
              <a:t>El excedente se reparte entre los propietarios del capital en base a la cuota aportada</a:t>
            </a:r>
            <a:endParaRPr lang="es-E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516216" y="6237312"/>
            <a:ext cx="262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1">
                    <a:lumMod val="75000"/>
                  </a:schemeClr>
                </a:solidFill>
              </a:rPr>
              <a:t>Algunas pueden repartir excedente en proporción al trabajo realizado</a:t>
            </a:r>
            <a:endParaRPr lang="es-E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2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0" y="1052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Economía Social y Solidaria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0" y="1772816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587727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Las organizaciones de la Economía Social y Solidaria integran la lógica del mercado a la solidaridad, la redistribución y la gestión democrática.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2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9144001" cy="4390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36 CuadroTexto"/>
          <p:cNvSpPr txBox="1"/>
          <p:nvPr/>
        </p:nvSpPr>
        <p:spPr>
          <a:xfrm>
            <a:off x="0" y="1052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Organizaciones de la Economía Social y Solidaria en Uruguay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0" y="1052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Organizaciones de la Economía Social y Solidaria con las que trabaja el MIEM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0" y="3356992"/>
          <a:ext cx="914400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915816" y="16288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tx2"/>
                </a:solidFill>
              </a:rPr>
              <a:t>MISIÓN DE MIEM</a:t>
            </a:r>
            <a:endParaRPr lang="es-ES" sz="2400" b="1" dirty="0">
              <a:solidFill>
                <a:schemeClr val="tx2"/>
              </a:solidFill>
            </a:endParaRPr>
          </a:p>
        </p:txBody>
      </p:sp>
      <p:sp>
        <p:nvSpPr>
          <p:cNvPr id="9" name="8 Flecha abajo"/>
          <p:cNvSpPr/>
          <p:nvPr/>
        </p:nvSpPr>
        <p:spPr>
          <a:xfrm>
            <a:off x="4355976" y="2132856"/>
            <a:ext cx="576064" cy="100811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0" y="5013176"/>
            <a:ext cx="457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tx2"/>
                </a:solidFill>
              </a:rPr>
              <a:t>Fuente: Censo Nacional de Cooperativas y Sociedades de Fomento Rural – Instituto Nacional de Estadística – 11/08- 12/09</a:t>
            </a:r>
          </a:p>
          <a:p>
            <a:endParaRPr lang="es-ES" sz="1000" dirty="0"/>
          </a:p>
        </p:txBody>
      </p:sp>
      <p:pic>
        <p:nvPicPr>
          <p:cNvPr id="18" name="17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6" name="4 Gráfico"/>
          <p:cNvGraphicFramePr/>
          <p:nvPr/>
        </p:nvGraphicFramePr>
        <p:xfrm>
          <a:off x="179512" y="1916832"/>
          <a:ext cx="439248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5 Rectángulo"/>
          <p:cNvSpPr/>
          <p:nvPr/>
        </p:nvSpPr>
        <p:spPr>
          <a:xfrm>
            <a:off x="395536" y="4221088"/>
            <a:ext cx="4104456" cy="3619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>
                <a:solidFill>
                  <a:schemeClr val="tx2"/>
                </a:solidFill>
              </a:rPr>
              <a:t>AÑO</a:t>
            </a:r>
            <a:r>
              <a:rPr lang="es-ES" sz="1100" b="1" baseline="0" dirty="0">
                <a:solidFill>
                  <a:schemeClr val="tx2"/>
                </a:solidFill>
              </a:rPr>
              <a:t> </a:t>
            </a:r>
            <a:r>
              <a:rPr lang="es-ES" sz="1100" b="1" dirty="0">
                <a:solidFill>
                  <a:schemeClr val="tx2"/>
                </a:solidFill>
              </a:rPr>
              <a:t>1989                                                           AÑO 2009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0" y="1052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¿Por qué nos interesan estas organizaciones?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4716016" y="1484784"/>
            <a:ext cx="864096" cy="720080"/>
          </a:xfrm>
          <a:prstGeom prst="roundRect">
            <a:avLst>
              <a:gd name="adj" fmla="val 10000"/>
            </a:avLst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22 CuadroTexto"/>
          <p:cNvSpPr txBox="1"/>
          <p:nvPr/>
        </p:nvSpPr>
        <p:spPr>
          <a:xfrm>
            <a:off x="5580112" y="1484784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En Uruguay las cooperativas son responsables del 2.4 % de PBI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4716016" y="2276872"/>
            <a:ext cx="864096" cy="720080"/>
          </a:xfrm>
          <a:prstGeom prst="roundRect">
            <a:avLst>
              <a:gd name="adj" fmla="val 10000"/>
            </a:avLst>
          </a:prstGeom>
          <a:blipFill rotWithShape="0">
            <a:blip r:embed="rId5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24 CuadroTexto"/>
          <p:cNvSpPr txBox="1"/>
          <p:nvPr/>
        </p:nvSpPr>
        <p:spPr>
          <a:xfrm>
            <a:off x="5580112" y="2492896"/>
            <a:ext cx="35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Producen el 90% de la leche 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4716016" y="3068960"/>
            <a:ext cx="864096" cy="720080"/>
          </a:xfrm>
          <a:prstGeom prst="roundRect">
            <a:avLst>
              <a:gd name="adj" fmla="val 10000"/>
            </a:avLst>
          </a:prstGeom>
          <a:blipFill rotWithShape="0">
            <a:blip r:embed="rId6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26 CuadroTexto"/>
          <p:cNvSpPr txBox="1"/>
          <p:nvPr/>
        </p:nvSpPr>
        <p:spPr>
          <a:xfrm>
            <a:off x="5580112" y="3212976"/>
            <a:ext cx="35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Producen el 34% de la miel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4716016" y="3861048"/>
            <a:ext cx="864096" cy="720080"/>
          </a:xfrm>
          <a:prstGeom prst="roundRect">
            <a:avLst>
              <a:gd name="adj" fmla="val 10000"/>
            </a:avLst>
          </a:prstGeom>
          <a:blipFill rotWithShape="0">
            <a:blip r:embed="rId7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28 CuadroTexto"/>
          <p:cNvSpPr txBox="1"/>
          <p:nvPr/>
        </p:nvSpPr>
        <p:spPr>
          <a:xfrm>
            <a:off x="5580112" y="4005064"/>
            <a:ext cx="35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Producen el 30% del trigo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4716016" y="4653136"/>
            <a:ext cx="864096" cy="720080"/>
          </a:xfrm>
          <a:prstGeom prst="roundRect">
            <a:avLst>
              <a:gd name="adj" fmla="val 10000"/>
            </a:avLst>
          </a:prstGeom>
          <a:blipFill rotWithShape="0">
            <a:blip r:embed="rId8" cstate="print"/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30 CuadroTexto"/>
          <p:cNvSpPr txBox="1"/>
          <p:nvPr/>
        </p:nvSpPr>
        <p:spPr>
          <a:xfrm>
            <a:off x="5580112" y="4725144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Exportan su producción a más de 40 países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788024" y="6565612"/>
            <a:ext cx="435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tx2"/>
                </a:solidFill>
              </a:rPr>
              <a:t>Fuente: Alianza Cooperativa Internacional  2012</a:t>
            </a:r>
          </a:p>
          <a:p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5580112" y="5661248"/>
            <a:ext cx="35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Generan 27.500 puestos de trabajo</a:t>
            </a:r>
            <a:endParaRPr lang="es-ES" dirty="0">
              <a:solidFill>
                <a:schemeClr val="tx2"/>
              </a:solidFill>
            </a:endParaRPr>
          </a:p>
        </p:txBody>
      </p:sp>
      <p:pic>
        <p:nvPicPr>
          <p:cNvPr id="21505" name="Picture 1" descr="C:\Documents and Settings\xcidras\Mis documentos\Mis imágenes\colaborar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6" y="5517232"/>
            <a:ext cx="864096" cy="720080"/>
          </a:xfrm>
          <a:prstGeom prst="roundRect">
            <a:avLst>
              <a:gd name="adj" fmla="val 16667"/>
            </a:avLst>
          </a:prstGeom>
          <a:ln>
            <a:solidFill>
              <a:schemeClr val="tx2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Graphic spid="16" grpId="0">
        <p:bldAsOne/>
      </p:bldGraphic>
      <p:bldP spid="17" grpId="0" build="allAtOnce" animBg="1"/>
      <p:bldP spid="23" grpId="0"/>
      <p:bldP spid="25" grpId="0"/>
      <p:bldP spid="27" grpId="0"/>
      <p:bldP spid="29" grpId="0"/>
      <p:bldP spid="31" grpId="0"/>
      <p:bldP spid="32" grpId="0" build="allAtOnce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17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1" name="8 Gráfico"/>
          <p:cNvGraphicFramePr/>
          <p:nvPr/>
        </p:nvGraphicFramePr>
        <p:xfrm>
          <a:off x="179512" y="1484784"/>
          <a:ext cx="44644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32 CuadroTexto"/>
          <p:cNvSpPr txBox="1"/>
          <p:nvPr/>
        </p:nvSpPr>
        <p:spPr>
          <a:xfrm>
            <a:off x="0" y="1052736"/>
            <a:ext cx="449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 smtClean="0">
                <a:solidFill>
                  <a:schemeClr val="tx2"/>
                </a:solidFill>
              </a:rPr>
              <a:t>Cantidad de personal dependiente ocupado por las cooperativas y SFR – 2009 (total 1.164)</a:t>
            </a:r>
            <a:endParaRPr lang="es-ES" sz="1200" b="1" u="sng" dirty="0">
              <a:solidFill>
                <a:schemeClr val="tx2"/>
              </a:solidFill>
            </a:endParaRPr>
          </a:p>
        </p:txBody>
      </p:sp>
      <p:graphicFrame>
        <p:nvGraphicFramePr>
          <p:cNvPr id="36" name="35 Gráfico"/>
          <p:cNvGraphicFramePr/>
          <p:nvPr/>
        </p:nvGraphicFramePr>
        <p:xfrm>
          <a:off x="4716016" y="1484784"/>
          <a:ext cx="424847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" name="36 CuadroTexto"/>
          <p:cNvSpPr txBox="1"/>
          <p:nvPr/>
        </p:nvSpPr>
        <p:spPr>
          <a:xfrm>
            <a:off x="4644008" y="1052736"/>
            <a:ext cx="449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 smtClean="0">
                <a:solidFill>
                  <a:schemeClr val="tx2"/>
                </a:solidFill>
              </a:rPr>
              <a:t>Tipo de contrato de los empleados de cooperativas  y  SFR – 2009 (total 1.164)</a:t>
            </a:r>
            <a:endParaRPr lang="es-ES" sz="1200" b="1" u="sng" dirty="0">
              <a:solidFill>
                <a:schemeClr val="tx2"/>
              </a:solidFill>
            </a:endParaRPr>
          </a:p>
        </p:txBody>
      </p:sp>
      <p:graphicFrame>
        <p:nvGraphicFramePr>
          <p:cNvPr id="11" name="1 Gráfico"/>
          <p:cNvGraphicFramePr/>
          <p:nvPr/>
        </p:nvGraphicFramePr>
        <p:xfrm>
          <a:off x="179512" y="4365104"/>
          <a:ext cx="446449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179512" y="3933056"/>
            <a:ext cx="449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 smtClean="0">
                <a:solidFill>
                  <a:schemeClr val="tx2"/>
                </a:solidFill>
              </a:rPr>
              <a:t>Cantidad de dependientes por sexo en cooperativas y SFR – 2009 (total 1.164)</a:t>
            </a:r>
            <a:endParaRPr lang="es-ES" sz="1200" b="1" u="sng" dirty="0">
              <a:solidFill>
                <a:schemeClr val="tx2"/>
              </a:solidFill>
            </a:endParaRPr>
          </a:p>
        </p:txBody>
      </p:sp>
      <p:graphicFrame>
        <p:nvGraphicFramePr>
          <p:cNvPr id="13" name="2 Gráfico"/>
          <p:cNvGraphicFramePr/>
          <p:nvPr/>
        </p:nvGraphicFramePr>
        <p:xfrm>
          <a:off x="4716016" y="4365104"/>
          <a:ext cx="417646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644008" y="3933056"/>
            <a:ext cx="449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 smtClean="0">
                <a:solidFill>
                  <a:schemeClr val="tx2"/>
                </a:solidFill>
              </a:rPr>
              <a:t>Cantidad de socios activos por sexo en cooperativas y SFR – 2009 (total 1.164)</a:t>
            </a:r>
            <a:endParaRPr lang="es-ES" sz="1200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  <p:bldP spid="33" grpId="0"/>
      <p:bldGraphic spid="36" grpId="0">
        <p:bldAsOne/>
      </p:bldGraphic>
      <p:bldP spid="37" grpId="0"/>
      <p:bldGraphic spid="11" grpId="0">
        <p:bldAsOne/>
      </p:bldGraphic>
      <p:bldP spid="12" grpId="0"/>
      <p:bldGraphic spid="13" grpId="0">
        <p:bldAsOne/>
      </p:bldGraphic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0" y="112474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Acontecimientos clave para el impulso de las Cooperativas</a:t>
            </a:r>
          </a:p>
        </p:txBody>
      </p:sp>
      <p:graphicFrame>
        <p:nvGraphicFramePr>
          <p:cNvPr id="8" name="7 Diagrama"/>
          <p:cNvGraphicFramePr/>
          <p:nvPr/>
        </p:nvGraphicFramePr>
        <p:xfrm>
          <a:off x="0" y="1556792"/>
          <a:ext cx="91440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MIEM_Bicentenario_Artiga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31236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0" y="980728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0" y="112474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tx2"/>
                </a:solidFill>
              </a:rPr>
              <a:t>Acciones del MIEM-Desde la Unidad Económica de Ejecución de Políticas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1700808"/>
            <a:ext cx="9144000" cy="43204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ctr"/>
            <a:r>
              <a:rPr lang="es-ES" b="1" u="sng" dirty="0" smtClean="0">
                <a:solidFill>
                  <a:schemeClr val="tx2"/>
                </a:solidFill>
              </a:rPr>
              <a:t>CONVOCATORIAS A PRESENTACIÓN DE PROYECTOS</a:t>
            </a:r>
          </a:p>
          <a:p>
            <a:pPr algn="ctr"/>
            <a:endParaRPr lang="es-ES" sz="2000" b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Dirigidas a Cooperativas de Producción, Cooperativas Agrarias y  SFR </a:t>
            </a:r>
          </a:p>
          <a:p>
            <a:endParaRPr lang="es-UY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otorgan  Fondos no reembolsables</a:t>
            </a:r>
          </a:p>
          <a:p>
            <a:endParaRPr lang="es-UY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financia: mejora en infraestructura, capacitación, asistencia técnica, desarrollo de nuevos productos, mejoras tecnológicas, desarrollo de imagen , registro de marca y proceso de internacionalización.</a:t>
            </a:r>
          </a:p>
          <a:p>
            <a:endParaRPr lang="es-UY" sz="20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UY" sz="2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 realizan en coordinación con las distintas gremiales cooperativas.</a:t>
            </a:r>
          </a:p>
          <a:p>
            <a:pPr algn="ctr"/>
            <a:endParaRPr lang="es-ES" sz="1600" b="1" u="sng" dirty="0" smtClean="0">
              <a:solidFill>
                <a:schemeClr val="tx2"/>
              </a:solidFill>
            </a:endParaRPr>
          </a:p>
          <a:p>
            <a:pPr algn="just"/>
            <a:r>
              <a:rPr lang="es-ES" sz="1600" b="1" u="sng" dirty="0" smtClean="0">
                <a:solidFill>
                  <a:schemeClr val="tx2"/>
                </a:solidFill>
              </a:rPr>
              <a:t> </a:t>
            </a:r>
            <a:endParaRPr lang="es-ES" sz="1600" b="1" u="sng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916832"/>
            <a:ext cx="1563866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1155</Words>
  <Application>Microsoft Office PowerPoint</Application>
  <PresentationFormat>Presentación en pantalla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xcidras</dc:creator>
  <cp:lastModifiedBy>Gabriel</cp:lastModifiedBy>
  <cp:revision>470</cp:revision>
  <dcterms:created xsi:type="dcterms:W3CDTF">2013-11-13T18:05:05Z</dcterms:created>
  <dcterms:modified xsi:type="dcterms:W3CDTF">2014-12-01T15:35:17Z</dcterms:modified>
</cp:coreProperties>
</file>