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1" r:id="rId2"/>
    <p:sldId id="256" r:id="rId3"/>
    <p:sldId id="260" r:id="rId4"/>
    <p:sldId id="283" r:id="rId5"/>
    <p:sldId id="274" r:id="rId6"/>
    <p:sldId id="272" r:id="rId7"/>
    <p:sldId id="286" r:id="rId8"/>
    <p:sldId id="289" r:id="rId9"/>
    <p:sldId id="263" r:id="rId10"/>
    <p:sldId id="284" r:id="rId11"/>
    <p:sldId id="287" r:id="rId12"/>
    <p:sldId id="288" r:id="rId13"/>
    <p:sldId id="290" r:id="rId14"/>
    <p:sldId id="291" r:id="rId15"/>
    <p:sldId id="292" r:id="rId16"/>
    <p:sldId id="278" r:id="rId17"/>
    <p:sldId id="259" r:id="rId18"/>
    <p:sldId id="258" r:id="rId19"/>
    <p:sldId id="265" r:id="rId20"/>
    <p:sldId id="293" r:id="rId21"/>
    <p:sldId id="294" r:id="rId22"/>
    <p:sldId id="295" r:id="rId23"/>
    <p:sldId id="296" r:id="rId24"/>
    <p:sldId id="264" r:id="rId25"/>
    <p:sldId id="297" r:id="rId2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14978" autoAdjust="0"/>
    <p:restoredTop sz="94434" autoAdjust="0"/>
  </p:normalViewPr>
  <p:slideViewPr>
    <p:cSldViewPr snapToGrid="0">
      <p:cViewPr varScale="1">
        <p:scale>
          <a:sx n="110" d="100"/>
          <a:sy n="110" d="100"/>
        </p:scale>
        <p:origin x="1296"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p:scale>
          <a:sx n="110" d="100"/>
          <a:sy n="110" d="100"/>
        </p:scale>
        <p:origin x="930" y="-50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3223E1-08B1-46BA-9824-88854E6C6B5E}" type="datetimeFigureOut">
              <a:rPr lang="es-CO" smtClean="0"/>
              <a:t>11/09/2015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36F4B-D116-4E9D-B40C-0E56DFEA9112}" type="slidenum">
              <a:rPr lang="es-CO" smtClean="0"/>
              <a:t>‹Nº›</a:t>
            </a:fld>
            <a:endParaRPr lang="es-CO"/>
          </a:p>
        </p:txBody>
      </p:sp>
    </p:spTree>
    <p:extLst>
      <p:ext uri="{BB962C8B-B14F-4D97-AF65-F5344CB8AC3E}">
        <p14:creationId xmlns:p14="http://schemas.microsoft.com/office/powerpoint/2010/main" val="3954353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400050" indent="-400050" algn="just">
              <a:spcAft>
                <a:spcPts val="300"/>
              </a:spcAft>
              <a:buFontTx/>
              <a:buAutoNum type="romanLcParenR"/>
            </a:pPr>
            <a:r>
              <a:rPr lang="es-ES" sz="1000" b="1" i="1" dirty="0" smtClean="0">
                <a:latin typeface="Arial" panose="020B0604020202020204" pitchFamily="34" charset="0"/>
                <a:ea typeface="Times New Roman" panose="02020603050405020304" pitchFamily="18" charset="0"/>
                <a:cs typeface="Arial" panose="020B0604020202020204" pitchFamily="34" charset="0"/>
              </a:rPr>
              <a:t>Atraer inversiones extranjeras es central para el </a:t>
            </a:r>
            <a:r>
              <a:rPr lang="es-ES" sz="1000" b="1" i="1" dirty="0" err="1" smtClean="0">
                <a:latin typeface="Arial" panose="020B0604020202020204" pitchFamily="34" charset="0"/>
                <a:ea typeface="Times New Roman" panose="02020603050405020304" pitchFamily="18" charset="0"/>
                <a:cs typeface="Arial" panose="020B0604020202020204" pitchFamily="34" charset="0"/>
              </a:rPr>
              <a:t>offshoring</a:t>
            </a:r>
            <a:r>
              <a:rPr lang="es-ES" sz="1000" b="1" i="1" dirty="0" smtClean="0">
                <a:latin typeface="Arial" panose="020B0604020202020204" pitchFamily="34" charset="0"/>
                <a:ea typeface="Times New Roman" panose="02020603050405020304" pitchFamily="18" charset="0"/>
                <a:cs typeface="Arial" panose="020B0604020202020204" pitchFamily="34" charset="0"/>
              </a:rPr>
              <a:t> de servicios</a:t>
            </a:r>
          </a:p>
          <a:p>
            <a:pPr marL="857250" lvl="1" indent="-400050" algn="just">
              <a:spcAft>
                <a:spcPts val="300"/>
              </a:spcAft>
              <a:buFontTx/>
              <a:buAutoNum type="romanLcParenR"/>
            </a:pPr>
            <a:r>
              <a:rPr lang="es-ES" sz="1000" dirty="0" smtClean="0">
                <a:ea typeface="Times New Roman" panose="02020603050405020304" pitchFamily="18" charset="0"/>
              </a:rPr>
              <a:t>Para el desarrollo de los servicios audiovisuales en Nueva Zelanda fue clave la atracción de (mega) proyectos extranjeros, que luego fueron generando un efecto reputación sobre las capacidades de la industria doméstica</a:t>
            </a:r>
          </a:p>
          <a:p>
            <a:pPr marL="857250" lvl="1" indent="-400050" algn="just">
              <a:spcAft>
                <a:spcPts val="300"/>
              </a:spcAft>
              <a:buFontTx/>
              <a:buAutoNum type="romanLcParenR"/>
            </a:pPr>
            <a:r>
              <a:rPr lang="es-ES" sz="1000" dirty="0" smtClean="0"/>
              <a:t>En ocasiones también la atracción de Empresas Transnacionales se vuelve </a:t>
            </a:r>
            <a:r>
              <a:rPr lang="es-ES" sz="1000" b="1" dirty="0" smtClean="0"/>
              <a:t>necesaria para generar competencias domésticas y/o facilitar un mayor reconocimiento</a:t>
            </a:r>
            <a:r>
              <a:rPr lang="es-ES" sz="1000" dirty="0" smtClean="0"/>
              <a:t> sobre aquellas capacidades preexistentes a partir de la emergencia de encadenamientos y relaciones a nivel local.</a:t>
            </a:r>
          </a:p>
          <a:p>
            <a:pPr lvl="0"/>
            <a:r>
              <a:rPr lang="es-ES" sz="1000" dirty="0" smtClean="0"/>
              <a:t>Pero para insertarse en el contexto global de competencia por la IED se requiere de una serie de </a:t>
            </a:r>
            <a:r>
              <a:rPr lang="es-ES" sz="1000" b="1" dirty="0" smtClean="0"/>
              <a:t>pasos previos</a:t>
            </a:r>
            <a:r>
              <a:rPr lang="es-ES" sz="1000" dirty="0" smtClean="0"/>
              <a:t>:</a:t>
            </a:r>
            <a:endParaRPr lang="es-CO" sz="1000" dirty="0" smtClean="0"/>
          </a:p>
          <a:p>
            <a:pPr lvl="1"/>
            <a:r>
              <a:rPr lang="es-ES" sz="1000" dirty="0" smtClean="0"/>
              <a:t>Primero, se debe </a:t>
            </a:r>
            <a:r>
              <a:rPr lang="es-ES" sz="1000" b="1" dirty="0" smtClean="0"/>
              <a:t>comprender el accionar del inversor externo</a:t>
            </a:r>
            <a:r>
              <a:rPr lang="es-ES" sz="1000" dirty="0" smtClean="0"/>
              <a:t>. </a:t>
            </a:r>
            <a:endParaRPr lang="es-CO" sz="1000" dirty="0" smtClean="0"/>
          </a:p>
          <a:p>
            <a:pPr lvl="1"/>
            <a:r>
              <a:rPr lang="es-ES" sz="1000" dirty="0" smtClean="0"/>
              <a:t>Entre los factores determinantes de la inversión en el extranjero aparecen tanto aspectos intrínsecos a las empresas como </a:t>
            </a:r>
            <a:r>
              <a:rPr lang="es-ES" sz="1000" b="1" dirty="0" smtClean="0"/>
              <a:t>ventajas de localización propias de cada país o región</a:t>
            </a:r>
            <a:r>
              <a:rPr lang="es-ES" sz="1000" dirty="0" smtClean="0"/>
              <a:t>, las cuales aparecen como una </a:t>
            </a:r>
            <a:r>
              <a:rPr lang="es-ES" sz="1000" b="1" dirty="0" smtClean="0"/>
              <a:t>primera variable (indirecta) de política</a:t>
            </a:r>
            <a:r>
              <a:rPr lang="es-ES" sz="1000" dirty="0" smtClean="0"/>
              <a:t>. </a:t>
            </a:r>
            <a:endParaRPr lang="es-CO" sz="1000" dirty="0" smtClean="0"/>
          </a:p>
          <a:p>
            <a:pPr lvl="1"/>
            <a:r>
              <a:rPr lang="es-ES" sz="1000" dirty="0" smtClean="0"/>
              <a:t>En consecuencia, se recomienda </a:t>
            </a:r>
            <a:r>
              <a:rPr lang="es-ES" sz="1000" b="1" dirty="0" smtClean="0"/>
              <a:t>llevar adelante en un primer momento un análisis riguroso de las virtudes y deficiencias existentes</a:t>
            </a:r>
            <a:r>
              <a:rPr lang="es-ES" sz="1000" dirty="0" smtClean="0"/>
              <a:t> (la encuesta realizada en este trabajo debe tomarse apenas como un punto de partida).</a:t>
            </a:r>
            <a:endParaRPr lang="es-CO" sz="1000" dirty="0" smtClean="0"/>
          </a:p>
          <a:p>
            <a:pPr lvl="1"/>
            <a:r>
              <a:rPr lang="es-ES" sz="1000" dirty="0" smtClean="0"/>
              <a:t>Y diseñar </a:t>
            </a:r>
            <a:r>
              <a:rPr lang="es-ES" sz="1000" i="1" dirty="0" smtClean="0"/>
              <a:t>a posteriori</a:t>
            </a:r>
            <a:r>
              <a:rPr lang="es-ES" sz="1000" dirty="0" smtClean="0"/>
              <a:t> </a:t>
            </a:r>
            <a:r>
              <a:rPr lang="es-ES" sz="1000" b="1" dirty="0" smtClean="0"/>
              <a:t>programas de fortalecimiento y/o corrección</a:t>
            </a:r>
            <a:r>
              <a:rPr lang="es-ES" sz="1000" dirty="0" smtClean="0"/>
              <a:t> en la medida en que éstos fuesen necesarios. </a:t>
            </a:r>
            <a:endParaRPr lang="es-CO" sz="1000" dirty="0" smtClean="0"/>
          </a:p>
          <a:p>
            <a:pPr lvl="1"/>
            <a:r>
              <a:rPr lang="es-ES" sz="1000" b="1" dirty="0" smtClean="0"/>
              <a:t>Un estudio de esta índole permitiría identificar mejor a los inversores y proyectos internacionales con mayor potencialidad</a:t>
            </a:r>
            <a:r>
              <a:rPr lang="es-ES" sz="1000" dirty="0" smtClean="0"/>
              <a:t> de ser captados. </a:t>
            </a:r>
            <a:endParaRPr lang="es-CO" sz="1000" dirty="0" smtClean="0"/>
          </a:p>
          <a:p>
            <a:endParaRPr lang="es-CO" sz="1000" dirty="0"/>
          </a:p>
        </p:txBody>
      </p:sp>
      <p:sp>
        <p:nvSpPr>
          <p:cNvPr id="4" name="Marcador de número de diapositiva 3"/>
          <p:cNvSpPr>
            <a:spLocks noGrp="1"/>
          </p:cNvSpPr>
          <p:nvPr>
            <p:ph type="sldNum" sz="quarter" idx="10"/>
          </p:nvPr>
        </p:nvSpPr>
        <p:spPr/>
        <p:txBody>
          <a:bodyPr/>
          <a:lstStyle/>
          <a:p>
            <a:fld id="{EC036F4B-D116-4E9D-B40C-0E56DFEA9112}" type="slidenum">
              <a:rPr lang="es-CO" smtClean="0"/>
              <a:t>3</a:t>
            </a:fld>
            <a:endParaRPr lang="es-CO" dirty="0"/>
          </a:p>
        </p:txBody>
      </p:sp>
    </p:spTree>
    <p:extLst>
      <p:ext uri="{BB962C8B-B14F-4D97-AF65-F5344CB8AC3E}">
        <p14:creationId xmlns:p14="http://schemas.microsoft.com/office/powerpoint/2010/main" val="2721750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C036F4B-D116-4E9D-B40C-0E56DFEA9112}" type="slidenum">
              <a:rPr lang="es-CO" smtClean="0"/>
              <a:t>22</a:t>
            </a:fld>
            <a:endParaRPr lang="es-CO"/>
          </a:p>
        </p:txBody>
      </p:sp>
    </p:spTree>
    <p:extLst>
      <p:ext uri="{BB962C8B-B14F-4D97-AF65-F5344CB8AC3E}">
        <p14:creationId xmlns:p14="http://schemas.microsoft.com/office/powerpoint/2010/main" val="542810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CFB2AB62-D0CC-4308-82D8-E27EA1F76C01}" type="datetimeFigureOut">
              <a:rPr lang="es-CO" smtClean="0"/>
              <a:t>11/09/2015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307827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FB2AB62-D0CC-4308-82D8-E27EA1F76C01}" type="datetimeFigureOut">
              <a:rPr lang="es-CO" smtClean="0"/>
              <a:t>11/09/2015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583195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FB2AB62-D0CC-4308-82D8-E27EA1F76C01}" type="datetimeFigureOut">
              <a:rPr lang="es-CO" smtClean="0"/>
              <a:t>11/09/2015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2927352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CFB2AB62-D0CC-4308-82D8-E27EA1F76C01}" type="datetimeFigureOut">
              <a:rPr lang="es-CO" smtClean="0"/>
              <a:t>11/09/2015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3499348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FB2AB62-D0CC-4308-82D8-E27EA1F76C01}" type="datetimeFigureOut">
              <a:rPr lang="es-CO" smtClean="0"/>
              <a:t>11/09/2015</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134708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CFB2AB62-D0CC-4308-82D8-E27EA1F76C01}" type="datetimeFigureOut">
              <a:rPr lang="es-CO" smtClean="0"/>
              <a:t>11/09/2015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3645272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CFB2AB62-D0CC-4308-82D8-E27EA1F76C01}" type="datetimeFigureOut">
              <a:rPr lang="es-CO" smtClean="0"/>
              <a:t>11/09/2015</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336543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CFB2AB62-D0CC-4308-82D8-E27EA1F76C01}" type="datetimeFigureOut">
              <a:rPr lang="es-CO" smtClean="0"/>
              <a:t>11/09/2015</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263565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FB2AB62-D0CC-4308-82D8-E27EA1F76C01}" type="datetimeFigureOut">
              <a:rPr lang="es-CO" smtClean="0"/>
              <a:t>11/09/2015</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184290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FB2AB62-D0CC-4308-82D8-E27EA1F76C01}" type="datetimeFigureOut">
              <a:rPr lang="es-CO" smtClean="0"/>
              <a:t>11/09/2015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752314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FB2AB62-D0CC-4308-82D8-E27EA1F76C01}" type="datetimeFigureOut">
              <a:rPr lang="es-CO" smtClean="0"/>
              <a:t>11/09/2015</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7FF6A9-B76D-4B4B-A214-0E02808DE8FE}" type="slidenum">
              <a:rPr lang="es-CO" smtClean="0"/>
              <a:t>‹Nº›</a:t>
            </a:fld>
            <a:endParaRPr lang="es-CO"/>
          </a:p>
        </p:txBody>
      </p:sp>
    </p:spTree>
    <p:extLst>
      <p:ext uri="{BB962C8B-B14F-4D97-AF65-F5344CB8AC3E}">
        <p14:creationId xmlns:p14="http://schemas.microsoft.com/office/powerpoint/2010/main" val="62200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2AB62-D0CC-4308-82D8-E27EA1F76C01}" type="datetimeFigureOut">
              <a:rPr lang="es-CO" smtClean="0"/>
              <a:t>11/09/2015</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FF6A9-B76D-4B4B-A214-0E02808DE8FE}" type="slidenum">
              <a:rPr lang="es-CO" smtClean="0"/>
              <a:t>‹Nº›</a:t>
            </a:fld>
            <a:endParaRPr lang="es-CO"/>
          </a:p>
        </p:txBody>
      </p:sp>
    </p:spTree>
    <p:extLst>
      <p:ext uri="{BB962C8B-B14F-4D97-AF65-F5344CB8AC3E}">
        <p14:creationId xmlns:p14="http://schemas.microsoft.com/office/powerpoint/2010/main" val="2669009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83308" y="7996616"/>
            <a:ext cx="14607940" cy="2057531"/>
          </a:xfrm>
        </p:spPr>
        <p:txBody>
          <a:bodyPr/>
          <a:lstStyle/>
          <a:p>
            <a:endParaRPr lang="es-CO" dirty="0"/>
          </a:p>
        </p:txBody>
      </p:sp>
      <p:sp>
        <p:nvSpPr>
          <p:cNvPr id="4" name="1 Título"/>
          <p:cNvSpPr>
            <a:spLocks noGrp="1"/>
          </p:cNvSpPr>
          <p:nvPr>
            <p:ph type="ctrTitle"/>
          </p:nvPr>
        </p:nvSpPr>
        <p:spPr>
          <a:xfrm>
            <a:off x="2019300" y="545912"/>
            <a:ext cx="9144000" cy="2387600"/>
          </a:xfrm>
        </p:spPr>
        <p:txBody>
          <a:bodyPr>
            <a:noAutofit/>
          </a:bodyPr>
          <a:lstStyle/>
          <a:p>
            <a:pPr algn="r"/>
            <a:r>
              <a:rPr lang="es-CO" sz="3200" b="1" dirty="0">
                <a:solidFill>
                  <a:schemeClr val="accent6">
                    <a:lumMod val="75000"/>
                  </a:schemeClr>
                </a:solidFill>
                <a:latin typeface="Arial" panose="020B0604020202020204" pitchFamily="34" charset="0"/>
                <a:cs typeface="Arial" panose="020B0604020202020204" pitchFamily="34" charset="0"/>
              </a:rPr>
              <a:t>Componente IV</a:t>
            </a:r>
            <a:br>
              <a:rPr lang="es-CO" sz="3200" b="1" dirty="0">
                <a:solidFill>
                  <a:schemeClr val="accent6">
                    <a:lumMod val="75000"/>
                  </a:schemeClr>
                </a:solidFill>
                <a:latin typeface="Arial" panose="020B0604020202020204" pitchFamily="34" charset="0"/>
                <a:cs typeface="Arial" panose="020B0604020202020204" pitchFamily="34" charset="0"/>
              </a:rPr>
            </a:br>
            <a:r>
              <a:rPr lang="es-CO" sz="3200" b="1" dirty="0">
                <a:solidFill>
                  <a:schemeClr val="accent6">
                    <a:lumMod val="75000"/>
                  </a:schemeClr>
                </a:solidFill>
                <a:latin typeface="Arial" panose="020B0604020202020204" pitchFamily="34" charset="0"/>
                <a:cs typeface="Arial" panose="020B0604020202020204" pitchFamily="34" charset="0"/>
              </a:rPr>
              <a:t>Estrategia regional de promoción de exportaciones y atracción de inversión extranjera</a:t>
            </a:r>
          </a:p>
        </p:txBody>
      </p:sp>
      <p:pic>
        <p:nvPicPr>
          <p:cNvPr id="2" name="Imagen 1"/>
          <p:cNvPicPr>
            <a:picLocks noChangeAspect="1"/>
          </p:cNvPicPr>
          <p:nvPr/>
        </p:nvPicPr>
        <p:blipFill>
          <a:blip r:embed="rId2"/>
          <a:stretch>
            <a:fillRect/>
          </a:stretch>
        </p:blipFill>
        <p:spPr>
          <a:xfrm>
            <a:off x="4662137" y="3736462"/>
            <a:ext cx="3858326" cy="1439674"/>
          </a:xfrm>
          <a:prstGeom prst="rect">
            <a:avLst/>
          </a:prstGeom>
        </p:spPr>
      </p:pic>
      <p:sp>
        <p:nvSpPr>
          <p:cNvPr id="5" name="CuadroTexto 4"/>
          <p:cNvSpPr txBox="1"/>
          <p:nvPr/>
        </p:nvSpPr>
        <p:spPr>
          <a:xfrm>
            <a:off x="4356100" y="5979086"/>
            <a:ext cx="3340145" cy="369332"/>
          </a:xfrm>
          <a:prstGeom prst="rect">
            <a:avLst/>
          </a:prstGeom>
          <a:noFill/>
        </p:spPr>
        <p:txBody>
          <a:bodyPr wrap="none" rtlCol="0">
            <a:spAutoFit/>
          </a:bodyPr>
          <a:lstStyle/>
          <a:p>
            <a:r>
              <a:rPr lang="es-CO" dirty="0" smtClean="0"/>
              <a:t>Asunción</a:t>
            </a:r>
            <a:r>
              <a:rPr lang="es-CO" dirty="0" smtClean="0"/>
              <a:t>, Septiembre 15 </a:t>
            </a:r>
            <a:r>
              <a:rPr lang="es-CO" dirty="0" smtClean="0"/>
              <a:t>de 2015</a:t>
            </a:r>
            <a:endParaRPr lang="es-CO" dirty="0"/>
          </a:p>
        </p:txBody>
      </p:sp>
    </p:spTree>
    <p:extLst>
      <p:ext uri="{BB962C8B-B14F-4D97-AF65-F5344CB8AC3E}">
        <p14:creationId xmlns:p14="http://schemas.microsoft.com/office/powerpoint/2010/main" val="2646925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Estrategia de promoción</a:t>
            </a:r>
            <a:br>
              <a:rPr lang="es-CO" sz="2800" dirty="0" smtClean="0">
                <a:solidFill>
                  <a:schemeClr val="accent6">
                    <a:lumMod val="75000"/>
                  </a:schemeClr>
                </a:solidFill>
                <a:latin typeface="Arial" panose="020B0604020202020204" pitchFamily="34" charset="0"/>
                <a:cs typeface="Arial" panose="020B0604020202020204" pitchFamily="34" charset="0"/>
              </a:rPr>
            </a:br>
            <a:r>
              <a:rPr lang="es-CO" sz="2800" dirty="0">
                <a:solidFill>
                  <a:schemeClr val="accent6">
                    <a:lumMod val="75000"/>
                  </a:schemeClr>
                </a:solidFill>
                <a:latin typeface="Arial" panose="020B0604020202020204" pitchFamily="34" charset="0"/>
                <a:cs typeface="Arial" panose="020B0604020202020204" pitchFamily="34" charset="0"/>
              </a:rPr>
              <a:t/>
            </a:r>
            <a:br>
              <a:rPr lang="es-CO" sz="2800" dirty="0">
                <a:solidFill>
                  <a:schemeClr val="accent6">
                    <a:lumMod val="75000"/>
                  </a:schemeClr>
                </a:solidFill>
                <a:latin typeface="Arial" panose="020B0604020202020204" pitchFamily="34" charset="0"/>
                <a:cs typeface="Arial" panose="020B0604020202020204" pitchFamily="34" charset="0"/>
              </a:rPr>
            </a:br>
            <a:r>
              <a:rPr lang="es-CO" sz="2800" dirty="0" smtClean="0">
                <a:solidFill>
                  <a:schemeClr val="accent6">
                    <a:lumMod val="75000"/>
                  </a:schemeClr>
                </a:solidFill>
                <a:latin typeface="Arial" panose="020B0604020202020204" pitchFamily="34" charset="0"/>
                <a:cs typeface="Arial" panose="020B0604020202020204" pitchFamily="34" charset="0"/>
              </a:rPr>
              <a:t>Principales líneas de acción</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88074" y="1487606"/>
            <a:ext cx="10515600" cy="4940490"/>
          </a:xfrm>
        </p:spPr>
        <p:txBody>
          <a:bodyPr>
            <a:normAutofit/>
          </a:bodyPr>
          <a:lstStyle/>
          <a:p>
            <a:r>
              <a:rPr lang="es-CO" sz="1900" dirty="0" smtClean="0">
                <a:solidFill>
                  <a:schemeClr val="accent6">
                    <a:lumMod val="75000"/>
                  </a:schemeClr>
                </a:solidFill>
                <a:latin typeface="Arial" panose="020B0604020202020204" pitchFamily="34" charset="0"/>
                <a:cs typeface="Arial" panose="020B0604020202020204" pitchFamily="34" charset="0"/>
              </a:rPr>
              <a:t>Fortalecimiento del sector audiovisual</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entidades de apoyo del sector en cada país </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mejores prácticas</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necesidades de fortalecimiento</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Definición de roles de entidades participantes</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Definición de un plan de fortalecimiento para entidades de apoyo</a:t>
            </a:r>
          </a:p>
          <a:p>
            <a:pPr marL="457200" lvl="1" indent="0">
              <a:buNone/>
            </a:pPr>
            <a:endParaRPr lang="es-CO" sz="1900" dirty="0" smtClean="0">
              <a:solidFill>
                <a:schemeClr val="accent6">
                  <a:lumMod val="75000"/>
                </a:schemeClr>
              </a:solidFill>
              <a:latin typeface="Arial" panose="020B0604020202020204" pitchFamily="34" charset="0"/>
              <a:cs typeface="Arial" panose="020B0604020202020204" pitchFamily="34" charset="0"/>
            </a:endParaRPr>
          </a:p>
          <a:p>
            <a:r>
              <a:rPr lang="es-CO" sz="1900" dirty="0" smtClean="0">
                <a:solidFill>
                  <a:schemeClr val="accent6">
                    <a:lumMod val="75000"/>
                  </a:schemeClr>
                </a:solidFill>
                <a:latin typeface="Arial" panose="020B0604020202020204" pitchFamily="34" charset="0"/>
                <a:cs typeface="Arial" panose="020B0604020202020204" pitchFamily="34" charset="0"/>
              </a:rPr>
              <a:t>Consolidación de la oferta exportable</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empresas exportadoras</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empresas con potencial exportador</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servicios ofrecidos por subsector y por país</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necesidades de fortalecimiento</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Definición de plan de fortalecimiento y preparación de oferta exportable</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Definición de portafolio de servicios</a:t>
            </a:r>
          </a:p>
          <a:p>
            <a:pPr lvl="1"/>
            <a:endParaRPr lang="es-CO" dirty="0">
              <a:solidFill>
                <a:schemeClr val="accent5">
                  <a:lumMod val="50000"/>
                </a:schemeClr>
              </a:solidFill>
            </a:endParaRPr>
          </a:p>
          <a:p>
            <a:endParaRPr lang="es-CO" dirty="0" smtClean="0"/>
          </a:p>
          <a:p>
            <a:pPr lvl="1"/>
            <a:endParaRPr lang="es-CO" dirty="0"/>
          </a:p>
        </p:txBody>
      </p:sp>
    </p:spTree>
    <p:extLst>
      <p:ext uri="{BB962C8B-B14F-4D97-AF65-F5344CB8AC3E}">
        <p14:creationId xmlns:p14="http://schemas.microsoft.com/office/powerpoint/2010/main" val="2321203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42926"/>
            <a:ext cx="10515600" cy="631162"/>
          </a:xfrm>
        </p:spPr>
        <p:txBody>
          <a:bodyPr>
            <a:normAutofit fontScale="90000"/>
          </a:bodyPr>
          <a:lstStyle/>
          <a:p>
            <a:r>
              <a:rPr lang="es-CO" sz="3100" dirty="0" smtClean="0">
                <a:solidFill>
                  <a:schemeClr val="accent6">
                    <a:lumMod val="75000"/>
                  </a:schemeClr>
                </a:solidFill>
                <a:latin typeface="Arial" panose="020B0604020202020204" pitchFamily="34" charset="0"/>
                <a:cs typeface="Arial" panose="020B0604020202020204" pitchFamily="34" charset="0"/>
              </a:rPr>
              <a:t>Estrategia de promoción</a:t>
            </a:r>
            <a:r>
              <a:rPr lang="es-CO" sz="2400" b="1" dirty="0" smtClean="0">
                <a:solidFill>
                  <a:schemeClr val="accent6">
                    <a:lumMod val="75000"/>
                  </a:schemeClr>
                </a:solidFill>
                <a:latin typeface="Arial" panose="020B0604020202020204" pitchFamily="34" charset="0"/>
                <a:cs typeface="Arial" panose="020B0604020202020204" pitchFamily="34" charset="0"/>
              </a:rPr>
              <a:t/>
            </a:r>
            <a:br>
              <a:rPr lang="es-CO" sz="2400" b="1" dirty="0" smtClean="0">
                <a:solidFill>
                  <a:schemeClr val="accent6">
                    <a:lumMod val="75000"/>
                  </a:schemeClr>
                </a:solidFill>
                <a:latin typeface="Arial" panose="020B0604020202020204" pitchFamily="34" charset="0"/>
                <a:cs typeface="Arial" panose="020B0604020202020204" pitchFamily="34" charset="0"/>
              </a:rPr>
            </a:br>
            <a:r>
              <a:rPr lang="es-CO" sz="3100" b="1" dirty="0" smtClean="0">
                <a:solidFill>
                  <a:schemeClr val="accent6">
                    <a:lumMod val="75000"/>
                  </a:schemeClr>
                </a:solidFill>
                <a:latin typeface="Arial" panose="020B0604020202020204" pitchFamily="34" charset="0"/>
                <a:cs typeface="Arial" panose="020B0604020202020204" pitchFamily="34" charset="0"/>
              </a:rPr>
              <a:t/>
            </a:r>
            <a:br>
              <a:rPr lang="es-CO" sz="3100" b="1" dirty="0" smtClean="0">
                <a:solidFill>
                  <a:schemeClr val="accent6">
                    <a:lumMod val="75000"/>
                  </a:schemeClr>
                </a:solidFill>
                <a:latin typeface="Arial" panose="020B0604020202020204" pitchFamily="34" charset="0"/>
                <a:cs typeface="Arial" panose="020B0604020202020204" pitchFamily="34" charset="0"/>
              </a:rPr>
            </a:br>
            <a:r>
              <a:rPr lang="es-CO" sz="3100" dirty="0" smtClean="0">
                <a:solidFill>
                  <a:schemeClr val="accent6">
                    <a:lumMod val="75000"/>
                  </a:schemeClr>
                </a:solidFill>
                <a:latin typeface="Arial" panose="020B0604020202020204" pitchFamily="34" charset="0"/>
                <a:cs typeface="Arial" panose="020B0604020202020204" pitchFamily="34" charset="0"/>
              </a:rPr>
              <a:t>Principales líneas de acción</a:t>
            </a:r>
            <a:endParaRPr lang="es-CO" sz="31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714500"/>
            <a:ext cx="10515600" cy="4894263"/>
          </a:xfrm>
        </p:spPr>
        <p:txBody>
          <a:bodyPr>
            <a:normAutofit/>
          </a:bodyPr>
          <a:lstStyle/>
          <a:p>
            <a:r>
              <a:rPr lang="es-CO" sz="1800" dirty="0">
                <a:solidFill>
                  <a:schemeClr val="accent6">
                    <a:lumMod val="75000"/>
                  </a:schemeClr>
                </a:solidFill>
                <a:latin typeface="Arial" panose="020B0604020202020204" pitchFamily="34" charset="0"/>
                <a:cs typeface="Arial" panose="020B0604020202020204" pitchFamily="34" charset="0"/>
              </a:rPr>
              <a:t>Promoción</a:t>
            </a:r>
          </a:p>
          <a:p>
            <a:pPr lvl="1"/>
            <a:r>
              <a:rPr lang="es-CO" sz="1800" dirty="0">
                <a:solidFill>
                  <a:schemeClr val="accent5">
                    <a:lumMod val="50000"/>
                  </a:schemeClr>
                </a:solidFill>
                <a:latin typeface="Arial" panose="020B0604020202020204" pitchFamily="34" charset="0"/>
                <a:cs typeface="Arial" panose="020B0604020202020204" pitchFamily="34" charset="0"/>
              </a:rPr>
              <a:t>Definición de propuesta de valor</a:t>
            </a:r>
          </a:p>
          <a:p>
            <a:pPr lvl="1"/>
            <a:r>
              <a:rPr lang="es-CO" sz="1800" dirty="0">
                <a:solidFill>
                  <a:schemeClr val="accent5">
                    <a:lumMod val="50000"/>
                  </a:schemeClr>
                </a:solidFill>
                <a:latin typeface="Arial" panose="020B0604020202020204" pitchFamily="34" charset="0"/>
                <a:cs typeface="Arial" panose="020B0604020202020204" pitchFamily="34" charset="0"/>
              </a:rPr>
              <a:t>Definición de servicios que sirvan de punta de lanza</a:t>
            </a:r>
          </a:p>
          <a:p>
            <a:pPr lvl="1"/>
            <a:r>
              <a:rPr lang="es-CO" sz="1800" dirty="0">
                <a:solidFill>
                  <a:schemeClr val="accent5">
                    <a:lumMod val="50000"/>
                  </a:schemeClr>
                </a:solidFill>
                <a:latin typeface="Arial" panose="020B0604020202020204" pitchFamily="34" charset="0"/>
                <a:cs typeface="Arial" panose="020B0604020202020204" pitchFamily="34" charset="0"/>
              </a:rPr>
              <a:t>Seleccionar eventos para presentarse como región</a:t>
            </a:r>
          </a:p>
          <a:p>
            <a:pPr lvl="1"/>
            <a:r>
              <a:rPr lang="es-CO" sz="1800" dirty="0">
                <a:solidFill>
                  <a:schemeClr val="accent5">
                    <a:lumMod val="50000"/>
                  </a:schemeClr>
                </a:solidFill>
                <a:latin typeface="Arial" panose="020B0604020202020204" pitchFamily="34" charset="0"/>
                <a:cs typeface="Arial" panose="020B0604020202020204" pitchFamily="34" charset="0"/>
              </a:rPr>
              <a:t>Estructuración y posicionamiento de nuevos </a:t>
            </a:r>
            <a:r>
              <a:rPr lang="es-CO" sz="1800" dirty="0" smtClean="0">
                <a:solidFill>
                  <a:schemeClr val="accent5">
                    <a:lumMod val="50000"/>
                  </a:schemeClr>
                </a:solidFill>
                <a:latin typeface="Arial" panose="020B0604020202020204" pitchFamily="34" charset="0"/>
                <a:cs typeface="Arial" panose="020B0604020202020204" pitchFamily="34" charset="0"/>
              </a:rPr>
              <a:t>eventos</a:t>
            </a:r>
          </a:p>
          <a:p>
            <a:pPr lvl="1"/>
            <a:r>
              <a:rPr lang="es-CO" sz="1800" dirty="0">
                <a:solidFill>
                  <a:schemeClr val="accent5">
                    <a:lumMod val="50000"/>
                  </a:schemeClr>
                </a:solidFill>
                <a:latin typeface="Arial" panose="020B0604020202020204" pitchFamily="34" charset="0"/>
                <a:cs typeface="Arial" panose="020B0604020202020204" pitchFamily="34" charset="0"/>
              </a:rPr>
              <a:t>E</a:t>
            </a:r>
            <a:r>
              <a:rPr lang="es-CO" sz="1800" dirty="0" smtClean="0">
                <a:solidFill>
                  <a:schemeClr val="accent5">
                    <a:lumMod val="50000"/>
                  </a:schemeClr>
                </a:solidFill>
                <a:latin typeface="Arial" panose="020B0604020202020204" pitchFamily="34" charset="0"/>
                <a:cs typeface="Arial" panose="020B0604020202020204" pitchFamily="34" charset="0"/>
              </a:rPr>
              <a:t>structuración de plan de acción</a:t>
            </a:r>
            <a:endParaRPr lang="es-CO" sz="1800" dirty="0">
              <a:solidFill>
                <a:schemeClr val="accent5">
                  <a:lumMod val="50000"/>
                </a:schemeClr>
              </a:solidFill>
              <a:latin typeface="Arial" panose="020B0604020202020204" pitchFamily="34" charset="0"/>
              <a:cs typeface="Arial" panose="020B0604020202020204" pitchFamily="34" charset="0"/>
            </a:endParaRPr>
          </a:p>
          <a:p>
            <a:pPr lvl="1"/>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a:solidFill>
                  <a:schemeClr val="accent6">
                    <a:lumMod val="75000"/>
                  </a:schemeClr>
                </a:solidFill>
                <a:latin typeface="Arial" panose="020B0604020202020204" pitchFamily="34" charset="0"/>
                <a:cs typeface="Arial" panose="020B0604020202020204" pitchFamily="34" charset="0"/>
              </a:rPr>
              <a:t>Atracción de inversión extranjera</a:t>
            </a:r>
          </a:p>
          <a:p>
            <a:pPr lvl="1"/>
            <a:r>
              <a:rPr lang="es-CO" sz="1800" dirty="0">
                <a:solidFill>
                  <a:schemeClr val="accent5">
                    <a:lumMod val="50000"/>
                  </a:schemeClr>
                </a:solidFill>
                <a:latin typeface="Arial" panose="020B0604020202020204" pitchFamily="34" charset="0"/>
                <a:cs typeface="Arial" panose="020B0604020202020204" pitchFamily="34" charset="0"/>
              </a:rPr>
              <a:t>Identificación de propuesta de valor</a:t>
            </a:r>
          </a:p>
          <a:p>
            <a:pPr lvl="1"/>
            <a:r>
              <a:rPr lang="es-CO" sz="1800" dirty="0">
                <a:solidFill>
                  <a:schemeClr val="accent5">
                    <a:lumMod val="50000"/>
                  </a:schemeClr>
                </a:solidFill>
                <a:latin typeface="Arial" panose="020B0604020202020204" pitchFamily="34" charset="0"/>
                <a:cs typeface="Arial" panose="020B0604020202020204" pitchFamily="34" charset="0"/>
              </a:rPr>
              <a:t>Identificación y definición de incentivos regionales</a:t>
            </a:r>
          </a:p>
          <a:p>
            <a:pPr lvl="1"/>
            <a:r>
              <a:rPr lang="es-CO" sz="1800" dirty="0">
                <a:solidFill>
                  <a:schemeClr val="accent5">
                    <a:lumMod val="50000"/>
                  </a:schemeClr>
                </a:solidFill>
                <a:latin typeface="Arial" panose="020B0604020202020204" pitchFamily="34" charset="0"/>
                <a:cs typeface="Arial" panose="020B0604020202020204" pitchFamily="34" charset="0"/>
              </a:rPr>
              <a:t>Definición del perfil del </a:t>
            </a:r>
            <a:r>
              <a:rPr lang="es-CO" sz="1800" dirty="0" smtClean="0">
                <a:solidFill>
                  <a:schemeClr val="accent5">
                    <a:lumMod val="50000"/>
                  </a:schemeClr>
                </a:solidFill>
                <a:latin typeface="Arial" panose="020B0604020202020204" pitchFamily="34" charset="0"/>
                <a:cs typeface="Arial" panose="020B0604020202020204" pitchFamily="34" charset="0"/>
              </a:rPr>
              <a:t>inversionista</a:t>
            </a:r>
            <a:endParaRPr lang="es-CO" sz="1800" dirty="0">
              <a:solidFill>
                <a:schemeClr val="accent5">
                  <a:lumMod val="50000"/>
                </a:schemeClr>
              </a:solidFill>
              <a:latin typeface="Arial" panose="020B0604020202020204" pitchFamily="34" charset="0"/>
              <a:cs typeface="Arial" panose="020B0604020202020204" pitchFamily="34" charset="0"/>
            </a:endParaRPr>
          </a:p>
          <a:p>
            <a:pPr lvl="1"/>
            <a:r>
              <a:rPr lang="es-CO" sz="1800" dirty="0">
                <a:solidFill>
                  <a:schemeClr val="accent5">
                    <a:lumMod val="50000"/>
                  </a:schemeClr>
                </a:solidFill>
                <a:latin typeface="Arial" panose="020B0604020202020204" pitchFamily="34" charset="0"/>
                <a:cs typeface="Arial" panose="020B0604020202020204" pitchFamily="34" charset="0"/>
              </a:rPr>
              <a:t>Revisión y homologación de legislación de </a:t>
            </a:r>
            <a:r>
              <a:rPr lang="es-CO" sz="1800" dirty="0" smtClean="0">
                <a:solidFill>
                  <a:schemeClr val="accent5">
                    <a:lumMod val="50000"/>
                  </a:schemeClr>
                </a:solidFill>
                <a:latin typeface="Arial" panose="020B0604020202020204" pitchFamily="34" charset="0"/>
                <a:cs typeface="Arial" panose="020B0604020202020204" pitchFamily="34" charset="0"/>
              </a:rPr>
              <a:t>derechos de autor</a:t>
            </a:r>
            <a:endParaRPr lang="es-CO" sz="1800" dirty="0">
              <a:solidFill>
                <a:schemeClr val="accent5">
                  <a:lumMod val="50000"/>
                </a:schemeClr>
              </a:solidFill>
              <a:latin typeface="Arial" panose="020B0604020202020204" pitchFamily="34" charset="0"/>
              <a:cs typeface="Arial" panose="020B0604020202020204" pitchFamily="34" charset="0"/>
            </a:endParaRPr>
          </a:p>
          <a:p>
            <a:pPr lvl="1"/>
            <a:r>
              <a:rPr lang="es-CO" sz="1800" dirty="0">
                <a:solidFill>
                  <a:schemeClr val="accent5">
                    <a:lumMod val="50000"/>
                  </a:schemeClr>
                </a:solidFill>
                <a:latin typeface="Arial" panose="020B0604020202020204" pitchFamily="34" charset="0"/>
                <a:cs typeface="Arial" panose="020B0604020202020204" pitchFamily="34" charset="0"/>
              </a:rPr>
              <a:t>Identificar principales </a:t>
            </a:r>
            <a:r>
              <a:rPr lang="es-CO" sz="1800" dirty="0" smtClean="0">
                <a:solidFill>
                  <a:schemeClr val="accent5">
                    <a:lumMod val="50000"/>
                  </a:schemeClr>
                </a:solidFill>
                <a:latin typeface="Arial" panose="020B0604020202020204" pitchFamily="34" charset="0"/>
                <a:cs typeface="Arial" panose="020B0604020202020204" pitchFamily="34" charset="0"/>
              </a:rPr>
              <a:t>inversionistas</a:t>
            </a:r>
          </a:p>
          <a:p>
            <a:pPr lvl="1"/>
            <a:r>
              <a:rPr lang="es-CO" sz="1800" dirty="0">
                <a:solidFill>
                  <a:schemeClr val="accent5">
                    <a:lumMod val="50000"/>
                  </a:schemeClr>
                </a:solidFill>
                <a:latin typeface="Arial" panose="020B0604020202020204" pitchFamily="34" charset="0"/>
                <a:cs typeface="Arial" panose="020B0604020202020204" pitchFamily="34" charset="0"/>
              </a:rPr>
              <a:t>E</a:t>
            </a:r>
            <a:r>
              <a:rPr lang="es-CO" sz="1800" dirty="0" smtClean="0">
                <a:solidFill>
                  <a:schemeClr val="accent5">
                    <a:lumMod val="50000"/>
                  </a:schemeClr>
                </a:solidFill>
                <a:latin typeface="Arial" panose="020B0604020202020204" pitchFamily="34" charset="0"/>
                <a:cs typeface="Arial" panose="020B0604020202020204" pitchFamily="34" charset="0"/>
              </a:rPr>
              <a:t>structuración de plan de acción</a:t>
            </a:r>
            <a:endParaRPr lang="es-CO" sz="1800" dirty="0">
              <a:solidFill>
                <a:schemeClr val="accent5">
                  <a:lumMod val="50000"/>
                </a:schemeClr>
              </a:solidFill>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3194370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400" dirty="0" smtClean="0">
                <a:solidFill>
                  <a:schemeClr val="accent6">
                    <a:lumMod val="75000"/>
                  </a:schemeClr>
                </a:solidFill>
                <a:latin typeface="Arial" panose="020B0604020202020204" pitchFamily="34" charset="0"/>
                <a:cs typeface="Arial" panose="020B0604020202020204" pitchFamily="34" charset="0"/>
              </a:rPr>
              <a:t>Propuestas </a:t>
            </a:r>
            <a:endParaRPr lang="es-CO" sz="24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027906"/>
            <a:ext cx="10515600" cy="5045075"/>
          </a:xfrm>
        </p:spPr>
        <p:txBody>
          <a:bodyPr>
            <a:normAutofit fontScale="55000" lnSpcReduction="20000"/>
          </a:bodyPr>
          <a:lstStyle/>
          <a:p>
            <a:pPr lvl="1"/>
            <a:endParaRPr lang="es-CO" dirty="0"/>
          </a:p>
          <a:p>
            <a:pPr lvl="1"/>
            <a:endParaRPr lang="es-CO" sz="2900" dirty="0">
              <a:latin typeface="Arial" panose="020B0604020202020204" pitchFamily="34" charset="0"/>
              <a:cs typeface="Arial" panose="020B0604020202020204" pitchFamily="34" charset="0"/>
            </a:endParaRPr>
          </a:p>
          <a:p>
            <a:r>
              <a:rPr lang="es-CO" sz="3300" dirty="0">
                <a:solidFill>
                  <a:schemeClr val="accent5">
                    <a:lumMod val="50000"/>
                  </a:schemeClr>
                </a:solidFill>
                <a:latin typeface="Arial" panose="020B0604020202020204" pitchFamily="34" charset="0"/>
                <a:cs typeface="Arial" panose="020B0604020202020204" pitchFamily="34" charset="0"/>
              </a:rPr>
              <a:t>La estrategia de </a:t>
            </a:r>
            <a:r>
              <a:rPr lang="es-CO" sz="3300" dirty="0" smtClean="0">
                <a:solidFill>
                  <a:schemeClr val="accent5">
                    <a:lumMod val="50000"/>
                  </a:schemeClr>
                </a:solidFill>
                <a:latin typeface="Arial" panose="020B0604020202020204" pitchFamily="34" charset="0"/>
                <a:cs typeface="Arial" panose="020B0604020202020204" pitchFamily="34" charset="0"/>
              </a:rPr>
              <a:t>promoción incluye actividades tradicionales de promoción, como participación en ferias internacionales, la realización de agendas individuales y las misiones comerciales pero adicionalmente se han incluido algunas propuestas alternativas como:</a:t>
            </a:r>
          </a:p>
          <a:p>
            <a:endParaRPr lang="es-CO" sz="3300" dirty="0">
              <a:latin typeface="Arial" panose="020B0604020202020204" pitchFamily="34" charset="0"/>
              <a:cs typeface="Arial" panose="020B0604020202020204" pitchFamily="34" charset="0"/>
            </a:endParaRPr>
          </a:p>
          <a:p>
            <a:pPr lvl="1"/>
            <a:r>
              <a:rPr lang="es-CO" sz="3300" dirty="0" smtClean="0">
                <a:solidFill>
                  <a:schemeClr val="accent5">
                    <a:lumMod val="50000"/>
                  </a:schemeClr>
                </a:solidFill>
                <a:latin typeface="Arial" panose="020B0604020202020204" pitchFamily="34" charset="0"/>
                <a:cs typeface="Arial" panose="020B0604020202020204" pitchFamily="34" charset="0"/>
              </a:rPr>
              <a:t>Consolidar una “central” de servicios para el sector audiovisual encargado de buscar y manejar las relaciones con los clientes.</a:t>
            </a:r>
          </a:p>
          <a:p>
            <a:pPr lvl="1"/>
            <a:endParaRPr lang="es-CO" sz="3300" dirty="0">
              <a:solidFill>
                <a:schemeClr val="accent5">
                  <a:lumMod val="50000"/>
                </a:schemeClr>
              </a:solidFill>
              <a:latin typeface="Arial" panose="020B0604020202020204" pitchFamily="34" charset="0"/>
              <a:cs typeface="Arial" panose="020B0604020202020204" pitchFamily="34" charset="0"/>
            </a:endParaRPr>
          </a:p>
          <a:p>
            <a:pPr lvl="1"/>
            <a:r>
              <a:rPr lang="es-CO" sz="3300" dirty="0" smtClean="0">
                <a:solidFill>
                  <a:schemeClr val="accent5">
                    <a:lumMod val="50000"/>
                  </a:schemeClr>
                </a:solidFill>
                <a:latin typeface="Arial" panose="020B0604020202020204" pitchFamily="34" charset="0"/>
                <a:cs typeface="Arial" panose="020B0604020202020204" pitchFamily="34" charset="0"/>
              </a:rPr>
              <a:t>Diseñar un portal que </a:t>
            </a:r>
            <a:r>
              <a:rPr lang="es-CO" sz="3300" dirty="0">
                <a:solidFill>
                  <a:schemeClr val="accent5">
                    <a:lumMod val="50000"/>
                  </a:schemeClr>
                </a:solidFill>
                <a:latin typeface="Arial" panose="020B0604020202020204" pitchFamily="34" charset="0"/>
                <a:cs typeface="Arial" panose="020B0604020202020204" pitchFamily="34" charset="0"/>
              </a:rPr>
              <a:t>permita hacer intercambio de contenidos </a:t>
            </a:r>
            <a:r>
              <a:rPr lang="es-CO" sz="3300" dirty="0" smtClean="0">
                <a:solidFill>
                  <a:schemeClr val="accent5">
                    <a:lumMod val="50000"/>
                  </a:schemeClr>
                </a:solidFill>
                <a:latin typeface="Arial" panose="020B0604020202020204" pitchFamily="34" charset="0"/>
                <a:cs typeface="Arial" panose="020B0604020202020204" pitchFamily="34" charset="0"/>
              </a:rPr>
              <a:t>audiovisuales.</a:t>
            </a:r>
          </a:p>
          <a:p>
            <a:pPr marL="457200" lvl="1" indent="0">
              <a:buNone/>
            </a:pPr>
            <a:endParaRPr lang="es-CO" sz="3300" dirty="0">
              <a:solidFill>
                <a:schemeClr val="accent5">
                  <a:lumMod val="50000"/>
                </a:schemeClr>
              </a:solidFill>
              <a:latin typeface="Arial" panose="020B0604020202020204" pitchFamily="34" charset="0"/>
              <a:cs typeface="Arial" panose="020B0604020202020204" pitchFamily="34" charset="0"/>
            </a:endParaRPr>
          </a:p>
          <a:p>
            <a:pPr lvl="1"/>
            <a:r>
              <a:rPr lang="es-CO" sz="3300" dirty="0" smtClean="0">
                <a:solidFill>
                  <a:schemeClr val="accent5">
                    <a:lumMod val="50000"/>
                  </a:schemeClr>
                </a:solidFill>
                <a:latin typeface="Arial" panose="020B0604020202020204" pitchFamily="34" charset="0"/>
                <a:cs typeface="Arial" panose="020B0604020202020204" pitchFamily="34" charset="0"/>
              </a:rPr>
              <a:t>Vinculación proactiva con el “</a:t>
            </a:r>
            <a:r>
              <a:rPr lang="es-CO" sz="3300" dirty="0" err="1" smtClean="0">
                <a:solidFill>
                  <a:schemeClr val="accent5">
                    <a:lumMod val="50000"/>
                  </a:schemeClr>
                </a:solidFill>
                <a:latin typeface="Arial" panose="020B0604020202020204" pitchFamily="34" charset="0"/>
                <a:cs typeface="Arial" panose="020B0604020202020204" pitchFamily="34" charset="0"/>
              </a:rPr>
              <a:t>pilot</a:t>
            </a:r>
            <a:r>
              <a:rPr lang="es-CO" sz="3300" dirty="0" smtClean="0">
                <a:solidFill>
                  <a:schemeClr val="accent5">
                    <a:lumMod val="50000"/>
                  </a:schemeClr>
                </a:solidFill>
                <a:latin typeface="Arial" panose="020B0604020202020204" pitchFamily="34" charset="0"/>
                <a:cs typeface="Arial" panose="020B0604020202020204" pitchFamily="34" charset="0"/>
              </a:rPr>
              <a:t> </a:t>
            </a:r>
            <a:r>
              <a:rPr lang="es-CO" sz="3300" dirty="0" err="1" smtClean="0">
                <a:solidFill>
                  <a:schemeClr val="accent5">
                    <a:lumMod val="50000"/>
                  </a:schemeClr>
                </a:solidFill>
                <a:latin typeface="Arial" panose="020B0604020202020204" pitchFamily="34" charset="0"/>
                <a:cs typeface="Arial" panose="020B0604020202020204" pitchFamily="34" charset="0"/>
              </a:rPr>
              <a:t>season</a:t>
            </a:r>
            <a:r>
              <a:rPr lang="es-CO" sz="3300" dirty="0" smtClean="0">
                <a:solidFill>
                  <a:schemeClr val="accent5">
                    <a:lumMod val="50000"/>
                  </a:schemeClr>
                </a:solidFill>
                <a:latin typeface="Arial" panose="020B0604020202020204" pitchFamily="34" charset="0"/>
                <a:cs typeface="Arial" panose="020B0604020202020204" pitchFamily="34" charset="0"/>
              </a:rPr>
              <a:t>” de Los </a:t>
            </a:r>
            <a:r>
              <a:rPr lang="es-CO" sz="3300" dirty="0" err="1" smtClean="0">
                <a:solidFill>
                  <a:schemeClr val="accent5">
                    <a:lumMod val="50000"/>
                  </a:schemeClr>
                </a:solidFill>
                <a:latin typeface="Arial" panose="020B0604020202020204" pitchFamily="34" charset="0"/>
                <a:cs typeface="Arial" panose="020B0604020202020204" pitchFamily="34" charset="0"/>
              </a:rPr>
              <a:t>Angeles</a:t>
            </a:r>
            <a:r>
              <a:rPr lang="es-CO" sz="3300" dirty="0" smtClean="0">
                <a:solidFill>
                  <a:schemeClr val="accent5">
                    <a:lumMod val="50000"/>
                  </a:schemeClr>
                </a:solidFill>
                <a:latin typeface="Arial" panose="020B0604020202020204" pitchFamily="34" charset="0"/>
                <a:cs typeface="Arial" panose="020B0604020202020204" pitchFamily="34" charset="0"/>
              </a:rPr>
              <a:t>.</a:t>
            </a:r>
          </a:p>
          <a:p>
            <a:pPr marL="457200" lvl="1" indent="0">
              <a:buNone/>
            </a:pPr>
            <a:endParaRPr lang="es-CO" sz="3300" dirty="0" smtClean="0">
              <a:solidFill>
                <a:schemeClr val="accent5">
                  <a:lumMod val="50000"/>
                </a:schemeClr>
              </a:solidFill>
              <a:latin typeface="Arial" panose="020B0604020202020204" pitchFamily="34" charset="0"/>
              <a:cs typeface="Arial" panose="020B0604020202020204" pitchFamily="34" charset="0"/>
            </a:endParaRPr>
          </a:p>
          <a:p>
            <a:pPr lvl="1"/>
            <a:r>
              <a:rPr lang="es-CO" sz="3300" dirty="0">
                <a:solidFill>
                  <a:schemeClr val="accent5">
                    <a:lumMod val="50000"/>
                  </a:schemeClr>
                </a:solidFill>
                <a:latin typeface="Arial" panose="020B0604020202020204" pitchFamily="34" charset="0"/>
                <a:cs typeface="Arial" panose="020B0604020202020204" pitchFamily="34" charset="0"/>
              </a:rPr>
              <a:t>“Toma” de los principales eventos del sector en los próximos dos años</a:t>
            </a:r>
            <a:r>
              <a:rPr lang="es-CO" sz="3300" dirty="0" smtClean="0">
                <a:solidFill>
                  <a:schemeClr val="accent5">
                    <a:lumMod val="50000"/>
                  </a:schemeClr>
                </a:solidFill>
                <a:latin typeface="Arial" panose="020B0604020202020204" pitchFamily="34" charset="0"/>
                <a:cs typeface="Arial" panose="020B0604020202020204" pitchFamily="34" charset="0"/>
              </a:rPr>
              <a:t>.</a:t>
            </a:r>
          </a:p>
          <a:p>
            <a:pPr marL="457200" lvl="1" indent="0">
              <a:buNone/>
            </a:pPr>
            <a:endParaRPr lang="es-CO" sz="3300" dirty="0">
              <a:solidFill>
                <a:schemeClr val="accent5">
                  <a:lumMod val="50000"/>
                </a:schemeClr>
              </a:solidFill>
              <a:latin typeface="Arial" panose="020B0604020202020204" pitchFamily="34" charset="0"/>
              <a:cs typeface="Arial" panose="020B0604020202020204" pitchFamily="34" charset="0"/>
            </a:endParaRPr>
          </a:p>
          <a:p>
            <a:pPr lvl="1"/>
            <a:r>
              <a:rPr lang="es-CO" sz="3300" dirty="0" smtClean="0">
                <a:solidFill>
                  <a:schemeClr val="accent5">
                    <a:lumMod val="50000"/>
                  </a:schemeClr>
                </a:solidFill>
                <a:latin typeface="Arial" panose="020B0604020202020204" pitchFamily="34" charset="0"/>
                <a:cs typeface="Arial" panose="020B0604020202020204" pitchFamily="34" charset="0"/>
              </a:rPr>
              <a:t>Creación de un premio a casos exitosos de encadenamientos en el sector a ser entregados en el evento regional.</a:t>
            </a:r>
          </a:p>
          <a:p>
            <a:pPr lvl="1"/>
            <a:endParaRPr lang="es-CO" sz="3300" dirty="0">
              <a:latin typeface="Arial" panose="020B0604020202020204" pitchFamily="34" charset="0"/>
              <a:cs typeface="Arial" panose="020B0604020202020204" pitchFamily="34" charset="0"/>
            </a:endParaRPr>
          </a:p>
          <a:p>
            <a:pPr marL="685800" lvl="2">
              <a:spcBef>
                <a:spcPts val="1000"/>
              </a:spcBef>
            </a:pPr>
            <a:r>
              <a:rPr lang="es-CO" sz="3300" dirty="0" smtClean="0">
                <a:solidFill>
                  <a:schemeClr val="accent5">
                    <a:lumMod val="50000"/>
                  </a:schemeClr>
                </a:solidFill>
                <a:latin typeface="Arial" panose="020B0604020202020204" pitchFamily="34" charset="0"/>
                <a:cs typeface="Arial" panose="020B0604020202020204" pitchFamily="34" charset="0"/>
              </a:rPr>
              <a:t>Creación </a:t>
            </a:r>
            <a:r>
              <a:rPr lang="es-CO" sz="3300" dirty="0">
                <a:solidFill>
                  <a:schemeClr val="accent5">
                    <a:lumMod val="50000"/>
                  </a:schemeClr>
                </a:solidFill>
                <a:latin typeface="Arial" panose="020B0604020202020204" pitchFamily="34" charset="0"/>
                <a:cs typeface="Arial" panose="020B0604020202020204" pitchFamily="34" charset="0"/>
              </a:rPr>
              <a:t>y posicionamiento de evento de promoción  en la región que permita poner el sector en el calendario de los eventos </a:t>
            </a:r>
            <a:r>
              <a:rPr lang="es-CO" sz="3300" dirty="0" smtClean="0">
                <a:solidFill>
                  <a:schemeClr val="accent5">
                    <a:lumMod val="50000"/>
                  </a:schemeClr>
                </a:solidFill>
                <a:latin typeface="Arial" panose="020B0604020202020204" pitchFamily="34" charset="0"/>
                <a:cs typeface="Arial" panose="020B0604020202020204" pitchFamily="34" charset="0"/>
              </a:rPr>
              <a:t>mundiales </a:t>
            </a:r>
          </a:p>
          <a:p>
            <a:pPr marL="685800" lvl="2">
              <a:spcBef>
                <a:spcPts val="1000"/>
              </a:spcBef>
            </a:pPr>
            <a:endParaRPr lang="es-CO" sz="3300" dirty="0">
              <a:solidFill>
                <a:schemeClr val="accent5">
                  <a:lumMod val="50000"/>
                </a:schemeClr>
              </a:solidFill>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2468894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“Central de servicios para el sector audiovisual”</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2143125"/>
            <a:ext cx="10515600" cy="4351338"/>
          </a:xfrm>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Tiene como objetivo facilitar el acceso a los mejores servicios ofrecidos por empresas pymes de la región.</a:t>
            </a:r>
          </a:p>
          <a:p>
            <a:r>
              <a:rPr lang="es-CO" sz="1800" dirty="0" smtClean="0">
                <a:solidFill>
                  <a:schemeClr val="accent5">
                    <a:lumMod val="50000"/>
                  </a:schemeClr>
                </a:solidFill>
                <a:latin typeface="Arial" panose="020B0604020202020204" pitchFamily="34" charset="0"/>
                <a:cs typeface="Arial" panose="020B0604020202020204" pitchFamily="34" charset="0"/>
              </a:rPr>
              <a:t>Dependiendo del tipo de proyecto audiovisual, la central envía ternas por servicio para que el cliente pueda escoger los proveedores a utilizar.</a:t>
            </a:r>
          </a:p>
          <a:p>
            <a:r>
              <a:rPr lang="es-CO" sz="1800" dirty="0" smtClean="0">
                <a:solidFill>
                  <a:schemeClr val="accent5">
                    <a:lumMod val="50000"/>
                  </a:schemeClr>
                </a:solidFill>
                <a:latin typeface="Arial" panose="020B0604020202020204" pitchFamily="34" charset="0"/>
                <a:cs typeface="Arial" panose="020B0604020202020204" pitchFamily="34" charset="0"/>
              </a:rPr>
              <a:t>Facilita y optimiza, en términos de tiempo y calidad la búsqueda de proveedores para cualquier tipo de proyecto audiovisual en la región.</a:t>
            </a:r>
          </a:p>
          <a:p>
            <a:r>
              <a:rPr lang="es-CO" sz="1800" dirty="0" smtClean="0">
                <a:solidFill>
                  <a:schemeClr val="accent5">
                    <a:lumMod val="50000"/>
                  </a:schemeClr>
                </a:solidFill>
                <a:latin typeface="Arial" panose="020B0604020202020204" pitchFamily="34" charset="0"/>
                <a:cs typeface="Arial" panose="020B0604020202020204" pitchFamily="34" charset="0"/>
              </a:rPr>
              <a:t>Garantiza que el cliente esta teniendo acceso a los mejores proveedores según sus necesidades.</a:t>
            </a:r>
          </a:p>
          <a:p>
            <a:r>
              <a:rPr lang="es-CO" sz="1800" dirty="0" smtClean="0">
                <a:solidFill>
                  <a:schemeClr val="accent5">
                    <a:lumMod val="50000"/>
                  </a:schemeClr>
                </a:solidFill>
                <a:latin typeface="Arial" panose="020B0604020202020204" pitchFamily="34" charset="0"/>
                <a:cs typeface="Arial" panose="020B0604020202020204" pitchFamily="34" charset="0"/>
              </a:rPr>
              <a:t>Permite encadenamientos regionales.</a:t>
            </a:r>
          </a:p>
          <a:p>
            <a:r>
              <a:rPr lang="es-CO" sz="1800" dirty="0" smtClean="0">
                <a:solidFill>
                  <a:schemeClr val="accent5">
                    <a:lumMod val="50000"/>
                  </a:schemeClr>
                </a:solidFill>
                <a:latin typeface="Arial" panose="020B0604020202020204" pitchFamily="34" charset="0"/>
                <a:cs typeface="Arial" panose="020B0604020202020204" pitchFamily="34" charset="0"/>
              </a:rPr>
              <a:t>Garantiza la participación de las pymes.</a:t>
            </a:r>
          </a:p>
          <a:p>
            <a:endParaRPr lang="es-CO"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330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Portal para intercambio de contenidos</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2447925"/>
            <a:ext cx="10515600" cy="3228975"/>
          </a:xfrm>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Tiene como objetivo no solo integrar la oferta de contenidos, sino iniciar un intercambio regional de los mismos.</a:t>
            </a:r>
          </a:p>
          <a:p>
            <a:r>
              <a:rPr lang="es-CO" sz="1800" dirty="0" smtClean="0">
                <a:solidFill>
                  <a:schemeClr val="accent5">
                    <a:lumMod val="50000"/>
                  </a:schemeClr>
                </a:solidFill>
                <a:latin typeface="Arial" panose="020B0604020202020204" pitchFamily="34" charset="0"/>
                <a:cs typeface="Arial" panose="020B0604020202020204" pitchFamily="34" charset="0"/>
              </a:rPr>
              <a:t>Consolidado el portal se pueden invitar a vincularse canales o productores de otras regiones.</a:t>
            </a:r>
          </a:p>
          <a:p>
            <a:r>
              <a:rPr lang="es-CO" sz="1800" dirty="0" smtClean="0">
                <a:solidFill>
                  <a:schemeClr val="accent5">
                    <a:lumMod val="50000"/>
                  </a:schemeClr>
                </a:solidFill>
                <a:latin typeface="Arial" panose="020B0604020202020204" pitchFamily="34" charset="0"/>
                <a:cs typeface="Arial" panose="020B0604020202020204" pitchFamily="34" charset="0"/>
              </a:rPr>
              <a:t>Permite dar a conocer la calidad de las producciones audiovisuales de la región.</a:t>
            </a:r>
          </a:p>
          <a:p>
            <a:r>
              <a:rPr lang="es-CO" sz="1800" dirty="0" smtClean="0">
                <a:solidFill>
                  <a:schemeClr val="accent5">
                    <a:lumMod val="50000"/>
                  </a:schemeClr>
                </a:solidFill>
                <a:latin typeface="Arial" panose="020B0604020202020204" pitchFamily="34" charset="0"/>
                <a:cs typeface="Arial" panose="020B0604020202020204" pitchFamily="34" charset="0"/>
              </a:rPr>
              <a:t>Permite mejorar la calidad de las parrillas de los canales públicos.</a:t>
            </a:r>
          </a:p>
          <a:p>
            <a:r>
              <a:rPr lang="es-CO" sz="1800" dirty="0" smtClean="0">
                <a:solidFill>
                  <a:schemeClr val="accent5">
                    <a:lumMod val="50000"/>
                  </a:schemeClr>
                </a:solidFill>
                <a:latin typeface="Arial" panose="020B0604020202020204" pitchFamily="34" charset="0"/>
                <a:cs typeface="Arial" panose="020B0604020202020204" pitchFamily="34" charset="0"/>
              </a:rPr>
              <a:t>Permite ampliar cubrimiento de mercados con contenidos audiovisuales de la región.</a:t>
            </a:r>
          </a:p>
          <a:p>
            <a:pPr marL="0" indent="0">
              <a:buNone/>
            </a:pPr>
            <a:endParaRPr lang="es-CO" dirty="0"/>
          </a:p>
        </p:txBody>
      </p:sp>
    </p:spTree>
    <p:extLst>
      <p:ext uri="{BB962C8B-B14F-4D97-AF65-F5344CB8AC3E}">
        <p14:creationId xmlns:p14="http://schemas.microsoft.com/office/powerpoint/2010/main" val="2674158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err="1" smtClean="0">
                <a:solidFill>
                  <a:schemeClr val="accent6">
                    <a:lumMod val="75000"/>
                  </a:schemeClr>
                </a:solidFill>
                <a:latin typeface="Arial" panose="020B0604020202020204" pitchFamily="34" charset="0"/>
                <a:cs typeface="Arial" panose="020B0604020202020204" pitchFamily="34" charset="0"/>
              </a:rPr>
              <a:t>Pilot</a:t>
            </a:r>
            <a:r>
              <a:rPr lang="es-CO" sz="2800" dirty="0" smtClean="0">
                <a:solidFill>
                  <a:schemeClr val="accent6">
                    <a:lumMod val="75000"/>
                  </a:schemeClr>
                </a:solidFill>
                <a:latin typeface="Arial" panose="020B0604020202020204" pitchFamily="34" charset="0"/>
                <a:cs typeface="Arial" panose="020B0604020202020204" pitchFamily="34" charset="0"/>
              </a:rPr>
              <a:t> </a:t>
            </a:r>
            <a:r>
              <a:rPr lang="es-CO" sz="2800" dirty="0" err="1" smtClean="0">
                <a:solidFill>
                  <a:schemeClr val="accent6">
                    <a:lumMod val="75000"/>
                  </a:schemeClr>
                </a:solidFill>
                <a:latin typeface="Arial" panose="020B0604020202020204" pitchFamily="34" charset="0"/>
                <a:cs typeface="Arial" panose="020B0604020202020204" pitchFamily="34" charset="0"/>
              </a:rPr>
              <a:t>season</a:t>
            </a:r>
            <a:r>
              <a:rPr lang="es-CO" sz="2800" dirty="0" smtClean="0">
                <a:solidFill>
                  <a:schemeClr val="accent6">
                    <a:lumMod val="75000"/>
                  </a:schemeClr>
                </a:solidFill>
                <a:latin typeface="Arial" panose="020B0604020202020204" pitchFamily="34" charset="0"/>
                <a:cs typeface="Arial" panose="020B0604020202020204" pitchFamily="34" charset="0"/>
              </a:rPr>
              <a:t> L.A.</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Que es:</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Convocatoria a las productoras para presentar nuevos proyectos para </a:t>
            </a:r>
            <a:r>
              <a:rPr lang="es-CO" sz="1800" dirty="0" err="1" smtClean="0">
                <a:solidFill>
                  <a:schemeClr val="accent5">
                    <a:lumMod val="50000"/>
                  </a:schemeClr>
                </a:solidFill>
                <a:latin typeface="Arial" panose="020B0604020202020204" pitchFamily="34" charset="0"/>
                <a:cs typeface="Arial" panose="020B0604020202020204" pitchFamily="34" charset="0"/>
              </a:rPr>
              <a:t>t.v</a:t>
            </a:r>
            <a:r>
              <a:rPr lang="es-CO" sz="1800" dirty="0" smtClean="0">
                <a:solidFill>
                  <a:schemeClr val="accent5">
                    <a:lumMod val="50000"/>
                  </a:schemeClr>
                </a:solidFill>
                <a:latin typeface="Arial" panose="020B0604020202020204" pitchFamily="34" charset="0"/>
                <a:cs typeface="Arial" panose="020B0604020202020204" pitchFamily="34" charset="0"/>
              </a:rPr>
              <a:t>. en todos los géneros.</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Participan las mas grandes y reconocidas productoras como FOX, NBC, CBS, ABC, etc.</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De los proyectos que son seleccionados producen 1 capitulo para probar si es aceptado por el público.</a:t>
            </a:r>
          </a:p>
          <a:p>
            <a:pPr lvl="1"/>
            <a:endParaRPr lang="es-CO" sz="1800" dirty="0" smtClean="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Dos objetivos primordiales:</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Lograr que se habrá por lo menos un cupo para proyectos de América Latina.</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Ofrecer los servicios audiovisuales para aquellos proyectos ganadores que por sus características se puedan rodar en la región.</a:t>
            </a:r>
          </a:p>
          <a:p>
            <a:endParaRPr lang="es-CO" dirty="0" smtClean="0">
              <a:solidFill>
                <a:schemeClr val="accent5">
                  <a:lumMod val="50000"/>
                </a:schemeClr>
              </a:solidFill>
            </a:endParaRPr>
          </a:p>
        </p:txBody>
      </p:sp>
    </p:spTree>
    <p:extLst>
      <p:ext uri="{BB962C8B-B14F-4D97-AF65-F5344CB8AC3E}">
        <p14:creationId xmlns:p14="http://schemas.microsoft.com/office/powerpoint/2010/main" val="2451195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“Toma” de los principales Eventos</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Se sugieren estos cuatro eventos considerando que ya algunas de las agencias participan con lo que seria mas fácil organizar la “Toma” de los eventos.</a:t>
            </a:r>
          </a:p>
          <a:p>
            <a:pPr marL="457200" lvl="1" indent="0">
              <a:buNone/>
            </a:pPr>
            <a:r>
              <a:rPr lang="es-CO" sz="1800" dirty="0" err="1" smtClean="0">
                <a:solidFill>
                  <a:schemeClr val="accent5">
                    <a:lumMod val="50000"/>
                  </a:schemeClr>
                </a:solidFill>
                <a:latin typeface="Arial" panose="020B0604020202020204" pitchFamily="34" charset="0"/>
                <a:cs typeface="Arial" panose="020B0604020202020204" pitchFamily="34" charset="0"/>
              </a:rPr>
              <a:t>Mipcom</a:t>
            </a:r>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marL="457200" lvl="1" indent="0">
              <a:buNone/>
            </a:pPr>
            <a:r>
              <a:rPr lang="es-CO" sz="1800" dirty="0" smtClean="0">
                <a:solidFill>
                  <a:schemeClr val="accent5">
                    <a:lumMod val="50000"/>
                  </a:schemeClr>
                </a:solidFill>
                <a:latin typeface="Arial" panose="020B0604020202020204" pitchFamily="34" charset="0"/>
                <a:cs typeface="Arial" panose="020B0604020202020204" pitchFamily="34" charset="0"/>
              </a:rPr>
              <a:t>LA </a:t>
            </a:r>
            <a:r>
              <a:rPr lang="es-CO" sz="1800" dirty="0" err="1" smtClean="0">
                <a:solidFill>
                  <a:schemeClr val="accent5">
                    <a:lumMod val="50000"/>
                  </a:schemeClr>
                </a:solidFill>
                <a:latin typeface="Arial" panose="020B0604020202020204" pitchFamily="34" charset="0"/>
                <a:cs typeface="Arial" panose="020B0604020202020204" pitchFamily="34" charset="0"/>
              </a:rPr>
              <a:t>screening</a:t>
            </a:r>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marL="457200" lvl="1" indent="0">
              <a:buNone/>
            </a:pPr>
            <a:r>
              <a:rPr lang="es-CO" sz="1800" dirty="0" smtClean="0">
                <a:solidFill>
                  <a:schemeClr val="accent5">
                    <a:lumMod val="50000"/>
                  </a:schemeClr>
                </a:solidFill>
                <a:latin typeface="Arial" panose="020B0604020202020204" pitchFamily="34" charset="0"/>
                <a:cs typeface="Arial" panose="020B0604020202020204" pitchFamily="34" charset="0"/>
              </a:rPr>
              <a:t>American Film </a:t>
            </a:r>
            <a:r>
              <a:rPr lang="es-CO" sz="1800" dirty="0" err="1" smtClean="0">
                <a:solidFill>
                  <a:schemeClr val="accent5">
                    <a:lumMod val="50000"/>
                  </a:schemeClr>
                </a:solidFill>
                <a:latin typeface="Arial" panose="020B0604020202020204" pitchFamily="34" charset="0"/>
                <a:cs typeface="Arial" panose="020B0604020202020204" pitchFamily="34" charset="0"/>
              </a:rPr>
              <a:t>Market</a:t>
            </a:r>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marL="457200" lvl="1" indent="0">
              <a:buNone/>
            </a:pPr>
            <a:r>
              <a:rPr lang="es-CO" sz="1800" dirty="0" smtClean="0">
                <a:solidFill>
                  <a:schemeClr val="accent5">
                    <a:lumMod val="50000"/>
                  </a:schemeClr>
                </a:solidFill>
                <a:latin typeface="Arial" panose="020B0604020202020204" pitchFamily="34" charset="0"/>
                <a:cs typeface="Arial" panose="020B0604020202020204" pitchFamily="34" charset="0"/>
              </a:rPr>
              <a:t>International </a:t>
            </a:r>
            <a:r>
              <a:rPr lang="es-CO" sz="1800" dirty="0" err="1" smtClean="0">
                <a:solidFill>
                  <a:schemeClr val="accent5">
                    <a:lumMod val="50000"/>
                  </a:schemeClr>
                </a:solidFill>
                <a:latin typeface="Arial" panose="020B0604020202020204" pitchFamily="34" charset="0"/>
                <a:cs typeface="Arial" panose="020B0604020202020204" pitchFamily="34" charset="0"/>
              </a:rPr>
              <a:t>animation</a:t>
            </a:r>
            <a:r>
              <a:rPr lang="es-CO" sz="1800" dirty="0" smtClean="0">
                <a:solidFill>
                  <a:schemeClr val="accent5">
                    <a:lumMod val="50000"/>
                  </a:schemeClr>
                </a:solidFill>
                <a:latin typeface="Arial" panose="020B0604020202020204" pitchFamily="34" charset="0"/>
                <a:cs typeface="Arial" panose="020B0604020202020204" pitchFamily="34" charset="0"/>
              </a:rPr>
              <a:t> film </a:t>
            </a:r>
            <a:r>
              <a:rPr lang="es-CO" sz="1800" dirty="0" err="1" smtClean="0">
                <a:solidFill>
                  <a:schemeClr val="accent5">
                    <a:lumMod val="50000"/>
                  </a:schemeClr>
                </a:solidFill>
                <a:latin typeface="Arial" panose="020B0604020202020204" pitchFamily="34" charset="0"/>
                <a:cs typeface="Arial" panose="020B0604020202020204" pitchFamily="34" charset="0"/>
              </a:rPr>
              <a:t>market</a:t>
            </a:r>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marL="457200" lvl="1" indent="0">
              <a:buNone/>
            </a:pP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El principal objetivo es que a través de diferentes actividades que se realizan durante el evento este presente Latinoamérica posicionándose como proveedor de servicios.</a:t>
            </a:r>
          </a:p>
          <a:p>
            <a:endParaRPr lang="es-CO" dirty="0" smtClean="0">
              <a:solidFill>
                <a:schemeClr val="accent5">
                  <a:lumMod val="50000"/>
                </a:schemeClr>
              </a:solidFill>
            </a:endParaRPr>
          </a:p>
          <a:p>
            <a:endParaRPr lang="es-CO" dirty="0"/>
          </a:p>
          <a:p>
            <a:endParaRPr lang="es-CO" dirty="0" smtClean="0"/>
          </a:p>
        </p:txBody>
      </p:sp>
    </p:spTree>
    <p:extLst>
      <p:ext uri="{BB962C8B-B14F-4D97-AF65-F5344CB8AC3E}">
        <p14:creationId xmlns:p14="http://schemas.microsoft.com/office/powerpoint/2010/main" val="2458022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Estrategia de atracción de inversión</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825625"/>
            <a:ext cx="10515600" cy="2962275"/>
          </a:xfrm>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La estrategia de atracción de inversión también cuenta con actividades tradicionales como desayunos con potenciales inversionistas, eventos de presentación de la región en el exterior, agendas individuales, entre otros, pero con un foco: </a:t>
            </a:r>
          </a:p>
          <a:p>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lvl="1"/>
            <a:r>
              <a:rPr lang="es-CO" sz="1800" dirty="0" smtClean="0">
                <a:solidFill>
                  <a:schemeClr val="accent5">
                    <a:lumMod val="50000"/>
                  </a:schemeClr>
                </a:solidFill>
                <a:latin typeface="Arial" panose="020B0604020202020204" pitchFamily="34" charset="0"/>
                <a:cs typeface="Arial" panose="020B0604020202020204" pitchFamily="34" charset="0"/>
              </a:rPr>
              <a:t>Servicios requeridos en locaciones</a:t>
            </a:r>
          </a:p>
          <a:p>
            <a:pPr lvl="2"/>
            <a:r>
              <a:rPr lang="es-CO" sz="1800" dirty="0" smtClean="0">
                <a:solidFill>
                  <a:schemeClr val="accent5">
                    <a:lumMod val="50000"/>
                  </a:schemeClr>
                </a:solidFill>
                <a:latin typeface="Arial" panose="020B0604020202020204" pitchFamily="34" charset="0"/>
                <a:cs typeface="Arial" panose="020B0604020202020204" pitchFamily="34" charset="0"/>
              </a:rPr>
              <a:t>Alojamiento </a:t>
            </a:r>
          </a:p>
          <a:p>
            <a:pPr lvl="2"/>
            <a:r>
              <a:rPr lang="es-CO" sz="1800" dirty="0" smtClean="0">
                <a:solidFill>
                  <a:schemeClr val="accent5">
                    <a:lumMod val="50000"/>
                  </a:schemeClr>
                </a:solidFill>
                <a:latin typeface="Arial" panose="020B0604020202020204" pitchFamily="34" charset="0"/>
                <a:cs typeface="Arial" panose="020B0604020202020204" pitchFamily="34" charset="0"/>
              </a:rPr>
              <a:t>Catering</a:t>
            </a:r>
          </a:p>
          <a:p>
            <a:pPr lvl="2"/>
            <a:r>
              <a:rPr lang="es-CO" sz="1800" dirty="0" smtClean="0">
                <a:solidFill>
                  <a:schemeClr val="accent5">
                    <a:lumMod val="50000"/>
                  </a:schemeClr>
                </a:solidFill>
                <a:latin typeface="Arial" panose="020B0604020202020204" pitchFamily="34" charset="0"/>
                <a:cs typeface="Arial" panose="020B0604020202020204" pitchFamily="34" charset="0"/>
              </a:rPr>
              <a:t>Camerinos</a:t>
            </a:r>
          </a:p>
          <a:p>
            <a:pPr lvl="2"/>
            <a:r>
              <a:rPr lang="es-CO" sz="1800" dirty="0" smtClean="0">
                <a:solidFill>
                  <a:schemeClr val="accent5">
                    <a:lumMod val="50000"/>
                  </a:schemeClr>
                </a:solidFill>
                <a:latin typeface="Arial" panose="020B0604020202020204" pitchFamily="34" charset="0"/>
                <a:cs typeface="Arial" panose="020B0604020202020204" pitchFamily="34" charset="0"/>
              </a:rPr>
              <a:t>Restaurantes</a:t>
            </a:r>
          </a:p>
          <a:p>
            <a:pPr lvl="2"/>
            <a:endParaRPr lang="es-CO" sz="1800" dirty="0">
              <a:solidFill>
                <a:schemeClr val="accent5">
                  <a:lumMod val="50000"/>
                </a:schemeClr>
              </a:solidFill>
              <a:latin typeface="Arial" panose="020B0604020202020204" pitchFamily="34" charset="0"/>
              <a:cs typeface="Arial" panose="020B0604020202020204" pitchFamily="34" charset="0"/>
            </a:endParaRPr>
          </a:p>
          <a:p>
            <a:endParaRPr lang="es-CO" sz="2600" dirty="0" smtClean="0">
              <a:solidFill>
                <a:schemeClr val="accent5">
                  <a:lumMod val="50000"/>
                </a:schemeClr>
              </a:solidFill>
              <a:latin typeface="Arial" panose="020B0604020202020204" pitchFamily="34" charset="0"/>
              <a:cs typeface="Arial" panose="020B0604020202020204" pitchFamily="34" charset="0"/>
            </a:endParaRPr>
          </a:p>
          <a:p>
            <a:endParaRPr lang="es-CO" dirty="0"/>
          </a:p>
          <a:p>
            <a:endParaRPr lang="es-CO" dirty="0"/>
          </a:p>
        </p:txBody>
      </p:sp>
    </p:spTree>
    <p:extLst>
      <p:ext uri="{BB962C8B-B14F-4D97-AF65-F5344CB8AC3E}">
        <p14:creationId xmlns:p14="http://schemas.microsoft.com/office/powerpoint/2010/main" val="2972062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fortalecimiento del sector</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20000"/>
          </a:bodyPr>
          <a:lstStyle/>
          <a:p>
            <a:pPr marL="0" indent="0">
              <a:buNone/>
            </a:pPr>
            <a:endParaRPr lang="es-CO" dirty="0" smtClean="0">
              <a:solidFill>
                <a:schemeClr val="accent6">
                  <a:lumMod val="75000"/>
                </a:schemeClr>
              </a:solidFill>
              <a:latin typeface="Arial" panose="020B0604020202020204" pitchFamily="34" charset="0"/>
              <a:cs typeface="Arial" panose="020B0604020202020204" pitchFamily="34" charset="0"/>
            </a:endParaRP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principales actores públicos y privados por subsector por país</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Consolidación de base de datos regional</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Identificación de posibles clúster</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Realización de mesas de trabajo para:</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Presentar el proyecto </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Vincular entidades públicas y privadas</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Nombrar representante por entidad</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Identificar principales fortalezas del sector (por subsector/país) </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Identificar principales debilidades</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Identificar posibles encadenamientos</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Identificar la propuesta de valor</a:t>
            </a:r>
          </a:p>
          <a:p>
            <a:pPr lvl="2"/>
            <a:r>
              <a:rPr lang="es-CO" sz="1900" dirty="0" smtClean="0">
                <a:solidFill>
                  <a:schemeClr val="accent5">
                    <a:lumMod val="50000"/>
                  </a:schemeClr>
                </a:solidFill>
                <a:latin typeface="Arial" panose="020B0604020202020204" pitchFamily="34" charset="0"/>
                <a:cs typeface="Arial" panose="020B0604020202020204" pitchFamily="34" charset="0"/>
              </a:rPr>
              <a:t>Definir plan de acción a seis meses incluyendo actividades, responsables y presupuesto requerido</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Estructurar proyecto de fortalecimiento institucional </a:t>
            </a:r>
          </a:p>
          <a:p>
            <a:pPr lvl="1"/>
            <a:r>
              <a:rPr lang="es-CO" sz="1900" dirty="0" smtClean="0">
                <a:solidFill>
                  <a:schemeClr val="accent5">
                    <a:lumMod val="50000"/>
                  </a:schemeClr>
                </a:solidFill>
                <a:latin typeface="Arial" panose="020B0604020202020204" pitchFamily="34" charset="0"/>
                <a:cs typeface="Arial" panose="020B0604020202020204" pitchFamily="34" charset="0"/>
              </a:rPr>
              <a:t>Presentar proyecto a fuentes de cooperación</a:t>
            </a:r>
          </a:p>
          <a:p>
            <a:pPr lvl="1"/>
            <a:endParaRPr lang="es-CO" dirty="0" smtClean="0"/>
          </a:p>
          <a:p>
            <a:endParaRPr lang="es-CO" dirty="0"/>
          </a:p>
          <a:p>
            <a:endParaRPr lang="es-CO" dirty="0" smtClean="0"/>
          </a:p>
          <a:p>
            <a:endParaRPr lang="es-CO" dirty="0"/>
          </a:p>
          <a:p>
            <a:endParaRPr lang="es-CO" dirty="0" smtClean="0"/>
          </a:p>
          <a:p>
            <a:endParaRPr lang="es-CO" dirty="0"/>
          </a:p>
        </p:txBody>
      </p:sp>
    </p:spTree>
    <p:extLst>
      <p:ext uri="{BB962C8B-B14F-4D97-AF65-F5344CB8AC3E}">
        <p14:creationId xmlns:p14="http://schemas.microsoft.com/office/powerpoint/2010/main" val="28920399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fortalecimiento y consolidación de oferta regional</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47500" lnSpcReduction="20000"/>
          </a:bodyPr>
          <a:lstStyle/>
          <a:p>
            <a:pPr marL="0" indent="0">
              <a:buNone/>
            </a:pPr>
            <a:endParaRPr lang="es-CO" dirty="0" smtClean="0"/>
          </a:p>
          <a:p>
            <a:r>
              <a:rPr lang="es-CO" sz="3300" dirty="0" smtClean="0">
                <a:solidFill>
                  <a:schemeClr val="accent5">
                    <a:lumMod val="50000"/>
                  </a:schemeClr>
                </a:solidFill>
                <a:latin typeface="Arial" panose="020B0604020202020204" pitchFamily="34" charset="0"/>
                <a:cs typeface="Arial" panose="020B0604020202020204" pitchFamily="34" charset="0"/>
              </a:rPr>
              <a:t>Realizar </a:t>
            </a:r>
            <a:r>
              <a:rPr lang="es-CO" sz="3300" dirty="0">
                <a:solidFill>
                  <a:schemeClr val="accent5">
                    <a:lumMod val="50000"/>
                  </a:schemeClr>
                </a:solidFill>
                <a:latin typeface="Arial" panose="020B0604020202020204" pitchFamily="34" charset="0"/>
                <a:cs typeface="Arial" panose="020B0604020202020204" pitchFamily="34" charset="0"/>
              </a:rPr>
              <a:t>inventario de empresas </a:t>
            </a:r>
            <a:r>
              <a:rPr lang="es-CO" sz="3300" dirty="0" smtClean="0">
                <a:solidFill>
                  <a:schemeClr val="accent5">
                    <a:lumMod val="50000"/>
                  </a:schemeClr>
                </a:solidFill>
                <a:latin typeface="Arial" panose="020B0604020202020204" pitchFamily="34" charset="0"/>
                <a:cs typeface="Arial" panose="020B0604020202020204" pitchFamily="34" charset="0"/>
              </a:rPr>
              <a:t>exportadoras </a:t>
            </a:r>
            <a:r>
              <a:rPr lang="es-CO" sz="3300" dirty="0">
                <a:solidFill>
                  <a:schemeClr val="accent5">
                    <a:lumMod val="50000"/>
                  </a:schemeClr>
                </a:solidFill>
                <a:latin typeface="Arial" panose="020B0604020202020204" pitchFamily="34" charset="0"/>
                <a:cs typeface="Arial" panose="020B0604020202020204" pitchFamily="34" charset="0"/>
              </a:rPr>
              <a:t>por servicio seleccionado por </a:t>
            </a:r>
            <a:r>
              <a:rPr lang="es-CO" sz="3300" dirty="0" smtClean="0">
                <a:solidFill>
                  <a:schemeClr val="accent5">
                    <a:lumMod val="50000"/>
                  </a:schemeClr>
                </a:solidFill>
                <a:latin typeface="Arial" panose="020B0604020202020204" pitchFamily="34" charset="0"/>
                <a:cs typeface="Arial" panose="020B0604020202020204" pitchFamily="34" charset="0"/>
              </a:rPr>
              <a:t>país.</a:t>
            </a:r>
          </a:p>
          <a:p>
            <a:r>
              <a:rPr lang="es-CO" sz="3300" dirty="0" smtClean="0">
                <a:solidFill>
                  <a:schemeClr val="accent5">
                    <a:lumMod val="50000"/>
                  </a:schemeClr>
                </a:solidFill>
                <a:latin typeface="Arial" panose="020B0604020202020204" pitchFamily="34" charset="0"/>
                <a:cs typeface="Arial" panose="020B0604020202020204" pitchFamily="34" charset="0"/>
              </a:rPr>
              <a:t>Consolidar base de datos con información de las empresas, servicio que prestan, etc.</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smtClean="0">
                <a:solidFill>
                  <a:schemeClr val="accent5">
                    <a:lumMod val="50000"/>
                  </a:schemeClr>
                </a:solidFill>
                <a:latin typeface="Arial" panose="020B0604020202020204" pitchFamily="34" charset="0"/>
                <a:cs typeface="Arial" panose="020B0604020202020204" pitchFamily="34" charset="0"/>
              </a:rPr>
              <a:t>Realizar convocatoria </a:t>
            </a:r>
            <a:r>
              <a:rPr lang="es-CO" sz="3300" dirty="0">
                <a:solidFill>
                  <a:schemeClr val="accent5">
                    <a:lumMod val="50000"/>
                  </a:schemeClr>
                </a:solidFill>
                <a:latin typeface="Arial" panose="020B0604020202020204" pitchFamily="34" charset="0"/>
                <a:cs typeface="Arial" panose="020B0604020202020204" pitchFamily="34" charset="0"/>
              </a:rPr>
              <a:t>a empresas </a:t>
            </a:r>
          </a:p>
          <a:p>
            <a:r>
              <a:rPr lang="es-CO" sz="3300" dirty="0">
                <a:solidFill>
                  <a:schemeClr val="accent5">
                    <a:lumMod val="50000"/>
                  </a:schemeClr>
                </a:solidFill>
                <a:latin typeface="Arial" panose="020B0604020202020204" pitchFamily="34" charset="0"/>
                <a:cs typeface="Arial" panose="020B0604020202020204" pitchFamily="34" charset="0"/>
              </a:rPr>
              <a:t>Presentar el proyecto y vincular las empresas interesadas por </a:t>
            </a:r>
            <a:r>
              <a:rPr lang="es-CO" sz="3300" dirty="0" smtClean="0">
                <a:solidFill>
                  <a:schemeClr val="accent5">
                    <a:lumMod val="50000"/>
                  </a:schemeClr>
                </a:solidFill>
                <a:latin typeface="Arial" panose="020B0604020202020204" pitchFamily="34" charset="0"/>
                <a:cs typeface="Arial" panose="020B0604020202020204" pitchFamily="34" charset="0"/>
              </a:rPr>
              <a:t>país</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a:solidFill>
                  <a:schemeClr val="accent5">
                    <a:lumMod val="50000"/>
                  </a:schemeClr>
                </a:solidFill>
                <a:latin typeface="Arial" panose="020B0604020202020204" pitchFamily="34" charset="0"/>
                <a:cs typeface="Arial" panose="020B0604020202020204" pitchFamily="34" charset="0"/>
              </a:rPr>
              <a:t>Identificar </a:t>
            </a:r>
            <a:r>
              <a:rPr lang="es-CO" sz="3300" dirty="0" err="1">
                <a:solidFill>
                  <a:schemeClr val="accent5">
                    <a:lumMod val="50000"/>
                  </a:schemeClr>
                </a:solidFill>
                <a:latin typeface="Arial" panose="020B0604020202020204" pitchFamily="34" charset="0"/>
                <a:cs typeface="Arial" panose="020B0604020202020204" pitchFamily="34" charset="0"/>
              </a:rPr>
              <a:t>Majors</a:t>
            </a:r>
            <a:r>
              <a:rPr lang="es-CO" sz="3300" dirty="0">
                <a:solidFill>
                  <a:schemeClr val="accent5">
                    <a:lumMod val="50000"/>
                  </a:schemeClr>
                </a:solidFill>
                <a:latin typeface="Arial" panose="020B0604020202020204" pitchFamily="34" charset="0"/>
                <a:cs typeface="Arial" panose="020B0604020202020204" pitchFamily="34" charset="0"/>
              </a:rPr>
              <a:t> y </a:t>
            </a:r>
            <a:r>
              <a:rPr lang="es-CO" sz="3300" dirty="0" smtClean="0">
                <a:solidFill>
                  <a:schemeClr val="accent5">
                    <a:lumMod val="50000"/>
                  </a:schemeClr>
                </a:solidFill>
                <a:latin typeface="Arial" panose="020B0604020202020204" pitchFamily="34" charset="0"/>
                <a:cs typeface="Arial" panose="020B0604020202020204" pitchFamily="34" charset="0"/>
              </a:rPr>
              <a:t>vincularlos</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smtClean="0">
                <a:solidFill>
                  <a:schemeClr val="accent5">
                    <a:lumMod val="50000"/>
                  </a:schemeClr>
                </a:solidFill>
                <a:latin typeface="Arial" panose="020B0604020202020204" pitchFamily="34" charset="0"/>
                <a:cs typeface="Arial" panose="020B0604020202020204" pitchFamily="34" charset="0"/>
              </a:rPr>
              <a:t>Identificar </a:t>
            </a:r>
            <a:r>
              <a:rPr lang="es-CO" sz="3300" dirty="0">
                <a:solidFill>
                  <a:schemeClr val="accent5">
                    <a:lumMod val="50000"/>
                  </a:schemeClr>
                </a:solidFill>
                <a:latin typeface="Arial" panose="020B0604020202020204" pitchFamily="34" charset="0"/>
                <a:cs typeface="Arial" panose="020B0604020202020204" pitchFamily="34" charset="0"/>
              </a:rPr>
              <a:t>gaps  y necesidades de </a:t>
            </a:r>
            <a:r>
              <a:rPr lang="es-CO" sz="3300" dirty="0" smtClean="0">
                <a:solidFill>
                  <a:schemeClr val="accent5">
                    <a:lumMod val="50000"/>
                  </a:schemeClr>
                </a:solidFill>
                <a:latin typeface="Arial" panose="020B0604020202020204" pitchFamily="34" charset="0"/>
                <a:cs typeface="Arial" panose="020B0604020202020204" pitchFamily="34" charset="0"/>
              </a:rPr>
              <a:t>fortalecimiento</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a:solidFill>
                  <a:schemeClr val="accent5">
                    <a:lumMod val="50000"/>
                  </a:schemeClr>
                </a:solidFill>
                <a:latin typeface="Arial" panose="020B0604020202020204" pitchFamily="34" charset="0"/>
                <a:cs typeface="Arial" panose="020B0604020202020204" pitchFamily="34" charset="0"/>
              </a:rPr>
              <a:t>Estructurar portafolio de servicios integrados</a:t>
            </a:r>
          </a:p>
          <a:p>
            <a:r>
              <a:rPr lang="es-CO" sz="3300" dirty="0">
                <a:solidFill>
                  <a:schemeClr val="accent5">
                    <a:lumMod val="50000"/>
                  </a:schemeClr>
                </a:solidFill>
                <a:latin typeface="Arial" panose="020B0604020202020204" pitchFamily="34" charset="0"/>
                <a:cs typeface="Arial" panose="020B0604020202020204" pitchFamily="34" charset="0"/>
              </a:rPr>
              <a:t>Realizar inventario de </a:t>
            </a:r>
            <a:r>
              <a:rPr lang="es-CO" sz="3300" dirty="0" smtClean="0">
                <a:solidFill>
                  <a:schemeClr val="accent5">
                    <a:lumMod val="50000"/>
                  </a:schemeClr>
                </a:solidFill>
                <a:latin typeface="Arial" panose="020B0604020202020204" pitchFamily="34" charset="0"/>
                <a:cs typeface="Arial" panose="020B0604020202020204" pitchFamily="34" charset="0"/>
              </a:rPr>
              <a:t>empresas </a:t>
            </a:r>
            <a:r>
              <a:rPr lang="es-CO" sz="3300" dirty="0">
                <a:solidFill>
                  <a:schemeClr val="accent5">
                    <a:lumMod val="50000"/>
                  </a:schemeClr>
                </a:solidFill>
                <a:latin typeface="Arial" panose="020B0604020202020204" pitchFamily="34" charset="0"/>
                <a:cs typeface="Arial" panose="020B0604020202020204" pitchFamily="34" charset="0"/>
              </a:rPr>
              <a:t>con potencial exportador por servicio y por </a:t>
            </a:r>
            <a:r>
              <a:rPr lang="es-CO" sz="3300" dirty="0" smtClean="0">
                <a:solidFill>
                  <a:schemeClr val="accent5">
                    <a:lumMod val="50000"/>
                  </a:schemeClr>
                </a:solidFill>
                <a:latin typeface="Arial" panose="020B0604020202020204" pitchFamily="34" charset="0"/>
                <a:cs typeface="Arial" panose="020B0604020202020204" pitchFamily="34" charset="0"/>
              </a:rPr>
              <a:t>país</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a:solidFill>
                  <a:schemeClr val="accent5">
                    <a:lumMod val="50000"/>
                  </a:schemeClr>
                </a:solidFill>
                <a:latin typeface="Arial" panose="020B0604020202020204" pitchFamily="34" charset="0"/>
                <a:cs typeface="Arial" panose="020B0604020202020204" pitchFamily="34" charset="0"/>
              </a:rPr>
              <a:t>Presentar proyecto y vincular a los interesados</a:t>
            </a:r>
          </a:p>
          <a:p>
            <a:r>
              <a:rPr lang="es-CO" sz="3300" dirty="0">
                <a:solidFill>
                  <a:schemeClr val="accent5">
                    <a:lumMod val="50000"/>
                  </a:schemeClr>
                </a:solidFill>
                <a:latin typeface="Arial" panose="020B0604020202020204" pitchFamily="34" charset="0"/>
                <a:cs typeface="Arial" panose="020B0604020202020204" pitchFamily="34" charset="0"/>
              </a:rPr>
              <a:t>Identificar necesidades de </a:t>
            </a:r>
            <a:r>
              <a:rPr lang="es-CO" sz="3300" dirty="0" smtClean="0">
                <a:solidFill>
                  <a:schemeClr val="accent5">
                    <a:lumMod val="50000"/>
                  </a:schemeClr>
                </a:solidFill>
                <a:latin typeface="Arial" panose="020B0604020202020204" pitchFamily="34" charset="0"/>
                <a:cs typeface="Arial" panose="020B0604020202020204" pitchFamily="34" charset="0"/>
              </a:rPr>
              <a:t>fortalecimiento</a:t>
            </a:r>
          </a:p>
          <a:p>
            <a:r>
              <a:rPr lang="es-CO" sz="3300" dirty="0" smtClean="0">
                <a:solidFill>
                  <a:schemeClr val="accent5">
                    <a:lumMod val="50000"/>
                  </a:schemeClr>
                </a:solidFill>
                <a:latin typeface="Arial" panose="020B0604020202020204" pitchFamily="34" charset="0"/>
                <a:cs typeface="Arial" panose="020B0604020202020204" pitchFamily="34" charset="0"/>
              </a:rPr>
              <a:t>Identificar posibles encadenamientos</a:t>
            </a:r>
          </a:p>
          <a:p>
            <a:r>
              <a:rPr lang="es-CO" sz="3300" dirty="0" smtClean="0">
                <a:solidFill>
                  <a:schemeClr val="accent5">
                    <a:lumMod val="50000"/>
                  </a:schemeClr>
                </a:solidFill>
                <a:latin typeface="Arial" panose="020B0604020202020204" pitchFamily="34" charset="0"/>
                <a:cs typeface="Arial" panose="020B0604020202020204" pitchFamily="34" charset="0"/>
              </a:rPr>
              <a:t>Identificar y compartir mejores practicas</a:t>
            </a:r>
            <a:endParaRPr lang="es-CO" sz="3300" dirty="0">
              <a:solidFill>
                <a:schemeClr val="accent5">
                  <a:lumMod val="50000"/>
                </a:schemeClr>
              </a:solidFill>
              <a:latin typeface="Arial" panose="020B0604020202020204" pitchFamily="34" charset="0"/>
              <a:cs typeface="Arial" panose="020B0604020202020204" pitchFamily="34" charset="0"/>
            </a:endParaRPr>
          </a:p>
          <a:p>
            <a:r>
              <a:rPr lang="es-CO" sz="3300" dirty="0">
                <a:solidFill>
                  <a:schemeClr val="accent5">
                    <a:lumMod val="50000"/>
                  </a:schemeClr>
                </a:solidFill>
                <a:latin typeface="Arial" panose="020B0604020202020204" pitchFamily="34" charset="0"/>
                <a:cs typeface="Arial" panose="020B0604020202020204" pitchFamily="34" charset="0"/>
              </a:rPr>
              <a:t>Realizar un plan de fortalecimiento para </a:t>
            </a:r>
            <a:r>
              <a:rPr lang="es-CO" sz="3300" dirty="0" smtClean="0">
                <a:solidFill>
                  <a:schemeClr val="accent5">
                    <a:lumMod val="50000"/>
                  </a:schemeClr>
                </a:solidFill>
                <a:latin typeface="Arial" panose="020B0604020202020204" pitchFamily="34" charset="0"/>
                <a:cs typeface="Arial" panose="020B0604020202020204" pitchFamily="34" charset="0"/>
              </a:rPr>
              <a:t>empresas exportadoras y </a:t>
            </a:r>
            <a:r>
              <a:rPr lang="es-CO" sz="3300" dirty="0">
                <a:solidFill>
                  <a:schemeClr val="accent5">
                    <a:lumMod val="50000"/>
                  </a:schemeClr>
                </a:solidFill>
                <a:latin typeface="Arial" panose="020B0604020202020204" pitchFamily="34" charset="0"/>
                <a:cs typeface="Arial" panose="020B0604020202020204" pitchFamily="34" charset="0"/>
              </a:rPr>
              <a:t>con potencial </a:t>
            </a:r>
            <a:r>
              <a:rPr lang="es-CO" sz="3300" dirty="0" smtClean="0">
                <a:solidFill>
                  <a:schemeClr val="accent5">
                    <a:lumMod val="50000"/>
                  </a:schemeClr>
                </a:solidFill>
                <a:latin typeface="Arial" panose="020B0604020202020204" pitchFamily="34" charset="0"/>
                <a:cs typeface="Arial" panose="020B0604020202020204" pitchFamily="34" charset="0"/>
              </a:rPr>
              <a:t>exportador incluyendo actividades, responsables y presupuesto requerido.</a:t>
            </a:r>
            <a:endParaRPr lang="es-CO" sz="3300" dirty="0">
              <a:solidFill>
                <a:schemeClr val="accent5">
                  <a:lumMod val="50000"/>
                </a:schemeClr>
              </a:solidFill>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3120345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657599" y="2619825"/>
            <a:ext cx="7798179" cy="2387600"/>
          </a:xfrm>
        </p:spPr>
        <p:txBody>
          <a:bodyPr>
            <a:normAutofit/>
          </a:bodyPr>
          <a:lstStyle/>
          <a:p>
            <a:pPr algn="r"/>
            <a:r>
              <a:rPr lang="es-CO" sz="3200" b="1" dirty="0" smtClean="0">
                <a:solidFill>
                  <a:schemeClr val="accent6">
                    <a:lumMod val="75000"/>
                  </a:schemeClr>
                </a:solidFill>
                <a:latin typeface="Arial" panose="020B0604020202020204" pitchFamily="34" charset="0"/>
                <a:cs typeface="Arial" panose="020B0604020202020204" pitchFamily="34" charset="0"/>
              </a:rPr>
              <a:t>Principales recomendaciones provenientes de</a:t>
            </a:r>
            <a:br>
              <a:rPr lang="es-CO" sz="3200" b="1" dirty="0" smtClean="0">
                <a:solidFill>
                  <a:schemeClr val="accent6">
                    <a:lumMod val="75000"/>
                  </a:schemeClr>
                </a:solidFill>
                <a:latin typeface="Arial" panose="020B0604020202020204" pitchFamily="34" charset="0"/>
                <a:cs typeface="Arial" panose="020B0604020202020204" pitchFamily="34" charset="0"/>
              </a:rPr>
            </a:br>
            <a:r>
              <a:rPr lang="es-CO" sz="3200" b="1" dirty="0" smtClean="0">
                <a:solidFill>
                  <a:schemeClr val="accent6">
                    <a:lumMod val="75000"/>
                  </a:schemeClr>
                </a:solidFill>
                <a:latin typeface="Arial" panose="020B0604020202020204" pitchFamily="34" charset="0"/>
                <a:cs typeface="Arial" panose="020B0604020202020204" pitchFamily="34" charset="0"/>
              </a:rPr>
              <a:t>los otros componentes</a:t>
            </a:r>
            <a:endParaRPr lang="es-CO" sz="3200" b="1" dirty="0">
              <a:solidFill>
                <a:schemeClr val="accent6">
                  <a:lumMod val="75000"/>
                </a:schemeClr>
              </a:solidFill>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a:stretch>
            <a:fillRect/>
          </a:stretch>
        </p:blipFill>
        <p:spPr>
          <a:xfrm>
            <a:off x="977899" y="841825"/>
            <a:ext cx="2857500" cy="2143125"/>
          </a:xfrm>
          <a:prstGeom prst="rect">
            <a:avLst/>
          </a:prstGeom>
        </p:spPr>
      </p:pic>
    </p:spTree>
    <p:extLst>
      <p:ext uri="{BB962C8B-B14F-4D97-AF65-F5344CB8AC3E}">
        <p14:creationId xmlns:p14="http://schemas.microsoft.com/office/powerpoint/2010/main" val="1295607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promoción</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58924"/>
            <a:ext cx="10515600" cy="4981576"/>
          </a:xfrm>
        </p:spPr>
        <p:txBody>
          <a:bodyPr>
            <a:normAutofit/>
          </a:bodyPr>
          <a:lstStyle/>
          <a:p>
            <a:r>
              <a:rPr lang="es-CO" sz="1800" dirty="0">
                <a:solidFill>
                  <a:schemeClr val="accent5">
                    <a:lumMod val="50000"/>
                  </a:schemeClr>
                </a:solidFill>
                <a:latin typeface="Arial" panose="020B0604020202020204" pitchFamily="34" charset="0"/>
                <a:cs typeface="Arial" panose="020B0604020202020204" pitchFamily="34" charset="0"/>
              </a:rPr>
              <a:t>Identificar </a:t>
            </a:r>
            <a:r>
              <a:rPr lang="es-CO" sz="1800" dirty="0" err="1" smtClean="0">
                <a:solidFill>
                  <a:schemeClr val="accent5">
                    <a:lumMod val="50000"/>
                  </a:schemeClr>
                </a:solidFill>
                <a:latin typeface="Arial" panose="020B0604020202020204" pitchFamily="34" charset="0"/>
                <a:cs typeface="Arial" panose="020B0604020202020204" pitchFamily="34" charset="0"/>
              </a:rPr>
              <a:t>Majors</a:t>
            </a:r>
            <a:r>
              <a:rPr lang="es-CO" sz="1800" dirty="0">
                <a:solidFill>
                  <a:schemeClr val="accent5">
                    <a:lumMod val="50000"/>
                  </a:schemeClr>
                </a:solidFill>
                <a:latin typeface="Arial" panose="020B0604020202020204" pitchFamily="34" charset="0"/>
                <a:cs typeface="Arial" panose="020B0604020202020204" pitchFamily="34" charset="0"/>
              </a:rPr>
              <a:t> </a:t>
            </a:r>
            <a:r>
              <a:rPr lang="es-CO" sz="1800" dirty="0" smtClean="0">
                <a:solidFill>
                  <a:schemeClr val="accent5">
                    <a:lumMod val="50000"/>
                  </a:schemeClr>
                </a:solidFill>
                <a:latin typeface="Arial" panose="020B0604020202020204" pitchFamily="34" charset="0"/>
                <a:cs typeface="Arial" panose="020B0604020202020204" pitchFamily="34" charset="0"/>
              </a:rPr>
              <a:t>y vincularlos al proyecto.</a:t>
            </a: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a:solidFill>
                  <a:schemeClr val="accent5">
                    <a:lumMod val="50000"/>
                  </a:schemeClr>
                </a:solidFill>
                <a:latin typeface="Arial" panose="020B0604020202020204" pitchFamily="34" charset="0"/>
                <a:cs typeface="Arial" panose="020B0604020202020204" pitchFamily="34" charset="0"/>
              </a:rPr>
              <a:t>Convocar mesas de trabajo </a:t>
            </a:r>
            <a:r>
              <a:rPr lang="es-CO" sz="1800" dirty="0" smtClean="0">
                <a:solidFill>
                  <a:schemeClr val="accent5">
                    <a:lumMod val="50000"/>
                  </a:schemeClr>
                </a:solidFill>
                <a:latin typeface="Arial" panose="020B0604020202020204" pitchFamily="34" charset="0"/>
                <a:cs typeface="Arial" panose="020B0604020202020204" pitchFamily="34" charset="0"/>
              </a:rPr>
              <a:t>regionales con principales proveedores de servicios </a:t>
            </a:r>
            <a:r>
              <a:rPr lang="es-CO" sz="1800" dirty="0">
                <a:solidFill>
                  <a:schemeClr val="accent5">
                    <a:lumMod val="50000"/>
                  </a:schemeClr>
                </a:solidFill>
                <a:latin typeface="Arial" panose="020B0604020202020204" pitchFamily="34" charset="0"/>
                <a:cs typeface="Arial" panose="020B0604020202020204" pitchFamily="34" charset="0"/>
              </a:rPr>
              <a:t>para </a:t>
            </a:r>
            <a:r>
              <a:rPr lang="es-CO" sz="1800" dirty="0" smtClean="0">
                <a:solidFill>
                  <a:schemeClr val="accent5">
                    <a:lumMod val="50000"/>
                  </a:schemeClr>
                </a:solidFill>
                <a:latin typeface="Arial" panose="020B0604020202020204" pitchFamily="34" charset="0"/>
                <a:cs typeface="Arial" panose="020B0604020202020204" pitchFamily="34" charset="0"/>
              </a:rPr>
              <a:t>identificar </a:t>
            </a:r>
            <a:r>
              <a:rPr lang="es-CO" sz="1800" dirty="0">
                <a:solidFill>
                  <a:schemeClr val="accent5">
                    <a:lumMod val="50000"/>
                  </a:schemeClr>
                </a:solidFill>
                <a:latin typeface="Arial" panose="020B0604020202020204" pitchFamily="34" charset="0"/>
                <a:cs typeface="Arial" panose="020B0604020202020204" pitchFamily="34" charset="0"/>
              </a:rPr>
              <a:t>fortalezas de los servicios </a:t>
            </a:r>
            <a:r>
              <a:rPr lang="es-CO" sz="1800" dirty="0" smtClean="0">
                <a:solidFill>
                  <a:schemeClr val="accent5">
                    <a:lumMod val="50000"/>
                  </a:schemeClr>
                </a:solidFill>
                <a:latin typeface="Arial" panose="020B0604020202020204" pitchFamily="34" charset="0"/>
                <a:cs typeface="Arial" panose="020B0604020202020204" pitchFamily="34" charset="0"/>
              </a:rPr>
              <a:t>seleccionados y aspectos diferenciadores.</a:t>
            </a: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a:solidFill>
                  <a:schemeClr val="accent5">
                    <a:lumMod val="50000"/>
                  </a:schemeClr>
                </a:solidFill>
                <a:latin typeface="Arial" panose="020B0604020202020204" pitchFamily="34" charset="0"/>
                <a:cs typeface="Arial" panose="020B0604020202020204" pitchFamily="34" charset="0"/>
              </a:rPr>
              <a:t>Vincular a los principales actores del sector para generar </a:t>
            </a:r>
            <a:r>
              <a:rPr lang="es-CO" sz="1800" dirty="0" smtClean="0">
                <a:solidFill>
                  <a:schemeClr val="accent5">
                    <a:lumMod val="50000"/>
                  </a:schemeClr>
                </a:solidFill>
                <a:latin typeface="Arial" panose="020B0604020202020204" pitchFamily="34" charset="0"/>
                <a:cs typeface="Arial" panose="020B0604020202020204" pitchFamily="34" charset="0"/>
              </a:rPr>
              <a:t>sinergias.</a:t>
            </a: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a:solidFill>
                  <a:schemeClr val="accent5">
                    <a:lumMod val="50000"/>
                  </a:schemeClr>
                </a:solidFill>
                <a:latin typeface="Arial" panose="020B0604020202020204" pitchFamily="34" charset="0"/>
                <a:cs typeface="Arial" panose="020B0604020202020204" pitchFamily="34" charset="0"/>
              </a:rPr>
              <a:t>Definir la oferta de servicios a incluir en el </a:t>
            </a:r>
            <a:r>
              <a:rPr lang="es-CO" sz="1800" dirty="0" smtClean="0">
                <a:solidFill>
                  <a:schemeClr val="accent5">
                    <a:lumMod val="50000"/>
                  </a:schemeClr>
                </a:solidFill>
                <a:latin typeface="Arial" panose="020B0604020202020204" pitchFamily="34" charset="0"/>
                <a:cs typeface="Arial" panose="020B0604020202020204" pitchFamily="34" charset="0"/>
              </a:rPr>
              <a:t>portafolio.</a:t>
            </a: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a:solidFill>
                  <a:schemeClr val="accent5">
                    <a:lumMod val="50000"/>
                  </a:schemeClr>
                </a:solidFill>
                <a:latin typeface="Arial" panose="020B0604020202020204" pitchFamily="34" charset="0"/>
                <a:cs typeface="Arial" panose="020B0604020202020204" pitchFamily="34" charset="0"/>
              </a:rPr>
              <a:t>Definir la </a:t>
            </a:r>
            <a:r>
              <a:rPr lang="es-CO" sz="1800" dirty="0" smtClean="0">
                <a:solidFill>
                  <a:schemeClr val="accent5">
                    <a:lumMod val="50000"/>
                  </a:schemeClr>
                </a:solidFill>
                <a:latin typeface="Arial" panose="020B0604020202020204" pitchFamily="34" charset="0"/>
                <a:cs typeface="Arial" panose="020B0604020202020204" pitchFamily="34" charset="0"/>
              </a:rPr>
              <a:t>metodología </a:t>
            </a:r>
            <a:r>
              <a:rPr lang="es-CO" sz="1800" dirty="0">
                <a:solidFill>
                  <a:schemeClr val="accent5">
                    <a:lumMod val="50000"/>
                  </a:schemeClr>
                </a:solidFill>
                <a:latin typeface="Arial" panose="020B0604020202020204" pitchFamily="34" charset="0"/>
                <a:cs typeface="Arial" panose="020B0604020202020204" pitchFamily="34" charset="0"/>
              </a:rPr>
              <a:t>a utilizar para  manejar la </a:t>
            </a:r>
            <a:r>
              <a:rPr lang="es-CO" sz="1800" dirty="0" smtClean="0">
                <a:solidFill>
                  <a:schemeClr val="accent5">
                    <a:lumMod val="50000"/>
                  </a:schemeClr>
                </a:solidFill>
                <a:latin typeface="Arial" panose="020B0604020202020204" pitchFamily="34" charset="0"/>
                <a:cs typeface="Arial" panose="020B0604020202020204" pitchFamily="34" charset="0"/>
              </a:rPr>
              <a:t>oferta. Debe haber unas reglas del juego claras, concertadas y aprobadas por todos los participantes.</a:t>
            </a:r>
          </a:p>
          <a:p>
            <a:r>
              <a:rPr lang="es-CO" sz="1800" dirty="0" smtClean="0">
                <a:solidFill>
                  <a:schemeClr val="accent5">
                    <a:lumMod val="50000"/>
                  </a:schemeClr>
                </a:solidFill>
                <a:latin typeface="Arial" panose="020B0604020202020204" pitchFamily="34" charset="0"/>
                <a:cs typeface="Arial" panose="020B0604020202020204" pitchFamily="34" charset="0"/>
              </a:rPr>
              <a:t>Definir como se realizara el manejo de los clientes, tarifas y propuestas.</a:t>
            </a: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Definir los eventos en los que se realizara una participación </a:t>
            </a:r>
            <a:r>
              <a:rPr lang="es-CO" sz="1800" dirty="0">
                <a:solidFill>
                  <a:schemeClr val="accent5">
                    <a:lumMod val="50000"/>
                  </a:schemeClr>
                </a:solidFill>
                <a:latin typeface="Arial" panose="020B0604020202020204" pitchFamily="34" charset="0"/>
                <a:cs typeface="Arial" panose="020B0604020202020204" pitchFamily="34" charset="0"/>
              </a:rPr>
              <a:t>conjunta (como </a:t>
            </a:r>
            <a:r>
              <a:rPr lang="es-CO" sz="1800" dirty="0" smtClean="0">
                <a:solidFill>
                  <a:schemeClr val="accent5">
                    <a:lumMod val="50000"/>
                  </a:schemeClr>
                </a:solidFill>
                <a:latin typeface="Arial" panose="020B0604020202020204" pitchFamily="34" charset="0"/>
                <a:cs typeface="Arial" panose="020B0604020202020204" pitchFamily="34" charset="0"/>
              </a:rPr>
              <a:t>región) y el tipo de actividades, proyectos y programas que se adelantaran como región.</a:t>
            </a:r>
          </a:p>
          <a:p>
            <a:r>
              <a:rPr lang="es-CO" sz="1800" dirty="0" smtClean="0">
                <a:solidFill>
                  <a:schemeClr val="accent5">
                    <a:lumMod val="50000"/>
                  </a:schemeClr>
                </a:solidFill>
                <a:latin typeface="Arial" panose="020B0604020202020204" pitchFamily="34" charset="0"/>
                <a:cs typeface="Arial" panose="020B0604020202020204" pitchFamily="34" charset="0"/>
              </a:rPr>
              <a:t>Seleccionar un coordinador por evento que sea quien lidere el equipo de agencias que harán parte de cada actividad.</a:t>
            </a:r>
          </a:p>
          <a:p>
            <a:r>
              <a:rPr lang="es-CO" sz="1800" dirty="0">
                <a:solidFill>
                  <a:schemeClr val="accent5">
                    <a:lumMod val="50000"/>
                  </a:schemeClr>
                </a:solidFill>
                <a:latin typeface="Arial" panose="020B0604020202020204" pitchFamily="34" charset="0"/>
                <a:cs typeface="Arial" panose="020B0604020202020204" pitchFamily="34" charset="0"/>
              </a:rPr>
              <a:t>Definir actividades a realizar en el marco del evento, asignar responsabilidades y hacer un presupuesto.</a:t>
            </a:r>
          </a:p>
          <a:p>
            <a:r>
              <a:rPr lang="es-CO" sz="1800" dirty="0">
                <a:solidFill>
                  <a:schemeClr val="accent5">
                    <a:lumMod val="50000"/>
                  </a:schemeClr>
                </a:solidFill>
                <a:latin typeface="Arial" panose="020B0604020202020204" pitchFamily="34" charset="0"/>
                <a:cs typeface="Arial" panose="020B0604020202020204" pitchFamily="34" charset="0"/>
              </a:rPr>
              <a:t>Identificar posibles fuentes de </a:t>
            </a:r>
            <a:r>
              <a:rPr lang="es-CO" sz="1800" dirty="0" smtClean="0">
                <a:solidFill>
                  <a:schemeClr val="accent5">
                    <a:lumMod val="50000"/>
                  </a:schemeClr>
                </a:solidFill>
                <a:latin typeface="Arial" panose="020B0604020202020204" pitchFamily="34" charset="0"/>
                <a:cs typeface="Arial" panose="020B0604020202020204" pitchFamily="34" charset="0"/>
              </a:rPr>
              <a:t>financiación.</a:t>
            </a:r>
            <a:endParaRPr lang="es-CO" sz="1800" dirty="0">
              <a:solidFill>
                <a:schemeClr val="accent5">
                  <a:lumMod val="50000"/>
                </a:schemeClr>
              </a:solidFill>
              <a:latin typeface="Arial" panose="020B0604020202020204" pitchFamily="34" charset="0"/>
              <a:cs typeface="Arial" panose="020B0604020202020204" pitchFamily="34" charset="0"/>
            </a:endParaRPr>
          </a:p>
          <a:p>
            <a:endParaRPr lang="es-CO" sz="1800" dirty="0" smtClean="0">
              <a:solidFill>
                <a:schemeClr val="accent5">
                  <a:lumMod val="50000"/>
                </a:schemeClr>
              </a:solidFill>
              <a:latin typeface="Arial" panose="020B0604020202020204" pitchFamily="34" charset="0"/>
              <a:cs typeface="Arial" panose="020B0604020202020204" pitchFamily="34" charset="0"/>
            </a:endParaRPr>
          </a:p>
          <a:p>
            <a:endParaRPr lang="es-CO" sz="1800" dirty="0"/>
          </a:p>
        </p:txBody>
      </p:sp>
    </p:spTree>
    <p:extLst>
      <p:ext uri="{BB962C8B-B14F-4D97-AF65-F5344CB8AC3E}">
        <p14:creationId xmlns:p14="http://schemas.microsoft.com/office/powerpoint/2010/main" val="3514042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promoción </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O" sz="1900" dirty="0" smtClean="0">
                <a:solidFill>
                  <a:schemeClr val="accent5">
                    <a:lumMod val="50000"/>
                  </a:schemeClr>
                </a:solidFill>
                <a:latin typeface="Arial" panose="020B0604020202020204" pitchFamily="34" charset="0"/>
                <a:cs typeface="Arial" panose="020B0604020202020204" pitchFamily="34" charset="0"/>
              </a:rPr>
              <a:t>Establecer </a:t>
            </a:r>
            <a:r>
              <a:rPr lang="es-CO" sz="1900" dirty="0">
                <a:solidFill>
                  <a:schemeClr val="accent5">
                    <a:lumMod val="50000"/>
                  </a:schemeClr>
                </a:solidFill>
                <a:latin typeface="Arial" panose="020B0604020202020204" pitchFamily="34" charset="0"/>
                <a:cs typeface="Arial" panose="020B0604020202020204" pitchFamily="34" charset="0"/>
              </a:rPr>
              <a:t>un cronograma de actividades por cada evento o actividad con fechas y </a:t>
            </a:r>
            <a:r>
              <a:rPr lang="es-CO" sz="1900" dirty="0" smtClean="0">
                <a:solidFill>
                  <a:schemeClr val="accent5">
                    <a:lumMod val="50000"/>
                  </a:schemeClr>
                </a:solidFill>
                <a:latin typeface="Arial" panose="020B0604020202020204" pitchFamily="34" charset="0"/>
                <a:cs typeface="Arial" panose="020B0604020202020204" pitchFamily="34" charset="0"/>
              </a:rPr>
              <a:t>responsables.</a:t>
            </a:r>
          </a:p>
          <a:p>
            <a:r>
              <a:rPr lang="es-CO" sz="1900" dirty="0" smtClean="0">
                <a:solidFill>
                  <a:schemeClr val="accent5">
                    <a:lumMod val="50000"/>
                  </a:schemeClr>
                </a:solidFill>
                <a:latin typeface="Arial" panose="020B0604020202020204" pitchFamily="34" charset="0"/>
                <a:cs typeface="Arial" panose="020B0604020202020204" pitchFamily="34" charset="0"/>
              </a:rPr>
              <a:t>Asignar un monto anual por parte de cada agencia para la implementación de la estrategia.</a:t>
            </a:r>
          </a:p>
          <a:p>
            <a:r>
              <a:rPr lang="es-CO" sz="1900" dirty="0" smtClean="0">
                <a:solidFill>
                  <a:schemeClr val="accent5">
                    <a:lumMod val="50000"/>
                  </a:schemeClr>
                </a:solidFill>
                <a:latin typeface="Arial" panose="020B0604020202020204" pitchFamily="34" charset="0"/>
                <a:cs typeface="Arial" panose="020B0604020202020204" pitchFamily="34" charset="0"/>
              </a:rPr>
              <a:t>Definir como se manejaran dichos recursos y cual será el criterio para definir cada uno de los aportes.</a:t>
            </a:r>
            <a:endParaRPr lang="es-CO" sz="1900" dirty="0">
              <a:solidFill>
                <a:schemeClr val="accent5">
                  <a:lumMod val="50000"/>
                </a:schemeClr>
              </a:solidFill>
              <a:latin typeface="Arial" panose="020B0604020202020204" pitchFamily="34" charset="0"/>
              <a:cs typeface="Arial" panose="020B0604020202020204" pitchFamily="34" charset="0"/>
            </a:endParaRPr>
          </a:p>
          <a:p>
            <a:r>
              <a:rPr lang="es-CO" sz="1900" dirty="0">
                <a:solidFill>
                  <a:schemeClr val="accent5">
                    <a:lumMod val="50000"/>
                  </a:schemeClr>
                </a:solidFill>
                <a:latin typeface="Arial" panose="020B0604020202020204" pitchFamily="34" charset="0"/>
                <a:cs typeface="Arial" panose="020B0604020202020204" pitchFamily="34" charset="0"/>
              </a:rPr>
              <a:t>Desarrollar producto audiovisual presentando la oferta de servicios de la región</a:t>
            </a:r>
          </a:p>
          <a:p>
            <a:r>
              <a:rPr lang="es-CO" sz="1900" dirty="0">
                <a:solidFill>
                  <a:schemeClr val="accent5">
                    <a:lumMod val="50000"/>
                  </a:schemeClr>
                </a:solidFill>
                <a:latin typeface="Arial" panose="020B0604020202020204" pitchFamily="34" charset="0"/>
                <a:cs typeface="Arial" panose="020B0604020202020204" pitchFamily="34" charset="0"/>
              </a:rPr>
              <a:t>Establecer cronograma de reuniones (virtuales) periódicas para hacer seguimiento a avances, logros, cuellos de botella</a:t>
            </a:r>
            <a:r>
              <a:rPr lang="es-CO" sz="1900" dirty="0" smtClean="0">
                <a:solidFill>
                  <a:schemeClr val="accent5">
                    <a:lumMod val="50000"/>
                  </a:schemeClr>
                </a:solidFill>
                <a:latin typeface="Arial" panose="020B0604020202020204" pitchFamily="34" charset="0"/>
                <a:cs typeface="Arial" panose="020B0604020202020204" pitchFamily="34" charset="0"/>
              </a:rPr>
              <a:t>.</a:t>
            </a:r>
          </a:p>
          <a:p>
            <a:r>
              <a:rPr lang="es-CO" sz="1900" dirty="0" smtClean="0">
                <a:solidFill>
                  <a:schemeClr val="accent5">
                    <a:lumMod val="50000"/>
                  </a:schemeClr>
                </a:solidFill>
                <a:latin typeface="Arial" panose="020B0604020202020204" pitchFamily="34" charset="0"/>
                <a:cs typeface="Arial" panose="020B0604020202020204" pitchFamily="34" charset="0"/>
              </a:rPr>
              <a:t>Aprovechar la experiencia y actividades de las agencias que ya están activas en la promoción de servicios audiovisuales para generar sinergias.</a:t>
            </a:r>
            <a:endParaRPr lang="es-CO" sz="1900" dirty="0">
              <a:solidFill>
                <a:schemeClr val="accent5">
                  <a:lumMod val="50000"/>
                </a:schemeClr>
              </a:solidFill>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2838203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estrategia de atracción de inversión</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r>
              <a:rPr lang="es-CO" sz="2100" dirty="0" smtClean="0">
                <a:solidFill>
                  <a:schemeClr val="accent5">
                    <a:lumMod val="50000"/>
                  </a:schemeClr>
                </a:solidFill>
                <a:latin typeface="Arial" panose="020B0604020202020204" pitchFamily="34" charset="0"/>
                <a:cs typeface="Arial" panose="020B0604020202020204" pitchFamily="34" charset="0"/>
              </a:rPr>
              <a:t>Definir la propuesta de valor del sector así como los aspectos diferenciadores para ser utilizados en la estrategia de atracción de inversión.</a:t>
            </a:r>
          </a:p>
          <a:p>
            <a:r>
              <a:rPr lang="es-CO" sz="2100" dirty="0" smtClean="0">
                <a:solidFill>
                  <a:schemeClr val="accent5">
                    <a:lumMod val="50000"/>
                  </a:schemeClr>
                </a:solidFill>
                <a:latin typeface="Arial" panose="020B0604020202020204" pitchFamily="34" charset="0"/>
                <a:cs typeface="Arial" panose="020B0604020202020204" pitchFamily="34" charset="0"/>
              </a:rPr>
              <a:t>Revisión de los incentivos para la industria en los países de la región y buscar alternativas de unificación de modo que pueda haber una oferta regional.</a:t>
            </a:r>
          </a:p>
          <a:p>
            <a:r>
              <a:rPr lang="es-CO" sz="2100" dirty="0" smtClean="0">
                <a:solidFill>
                  <a:schemeClr val="accent5">
                    <a:lumMod val="50000"/>
                  </a:schemeClr>
                </a:solidFill>
                <a:latin typeface="Arial" panose="020B0604020202020204" pitchFamily="34" charset="0"/>
                <a:cs typeface="Arial" panose="020B0604020202020204" pitchFamily="34" charset="0"/>
              </a:rPr>
              <a:t>Producir un documento que contenga los incentivos regionales así como los que ofrece cada país de modo que sea una fuente ágil de consulta.</a:t>
            </a:r>
          </a:p>
          <a:p>
            <a:r>
              <a:rPr lang="es-CO" sz="2100" dirty="0" smtClean="0">
                <a:solidFill>
                  <a:schemeClr val="accent5">
                    <a:lumMod val="50000"/>
                  </a:schemeClr>
                </a:solidFill>
                <a:latin typeface="Arial" panose="020B0604020202020204" pitchFamily="34" charset="0"/>
                <a:cs typeface="Arial" panose="020B0604020202020204" pitchFamily="34" charset="0"/>
              </a:rPr>
              <a:t>Revisión de legislación sobre propiedad intelectual y derechos de autor y producir documento informativo al respecto.</a:t>
            </a:r>
          </a:p>
          <a:p>
            <a:r>
              <a:rPr lang="es-CO" sz="2100" dirty="0" smtClean="0">
                <a:solidFill>
                  <a:schemeClr val="accent5">
                    <a:lumMod val="50000"/>
                  </a:schemeClr>
                </a:solidFill>
                <a:latin typeface="Arial" panose="020B0604020202020204" pitchFamily="34" charset="0"/>
                <a:cs typeface="Arial" panose="020B0604020202020204" pitchFamily="34" charset="0"/>
              </a:rPr>
              <a:t>Definir perfil del inversionista.</a:t>
            </a:r>
          </a:p>
          <a:p>
            <a:r>
              <a:rPr lang="es-CO" sz="2100" dirty="0" smtClean="0">
                <a:solidFill>
                  <a:schemeClr val="accent5">
                    <a:lumMod val="50000"/>
                  </a:schemeClr>
                </a:solidFill>
                <a:latin typeface="Arial" panose="020B0604020202020204" pitchFamily="34" charset="0"/>
                <a:cs typeface="Arial" panose="020B0604020202020204" pitchFamily="34" charset="0"/>
              </a:rPr>
              <a:t>Identificar grandes jugadores en la prestación de servicios en locaciones para invitarlos a invertir en la región.</a:t>
            </a:r>
          </a:p>
          <a:p>
            <a:r>
              <a:rPr lang="es-CO" sz="2100" dirty="0" smtClean="0">
                <a:solidFill>
                  <a:schemeClr val="accent5">
                    <a:lumMod val="50000"/>
                  </a:schemeClr>
                </a:solidFill>
                <a:latin typeface="Arial" panose="020B0604020202020204" pitchFamily="34" charset="0"/>
                <a:cs typeface="Arial" panose="020B0604020202020204" pitchFamily="34" charset="0"/>
              </a:rPr>
              <a:t>Hacer </a:t>
            </a:r>
            <a:r>
              <a:rPr lang="es-CO" sz="2100" dirty="0" err="1" smtClean="0">
                <a:solidFill>
                  <a:schemeClr val="accent5">
                    <a:lumMod val="50000"/>
                  </a:schemeClr>
                </a:solidFill>
                <a:latin typeface="Arial" panose="020B0604020202020204" pitchFamily="34" charset="0"/>
                <a:cs typeface="Arial" panose="020B0604020202020204" pitchFamily="34" charset="0"/>
              </a:rPr>
              <a:t>fam</a:t>
            </a:r>
            <a:r>
              <a:rPr lang="es-CO" sz="2100" dirty="0" smtClean="0">
                <a:solidFill>
                  <a:schemeClr val="accent5">
                    <a:lumMod val="50000"/>
                  </a:schemeClr>
                </a:solidFill>
                <a:latin typeface="Arial" panose="020B0604020202020204" pitchFamily="34" charset="0"/>
                <a:cs typeface="Arial" panose="020B0604020202020204" pitchFamily="34" charset="0"/>
              </a:rPr>
              <a:t> </a:t>
            </a:r>
            <a:r>
              <a:rPr lang="es-CO" sz="2100" dirty="0" err="1" smtClean="0">
                <a:solidFill>
                  <a:schemeClr val="accent5">
                    <a:lumMod val="50000"/>
                  </a:schemeClr>
                </a:solidFill>
                <a:latin typeface="Arial" panose="020B0604020202020204" pitchFamily="34" charset="0"/>
                <a:cs typeface="Arial" panose="020B0604020202020204" pitchFamily="34" charset="0"/>
              </a:rPr>
              <a:t>trips</a:t>
            </a:r>
            <a:r>
              <a:rPr lang="es-CO" sz="2100" dirty="0" smtClean="0">
                <a:solidFill>
                  <a:schemeClr val="accent5">
                    <a:lumMod val="50000"/>
                  </a:schemeClr>
                </a:solidFill>
                <a:latin typeface="Arial" panose="020B0604020202020204" pitchFamily="34" charset="0"/>
                <a:cs typeface="Arial" panose="020B0604020202020204" pitchFamily="34" charset="0"/>
              </a:rPr>
              <a:t> para inversionistas con el fin de mostrarle diferentes locaciones que ofrece la región.</a:t>
            </a:r>
          </a:p>
          <a:p>
            <a:endParaRPr lang="es-CO" dirty="0" smtClean="0">
              <a:solidFill>
                <a:schemeClr val="accent5">
                  <a:lumMod val="50000"/>
                </a:schemeClr>
              </a:solidFill>
            </a:endParaRPr>
          </a:p>
          <a:p>
            <a:endParaRPr lang="es-CO" dirty="0" smtClean="0"/>
          </a:p>
          <a:p>
            <a:endParaRPr lang="es-CO" dirty="0"/>
          </a:p>
        </p:txBody>
      </p:sp>
    </p:spTree>
    <p:extLst>
      <p:ext uri="{BB962C8B-B14F-4D97-AF65-F5344CB8AC3E}">
        <p14:creationId xmlns:p14="http://schemas.microsoft.com/office/powerpoint/2010/main" val="3974658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Plan de implementación estrategia de atracción de inversión</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Aunar esfuerzos con el sector turismo para atraer grandes jugadores en la industria hotelera que estén dispuestos a desarrollar servicios de alojamiento VIP móviles.</a:t>
            </a:r>
          </a:p>
          <a:p>
            <a:r>
              <a:rPr lang="es-CO" sz="1800" dirty="0" smtClean="0">
                <a:solidFill>
                  <a:schemeClr val="accent5">
                    <a:lumMod val="50000"/>
                  </a:schemeClr>
                </a:solidFill>
                <a:latin typeface="Arial" panose="020B0604020202020204" pitchFamily="34" charset="0"/>
                <a:cs typeface="Arial" panose="020B0604020202020204" pitchFamily="34" charset="0"/>
              </a:rPr>
              <a:t>Identificar proveedores de catering VIP para invitarlos a invertir en la región.</a:t>
            </a:r>
          </a:p>
          <a:p>
            <a:r>
              <a:rPr lang="es-CO" sz="1800" dirty="0" smtClean="0">
                <a:solidFill>
                  <a:schemeClr val="accent5">
                    <a:lumMod val="50000"/>
                  </a:schemeClr>
                </a:solidFill>
                <a:latin typeface="Arial" panose="020B0604020202020204" pitchFamily="34" charset="0"/>
                <a:cs typeface="Arial" panose="020B0604020202020204" pitchFamily="34" charset="0"/>
              </a:rPr>
              <a:t>En el marco del evento regional del sector </a:t>
            </a:r>
            <a:r>
              <a:rPr lang="es-CO" sz="1800" dirty="0" err="1" smtClean="0">
                <a:solidFill>
                  <a:schemeClr val="accent5">
                    <a:lumMod val="50000"/>
                  </a:schemeClr>
                </a:solidFill>
                <a:latin typeface="Arial" panose="020B0604020202020204" pitchFamily="34" charset="0"/>
                <a:cs typeface="Arial" panose="020B0604020202020204" pitchFamily="34" charset="0"/>
              </a:rPr>
              <a:t>outsource</a:t>
            </a:r>
            <a:r>
              <a:rPr lang="es-CO" sz="1800" dirty="0" smtClean="0">
                <a:solidFill>
                  <a:schemeClr val="accent5">
                    <a:lumMod val="50000"/>
                  </a:schemeClr>
                </a:solidFill>
                <a:latin typeface="Arial" panose="020B0604020202020204" pitchFamily="34" charset="0"/>
                <a:cs typeface="Arial" panose="020B0604020202020204" pitchFamily="34" charset="0"/>
              </a:rPr>
              <a:t> </a:t>
            </a:r>
            <a:r>
              <a:rPr lang="es-CO" sz="1800" dirty="0" err="1" smtClean="0">
                <a:solidFill>
                  <a:schemeClr val="accent5">
                    <a:lumMod val="50000"/>
                  </a:schemeClr>
                </a:solidFill>
                <a:latin typeface="Arial" panose="020B0604020202020204" pitchFamily="34" charset="0"/>
                <a:cs typeface="Arial" panose="020B0604020202020204" pitchFamily="34" charset="0"/>
              </a:rPr>
              <a:t>to</a:t>
            </a:r>
            <a:r>
              <a:rPr lang="es-CO" sz="1800" dirty="0" smtClean="0">
                <a:solidFill>
                  <a:schemeClr val="accent5">
                    <a:lumMod val="50000"/>
                  </a:schemeClr>
                </a:solidFill>
                <a:latin typeface="Arial" panose="020B0604020202020204" pitchFamily="34" charset="0"/>
                <a:cs typeface="Arial" panose="020B0604020202020204" pitchFamily="34" charset="0"/>
              </a:rPr>
              <a:t> </a:t>
            </a:r>
            <a:r>
              <a:rPr lang="es-CO" sz="1800" dirty="0" err="1" smtClean="0">
                <a:solidFill>
                  <a:schemeClr val="accent5">
                    <a:lumMod val="50000"/>
                  </a:schemeClr>
                </a:solidFill>
                <a:latin typeface="Arial" panose="020B0604020202020204" pitchFamily="34" charset="0"/>
                <a:cs typeface="Arial" panose="020B0604020202020204" pitchFamily="34" charset="0"/>
              </a:rPr>
              <a:t>lac</a:t>
            </a:r>
            <a:r>
              <a:rPr lang="es-CO" sz="1800" dirty="0" smtClean="0">
                <a:solidFill>
                  <a:schemeClr val="accent5">
                    <a:lumMod val="50000"/>
                  </a:schemeClr>
                </a:solidFill>
                <a:latin typeface="Arial" panose="020B0604020202020204" pitchFamily="34" charset="0"/>
                <a:cs typeface="Arial" panose="020B0604020202020204" pitchFamily="34" charset="0"/>
              </a:rPr>
              <a:t> audiovisual invitar grupo de inversionistas para presentarles las oportunidades que ofrece la región y organizarles agendas individuales.</a:t>
            </a:r>
          </a:p>
          <a:p>
            <a:r>
              <a:rPr lang="es-CO" sz="1800" dirty="0" smtClean="0">
                <a:solidFill>
                  <a:schemeClr val="accent5">
                    <a:lumMod val="50000"/>
                  </a:schemeClr>
                </a:solidFill>
                <a:latin typeface="Arial" panose="020B0604020202020204" pitchFamily="34" charset="0"/>
                <a:cs typeface="Arial" panose="020B0604020202020204" pitchFamily="34" charset="0"/>
              </a:rPr>
              <a:t>Identificar proyectos interesantes en Cine y tv y traer a la región a los realizadores de modo que se logre concretar por lo menos dos grandes producciones por año en los primeros años.</a:t>
            </a:r>
          </a:p>
          <a:p>
            <a:r>
              <a:rPr lang="es-CO" sz="1800" dirty="0" smtClean="0">
                <a:solidFill>
                  <a:schemeClr val="accent5">
                    <a:lumMod val="50000"/>
                  </a:schemeClr>
                </a:solidFill>
                <a:latin typeface="Arial" panose="020B0604020202020204" pitchFamily="34" charset="0"/>
                <a:cs typeface="Arial" panose="020B0604020202020204" pitchFamily="34" charset="0"/>
              </a:rPr>
              <a:t>Definir un equipo de trabajo que se encargue de identificar los grandes proyectos y establecer el relacionamiento con los realizadores</a:t>
            </a:r>
          </a:p>
          <a:p>
            <a:r>
              <a:rPr lang="es-CO" sz="1800" dirty="0" smtClean="0">
                <a:solidFill>
                  <a:schemeClr val="accent5">
                    <a:lumMod val="50000"/>
                  </a:schemeClr>
                </a:solidFill>
                <a:latin typeface="Arial" panose="020B0604020202020204" pitchFamily="34" charset="0"/>
                <a:cs typeface="Arial" panose="020B0604020202020204" pitchFamily="34" charset="0"/>
              </a:rPr>
              <a:t>Definir y asignar un presupuesto por parte de las agencias para el desarrollo de estas actividades.</a:t>
            </a:r>
          </a:p>
          <a:p>
            <a:r>
              <a:rPr lang="es-CO" sz="1800" dirty="0" smtClean="0">
                <a:solidFill>
                  <a:schemeClr val="accent5">
                    <a:lumMod val="50000"/>
                  </a:schemeClr>
                </a:solidFill>
                <a:latin typeface="Arial" panose="020B0604020202020204" pitchFamily="34" charset="0"/>
                <a:cs typeface="Arial" panose="020B0604020202020204" pitchFamily="34" charset="0"/>
              </a:rPr>
              <a:t>Establecer un cronograma de trabajo con actividades, fechas, responsables y presupuesto.</a:t>
            </a:r>
          </a:p>
          <a:p>
            <a:r>
              <a:rPr lang="es-CO" sz="1800" dirty="0" smtClean="0">
                <a:solidFill>
                  <a:schemeClr val="accent5">
                    <a:lumMod val="50000"/>
                  </a:schemeClr>
                </a:solidFill>
                <a:latin typeface="Arial" panose="020B0604020202020204" pitchFamily="34" charset="0"/>
                <a:cs typeface="Arial" panose="020B0604020202020204" pitchFamily="34" charset="0"/>
              </a:rPr>
              <a:t>Establecer calendario de reuniones periódicas (virtuales) para hacer seguimiento,</a:t>
            </a:r>
            <a:endParaRPr lang="es-CO" sz="180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383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proyectos</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O" sz="1900" dirty="0" err="1" smtClean="0">
                <a:solidFill>
                  <a:schemeClr val="accent5">
                    <a:lumMod val="50000"/>
                  </a:schemeClr>
                </a:solidFill>
                <a:latin typeface="Arial" panose="020B0604020202020204" pitchFamily="34" charset="0"/>
                <a:cs typeface="Arial" panose="020B0604020202020204" pitchFamily="34" charset="0"/>
              </a:rPr>
              <a:t>Hub</a:t>
            </a:r>
            <a:r>
              <a:rPr lang="es-CO" sz="1900" dirty="0" smtClean="0">
                <a:solidFill>
                  <a:schemeClr val="accent5">
                    <a:lumMod val="50000"/>
                  </a:schemeClr>
                </a:solidFill>
                <a:latin typeface="Arial" panose="020B0604020202020204" pitchFamily="34" charset="0"/>
                <a:cs typeface="Arial" panose="020B0604020202020204" pitchFamily="34" charset="0"/>
              </a:rPr>
              <a:t> de proveedores (pymes) de servicios para el sector audiovisual. Portal web con carrito de mercado</a:t>
            </a:r>
          </a:p>
          <a:p>
            <a:r>
              <a:rPr lang="es-CO" sz="1900" dirty="0" smtClean="0">
                <a:solidFill>
                  <a:schemeClr val="accent5">
                    <a:lumMod val="50000"/>
                  </a:schemeClr>
                </a:solidFill>
                <a:latin typeface="Arial" panose="020B0604020202020204" pitchFamily="34" charset="0"/>
                <a:cs typeface="Arial" panose="020B0604020202020204" pitchFamily="34" charset="0"/>
              </a:rPr>
              <a:t>Plataforma para el intercambio de contenidos de televisión publica como piloto</a:t>
            </a:r>
          </a:p>
          <a:p>
            <a:r>
              <a:rPr lang="es-CO" sz="1900" dirty="0" smtClean="0">
                <a:solidFill>
                  <a:schemeClr val="accent5">
                    <a:lumMod val="50000"/>
                  </a:schemeClr>
                </a:solidFill>
                <a:latin typeface="Arial" panose="020B0604020202020204" pitchFamily="34" charset="0"/>
                <a:cs typeface="Arial" panose="020B0604020202020204" pitchFamily="34" charset="0"/>
              </a:rPr>
              <a:t>Creación y posicionamiento de evento internacional para el sector audiovisual Show </a:t>
            </a:r>
            <a:r>
              <a:rPr lang="es-CO" sz="1900" dirty="0" err="1" smtClean="0">
                <a:solidFill>
                  <a:schemeClr val="accent5">
                    <a:lumMod val="50000"/>
                  </a:schemeClr>
                </a:solidFill>
                <a:latin typeface="Arial" panose="020B0604020202020204" pitchFamily="34" charset="0"/>
                <a:cs typeface="Arial" panose="020B0604020202020204" pitchFamily="34" charset="0"/>
              </a:rPr>
              <a:t>to</a:t>
            </a:r>
            <a:r>
              <a:rPr lang="es-CO" sz="1900" dirty="0" smtClean="0">
                <a:solidFill>
                  <a:schemeClr val="accent5">
                    <a:lumMod val="50000"/>
                  </a:schemeClr>
                </a:solidFill>
                <a:latin typeface="Arial" panose="020B0604020202020204" pitchFamily="34" charset="0"/>
                <a:cs typeface="Arial" panose="020B0604020202020204" pitchFamily="34" charset="0"/>
              </a:rPr>
              <a:t> show</a:t>
            </a:r>
          </a:p>
          <a:p>
            <a:r>
              <a:rPr lang="es-CO" sz="1900" dirty="0" smtClean="0">
                <a:solidFill>
                  <a:schemeClr val="accent5">
                    <a:lumMod val="50000"/>
                  </a:schemeClr>
                </a:solidFill>
                <a:latin typeface="Arial" panose="020B0604020202020204" pitchFamily="34" charset="0"/>
                <a:cs typeface="Arial" panose="020B0604020202020204" pitchFamily="34" charset="0"/>
              </a:rPr>
              <a:t>“Toma” de eventos con actividades como Fiesta en eventos internacionales con ambientación como las principales locaciones y luces, comidas, bebidas ofrecidas por los principales prestadores de servicios</a:t>
            </a:r>
          </a:p>
          <a:p>
            <a:r>
              <a:rPr lang="es-CO" sz="1900" dirty="0" smtClean="0">
                <a:solidFill>
                  <a:schemeClr val="accent5">
                    <a:lumMod val="50000"/>
                  </a:schemeClr>
                </a:solidFill>
                <a:latin typeface="Arial" panose="020B0604020202020204" pitchFamily="34" charset="0"/>
                <a:cs typeface="Arial" panose="020B0604020202020204" pitchFamily="34" charset="0"/>
              </a:rPr>
              <a:t>Fortalecimiento sector</a:t>
            </a:r>
          </a:p>
          <a:p>
            <a:r>
              <a:rPr lang="es-CO" sz="1900" dirty="0" smtClean="0">
                <a:solidFill>
                  <a:schemeClr val="accent5">
                    <a:lumMod val="50000"/>
                  </a:schemeClr>
                </a:solidFill>
                <a:latin typeface="Arial" panose="020B0604020202020204" pitchFamily="34" charset="0"/>
                <a:cs typeface="Arial" panose="020B0604020202020204" pitchFamily="34" charset="0"/>
              </a:rPr>
              <a:t>Fortalecimiento oferta</a:t>
            </a:r>
          </a:p>
          <a:p>
            <a:r>
              <a:rPr lang="es-CO" sz="1900" dirty="0" smtClean="0">
                <a:solidFill>
                  <a:schemeClr val="accent5">
                    <a:lumMod val="50000"/>
                  </a:schemeClr>
                </a:solidFill>
                <a:latin typeface="Arial" panose="020B0604020202020204" pitchFamily="34" charset="0"/>
                <a:cs typeface="Arial" panose="020B0604020202020204" pitchFamily="34" charset="0"/>
              </a:rPr>
              <a:t>Capacitación a </a:t>
            </a:r>
            <a:r>
              <a:rPr lang="es-CO" sz="1900" dirty="0" err="1" smtClean="0">
                <a:solidFill>
                  <a:schemeClr val="accent5">
                    <a:lumMod val="50000"/>
                  </a:schemeClr>
                </a:solidFill>
                <a:latin typeface="Arial" panose="020B0604020202020204" pitchFamily="34" charset="0"/>
                <a:cs typeface="Arial" panose="020B0604020202020204" pitchFamily="34" charset="0"/>
              </a:rPr>
              <a:t>crew</a:t>
            </a:r>
            <a:r>
              <a:rPr lang="es-CO" sz="1900" dirty="0" smtClean="0">
                <a:solidFill>
                  <a:schemeClr val="accent5">
                    <a:lumMod val="50000"/>
                  </a:schemeClr>
                </a:solidFill>
                <a:latin typeface="Arial" panose="020B0604020202020204" pitchFamily="34" charset="0"/>
                <a:cs typeface="Arial" panose="020B0604020202020204" pitchFamily="34" charset="0"/>
              </a:rPr>
              <a:t> (ingles)</a:t>
            </a:r>
          </a:p>
          <a:p>
            <a:endParaRPr lang="es-CO" dirty="0"/>
          </a:p>
        </p:txBody>
      </p:sp>
    </p:spTree>
    <p:extLst>
      <p:ext uri="{BB962C8B-B14F-4D97-AF65-F5344CB8AC3E}">
        <p14:creationId xmlns:p14="http://schemas.microsoft.com/office/powerpoint/2010/main" val="4255489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982430" y="1027906"/>
            <a:ext cx="8227140" cy="4839494"/>
          </a:xfrm>
          <a:prstGeom prst="rect">
            <a:avLst/>
          </a:prstGeom>
        </p:spPr>
      </p:pic>
    </p:spTree>
    <p:extLst>
      <p:ext uri="{BB962C8B-B14F-4D97-AF65-F5344CB8AC3E}">
        <p14:creationId xmlns:p14="http://schemas.microsoft.com/office/powerpoint/2010/main" val="245597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7191" y="1690465"/>
            <a:ext cx="11334600" cy="5024452"/>
          </a:xfrm>
          <a:prstGeom prst="rect">
            <a:avLst/>
          </a:prstGeom>
        </p:spPr>
        <p:txBody>
          <a:bodyPr wrap="square">
            <a:spAutoFit/>
          </a:bodyPr>
          <a:lstStyle/>
          <a:p>
            <a:pPr marL="285750" indent="-285750" algn="just">
              <a:spcAft>
                <a:spcPts val="300"/>
              </a:spcAft>
              <a:buFont typeface="Arial" panose="020B0604020202020204" pitchFamily="34" charset="0"/>
              <a:buChar char="•"/>
            </a:pPr>
            <a:r>
              <a:rPr lang="es-ES" dirty="0" smtClean="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Consolidar una estrategia coherente de desarrollo integral con horizonte a mediano – largo plazo</a:t>
            </a:r>
          </a:p>
          <a:p>
            <a:pPr algn="just">
              <a:spcAft>
                <a:spcPts val="300"/>
              </a:spcAft>
            </a:pPr>
            <a:endParaRPr lang="es-ES" dirty="0" smtClean="0">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spcAft>
                <a:spcPts val="300"/>
              </a:spcAft>
              <a:buFont typeface="Arial" panose="020B0604020202020204" pitchFamily="34" charset="0"/>
              <a:buChar char="•"/>
            </a:pPr>
            <a:r>
              <a:rPr lang="es-ES" dirty="0" smtClean="0">
                <a:solidFill>
                  <a:schemeClr val="accent5">
                    <a:lumMod val="50000"/>
                  </a:schemeClr>
                </a:solidFill>
                <a:latin typeface="Arial" panose="020B0604020202020204" pitchFamily="34" charset="0"/>
                <a:cs typeface="Arial" panose="020B0604020202020204" pitchFamily="34" charset="0"/>
              </a:rPr>
              <a:t>Fortalecer </a:t>
            </a:r>
            <a:r>
              <a:rPr lang="es-ES" dirty="0">
                <a:solidFill>
                  <a:schemeClr val="accent5">
                    <a:lumMod val="50000"/>
                  </a:schemeClr>
                </a:solidFill>
                <a:latin typeface="Arial" panose="020B0604020202020204" pitchFamily="34" charset="0"/>
                <a:cs typeface="Arial" panose="020B0604020202020204" pitchFamily="34" charset="0"/>
              </a:rPr>
              <a:t>la labor de las agencias de promoción de inversiones y comercio </a:t>
            </a:r>
            <a:r>
              <a:rPr lang="es-ES" dirty="0" smtClean="0">
                <a:solidFill>
                  <a:schemeClr val="accent5">
                    <a:lumMod val="50000"/>
                  </a:schemeClr>
                </a:solidFill>
                <a:latin typeface="Arial" panose="020B0604020202020204" pitchFamily="34" charset="0"/>
                <a:cs typeface="Arial" panose="020B0604020202020204" pitchFamily="34" charset="0"/>
              </a:rPr>
              <a:t>exterior</a:t>
            </a:r>
          </a:p>
          <a:p>
            <a:pPr marL="400050" indent="-400050" algn="just">
              <a:spcAft>
                <a:spcPts val="300"/>
              </a:spcAft>
              <a:buFontTx/>
              <a:buAutoNum type="romanLcParenR"/>
            </a:pPr>
            <a:endParaRPr lang="es-ES" dirty="0" smtClean="0">
              <a:solidFill>
                <a:schemeClr val="accent5">
                  <a:lumMod val="50000"/>
                </a:schemeClr>
              </a:solidFill>
              <a:latin typeface="Arial" panose="020B0604020202020204" pitchFamily="34" charset="0"/>
              <a:cs typeface="Arial" panose="020B0604020202020204" pitchFamily="34" charset="0"/>
            </a:endParaRPr>
          </a:p>
          <a:p>
            <a:pPr marL="285750" indent="-285750" algn="just">
              <a:spcAft>
                <a:spcPts val="300"/>
              </a:spcAft>
              <a:buFont typeface="Arial" panose="020B0604020202020204" pitchFamily="34" charset="0"/>
              <a:buChar char="•"/>
            </a:pPr>
            <a:r>
              <a:rPr lang="es-ES" dirty="0">
                <a:solidFill>
                  <a:schemeClr val="accent5">
                    <a:lumMod val="50000"/>
                  </a:schemeClr>
                </a:solidFill>
                <a:latin typeface="Arial" panose="020B0604020202020204" pitchFamily="34" charset="0"/>
                <a:ea typeface="Times New Roman" panose="02020603050405020304" pitchFamily="18" charset="0"/>
                <a:cs typeface="Arial" panose="020B0604020202020204" pitchFamily="34" charset="0"/>
              </a:rPr>
              <a:t>Atraer inversiones extranjeras es central para el </a:t>
            </a:r>
            <a:r>
              <a:rPr lang="es-ES" dirty="0" err="1">
                <a:solidFill>
                  <a:schemeClr val="accent5">
                    <a:lumMod val="50000"/>
                  </a:schemeClr>
                </a:solidFill>
                <a:latin typeface="Arial" panose="020B0604020202020204" pitchFamily="34" charset="0"/>
                <a:ea typeface="Times New Roman" panose="02020603050405020304" pitchFamily="18" charset="0"/>
                <a:cs typeface="Arial" panose="020B0604020202020204" pitchFamily="34" charset="0"/>
              </a:rPr>
              <a:t>offshoring</a:t>
            </a:r>
            <a:r>
              <a:rPr lang="es-ES" dirty="0">
                <a:solidFill>
                  <a:schemeClr val="accent5">
                    <a:lumMod val="50000"/>
                  </a:schemeClr>
                </a:solidFill>
                <a:latin typeface="Arial" panose="020B0604020202020204" pitchFamily="34" charset="0"/>
                <a:ea typeface="Times New Roman" panose="02020603050405020304" pitchFamily="18" charset="0"/>
                <a:cs typeface="Arial" panose="020B0604020202020204" pitchFamily="34" charset="0"/>
              </a:rPr>
              <a:t> de </a:t>
            </a:r>
            <a:r>
              <a:rPr lang="es-ES" dirty="0" smtClean="0">
                <a:solidFill>
                  <a:schemeClr val="accent5">
                    <a:lumMod val="50000"/>
                  </a:schemeClr>
                </a:solidFill>
                <a:latin typeface="Arial" panose="020B0604020202020204" pitchFamily="34" charset="0"/>
                <a:ea typeface="Times New Roman" panose="02020603050405020304" pitchFamily="18" charset="0"/>
                <a:cs typeface="Arial" panose="020B0604020202020204" pitchFamily="34" charset="0"/>
              </a:rPr>
              <a:t>servicios</a:t>
            </a:r>
          </a:p>
          <a:p>
            <a:pPr marL="400050" indent="-400050" algn="just">
              <a:spcAft>
                <a:spcPts val="300"/>
              </a:spcAft>
              <a:buFontTx/>
              <a:buAutoNum type="romanLcParenR"/>
            </a:pPr>
            <a:endParaRPr lang="es-ES" dirty="0" smtClean="0">
              <a:solidFill>
                <a:schemeClr val="accent5">
                  <a:lumMod val="50000"/>
                </a:schemeClr>
              </a:solidFill>
              <a:latin typeface="Arial" panose="020B0604020202020204" pitchFamily="34" charset="0"/>
              <a:ea typeface="Times New Roman" panose="02020603050405020304" pitchFamily="18" charset="0"/>
              <a:cs typeface="Arial" panose="020B0604020202020204" pitchFamily="34" charset="0"/>
            </a:endParaRPr>
          </a:p>
          <a:p>
            <a:pPr marL="285750" indent="-285750" algn="just">
              <a:spcAft>
                <a:spcPts val="300"/>
              </a:spcAft>
              <a:buFont typeface="Arial" panose="020B0604020202020204" pitchFamily="34" charset="0"/>
              <a:buChar char="•"/>
            </a:pPr>
            <a:r>
              <a:rPr lang="es-ES" dirty="0" smtClean="0">
                <a:solidFill>
                  <a:schemeClr val="accent5">
                    <a:lumMod val="50000"/>
                  </a:schemeClr>
                </a:solidFill>
                <a:latin typeface="Arial" panose="020B0604020202020204" pitchFamily="34" charset="0"/>
                <a:cs typeface="Arial" panose="020B0604020202020204" pitchFamily="34" charset="0"/>
              </a:rPr>
              <a:t>Asistir y </a:t>
            </a:r>
            <a:r>
              <a:rPr lang="es-ES" dirty="0">
                <a:solidFill>
                  <a:schemeClr val="accent5">
                    <a:lumMod val="50000"/>
                  </a:schemeClr>
                </a:solidFill>
                <a:latin typeface="Arial" panose="020B0604020202020204" pitchFamily="34" charset="0"/>
                <a:cs typeface="Arial" panose="020B0604020202020204" pitchFamily="34" charset="0"/>
              </a:rPr>
              <a:t>acompañar a las firmas locales en el desarrollo de </a:t>
            </a:r>
            <a:r>
              <a:rPr lang="es-ES" dirty="0" smtClean="0">
                <a:solidFill>
                  <a:schemeClr val="accent5">
                    <a:lumMod val="50000"/>
                  </a:schemeClr>
                </a:solidFill>
                <a:latin typeface="Arial" panose="020B0604020202020204" pitchFamily="34" charset="0"/>
                <a:cs typeface="Arial" panose="020B0604020202020204" pitchFamily="34" charset="0"/>
              </a:rPr>
              <a:t>exportaciones</a:t>
            </a:r>
          </a:p>
          <a:p>
            <a:pPr marL="400050" indent="-400050" algn="just">
              <a:spcAft>
                <a:spcPts val="300"/>
              </a:spcAft>
              <a:buFontTx/>
              <a:buAutoNum type="romanLcParenR"/>
            </a:pPr>
            <a:endParaRPr lang="es-ES" dirty="0" smtClean="0">
              <a:solidFill>
                <a:schemeClr val="accent5">
                  <a:lumMod val="50000"/>
                </a:schemeClr>
              </a:solidFill>
              <a:latin typeface="Arial" panose="020B0604020202020204" pitchFamily="34" charset="0"/>
              <a:cs typeface="Arial" panose="020B0604020202020204" pitchFamily="34" charset="0"/>
            </a:endParaRPr>
          </a:p>
          <a:p>
            <a:pPr marL="400050" indent="-400050" algn="just">
              <a:spcAft>
                <a:spcPts val="300"/>
              </a:spcAft>
              <a:buFont typeface="Arial" panose="020B0604020202020204" pitchFamily="34" charset="0"/>
              <a:buChar char="•"/>
            </a:pPr>
            <a:r>
              <a:rPr lang="es-ES" dirty="0" smtClean="0">
                <a:solidFill>
                  <a:schemeClr val="accent5">
                    <a:lumMod val="50000"/>
                  </a:schemeClr>
                </a:solidFill>
                <a:latin typeface="Arial" panose="020B0604020202020204" pitchFamily="34" charset="0"/>
                <a:cs typeface="Arial" panose="020B0604020202020204" pitchFamily="34" charset="0"/>
              </a:rPr>
              <a:t>Hacer </a:t>
            </a:r>
            <a:r>
              <a:rPr lang="es-ES" dirty="0">
                <a:solidFill>
                  <a:schemeClr val="accent5">
                    <a:lumMod val="50000"/>
                  </a:schemeClr>
                </a:solidFill>
                <a:latin typeface="Arial" panose="020B0604020202020204" pitchFamily="34" charset="0"/>
                <a:cs typeface="Arial" panose="020B0604020202020204" pitchFamily="34" charset="0"/>
              </a:rPr>
              <a:t>un uso focalizado (en “nichos”) y “</a:t>
            </a:r>
            <a:r>
              <a:rPr lang="es-ES" dirty="0" err="1">
                <a:solidFill>
                  <a:schemeClr val="accent5">
                    <a:lumMod val="50000"/>
                  </a:schemeClr>
                </a:solidFill>
                <a:latin typeface="Arial" panose="020B0604020202020204" pitchFamily="34" charset="0"/>
                <a:cs typeface="Arial" panose="020B0604020202020204" pitchFamily="34" charset="0"/>
              </a:rPr>
              <a:t>customizado</a:t>
            </a:r>
            <a:r>
              <a:rPr lang="es-ES" dirty="0">
                <a:solidFill>
                  <a:schemeClr val="accent5">
                    <a:lumMod val="50000"/>
                  </a:schemeClr>
                </a:solidFill>
                <a:latin typeface="Arial" panose="020B0604020202020204" pitchFamily="34" charset="0"/>
                <a:cs typeface="Arial" panose="020B0604020202020204" pitchFamily="34" charset="0"/>
              </a:rPr>
              <a:t>” de los incentivos a los sectores de servicios, además de mejorar su </a:t>
            </a:r>
            <a:r>
              <a:rPr lang="es-ES" dirty="0" smtClean="0">
                <a:solidFill>
                  <a:schemeClr val="accent5">
                    <a:lumMod val="50000"/>
                  </a:schemeClr>
                </a:solidFill>
                <a:latin typeface="Arial" panose="020B0604020202020204" pitchFamily="34" charset="0"/>
                <a:cs typeface="Arial" panose="020B0604020202020204" pitchFamily="34" charset="0"/>
              </a:rPr>
              <a:t>difusión.</a:t>
            </a:r>
          </a:p>
          <a:p>
            <a:pPr marL="400050" indent="-400050" algn="just">
              <a:spcAft>
                <a:spcPts val="300"/>
              </a:spcAft>
              <a:buFontTx/>
              <a:buAutoNum type="romanLcParenR"/>
            </a:pPr>
            <a:endParaRPr lang="es-ES" dirty="0" smtClean="0">
              <a:solidFill>
                <a:schemeClr val="accent5">
                  <a:lumMod val="50000"/>
                </a:schemeClr>
              </a:solidFill>
              <a:latin typeface="Arial" panose="020B0604020202020204" pitchFamily="34" charset="0"/>
              <a:cs typeface="Arial" panose="020B0604020202020204" pitchFamily="34" charset="0"/>
            </a:endParaRPr>
          </a:p>
          <a:p>
            <a:pPr marL="400050" indent="-400050" algn="just">
              <a:spcAft>
                <a:spcPts val="300"/>
              </a:spcAft>
              <a:buFont typeface="Arial" panose="020B0604020202020204" pitchFamily="34" charset="0"/>
              <a:buChar char="•"/>
            </a:pPr>
            <a:r>
              <a:rPr lang="es-ES" dirty="0" smtClean="0">
                <a:solidFill>
                  <a:schemeClr val="accent5">
                    <a:lumMod val="50000"/>
                  </a:schemeClr>
                </a:solidFill>
                <a:latin typeface="Arial" panose="020B0604020202020204" pitchFamily="34" charset="0"/>
                <a:cs typeface="Arial" panose="020B0604020202020204" pitchFamily="34" charset="0"/>
              </a:rPr>
              <a:t>Emplear </a:t>
            </a:r>
            <a:r>
              <a:rPr lang="es-ES" dirty="0">
                <a:solidFill>
                  <a:schemeClr val="accent5">
                    <a:lumMod val="50000"/>
                  </a:schemeClr>
                </a:solidFill>
                <a:latin typeface="Arial" panose="020B0604020202020204" pitchFamily="34" charset="0"/>
                <a:cs typeface="Arial" panose="020B0604020202020204" pitchFamily="34" charset="0"/>
              </a:rPr>
              <a:t>el poder de “</a:t>
            </a:r>
            <a:r>
              <a:rPr lang="es-ES" dirty="0" err="1">
                <a:solidFill>
                  <a:schemeClr val="accent5">
                    <a:lumMod val="50000"/>
                  </a:schemeClr>
                </a:solidFill>
                <a:latin typeface="Arial" panose="020B0604020202020204" pitchFamily="34" charset="0"/>
                <a:cs typeface="Arial" panose="020B0604020202020204" pitchFamily="34" charset="0"/>
              </a:rPr>
              <a:t>policy</a:t>
            </a:r>
            <a:r>
              <a:rPr lang="es-ES" dirty="0">
                <a:solidFill>
                  <a:schemeClr val="accent5">
                    <a:lumMod val="50000"/>
                  </a:schemeClr>
                </a:solidFill>
                <a:latin typeface="Arial" panose="020B0604020202020204" pitchFamily="34" charset="0"/>
                <a:cs typeface="Arial" panose="020B0604020202020204" pitchFamily="34" charset="0"/>
              </a:rPr>
              <a:t> </a:t>
            </a:r>
            <a:r>
              <a:rPr lang="es-ES" dirty="0" err="1">
                <a:solidFill>
                  <a:schemeClr val="accent5">
                    <a:lumMod val="50000"/>
                  </a:schemeClr>
                </a:solidFill>
                <a:latin typeface="Arial" panose="020B0604020202020204" pitchFamily="34" charset="0"/>
                <a:cs typeface="Arial" panose="020B0604020202020204" pitchFamily="34" charset="0"/>
              </a:rPr>
              <a:t>advocacy</a:t>
            </a:r>
            <a:r>
              <a:rPr lang="es-ES" dirty="0">
                <a:solidFill>
                  <a:schemeClr val="accent5">
                    <a:lumMod val="50000"/>
                  </a:schemeClr>
                </a:solidFill>
                <a:latin typeface="Arial" panose="020B0604020202020204" pitchFamily="34" charset="0"/>
                <a:cs typeface="Arial" panose="020B0604020202020204" pitchFamily="34" charset="0"/>
              </a:rPr>
              <a:t>” para el desarrollo de factores clave en cualquier estrategia integral en los sectores de </a:t>
            </a:r>
            <a:r>
              <a:rPr lang="es-ES" dirty="0" smtClean="0">
                <a:solidFill>
                  <a:schemeClr val="accent5">
                    <a:lumMod val="50000"/>
                  </a:schemeClr>
                </a:solidFill>
                <a:latin typeface="Arial" panose="020B0604020202020204" pitchFamily="34" charset="0"/>
                <a:cs typeface="Arial" panose="020B0604020202020204" pitchFamily="34" charset="0"/>
              </a:rPr>
              <a:t>servicios</a:t>
            </a:r>
          </a:p>
          <a:p>
            <a:pPr marL="400050" indent="-400050" algn="just">
              <a:spcAft>
                <a:spcPts val="300"/>
              </a:spcAft>
              <a:buFontTx/>
              <a:buAutoNum type="romanLcParenR"/>
            </a:pPr>
            <a:endParaRPr lang="es-ES" dirty="0" smtClean="0">
              <a:solidFill>
                <a:schemeClr val="accent5">
                  <a:lumMod val="50000"/>
                </a:schemeClr>
              </a:solidFill>
              <a:latin typeface="Arial" panose="020B0604020202020204" pitchFamily="34" charset="0"/>
              <a:cs typeface="Arial" panose="020B0604020202020204" pitchFamily="34" charset="0"/>
            </a:endParaRPr>
          </a:p>
          <a:p>
            <a:pPr marL="400050" indent="-400050" algn="just">
              <a:spcAft>
                <a:spcPts val="300"/>
              </a:spcAft>
              <a:buFont typeface="Arial" panose="020B0604020202020204" pitchFamily="34" charset="0"/>
              <a:buChar char="•"/>
            </a:pPr>
            <a:r>
              <a:rPr lang="es-ES" dirty="0" smtClean="0">
                <a:solidFill>
                  <a:schemeClr val="accent5">
                    <a:lumMod val="50000"/>
                  </a:schemeClr>
                </a:solidFill>
                <a:latin typeface="Arial" panose="020B0604020202020204" pitchFamily="34" charset="0"/>
                <a:cs typeface="Arial" panose="020B0604020202020204" pitchFamily="34" charset="0"/>
              </a:rPr>
              <a:t>Ajustar </a:t>
            </a:r>
            <a:r>
              <a:rPr lang="es-ES" dirty="0">
                <a:solidFill>
                  <a:schemeClr val="accent5">
                    <a:lumMod val="50000"/>
                  </a:schemeClr>
                </a:solidFill>
                <a:latin typeface="Arial" panose="020B0604020202020204" pitchFamily="34" charset="0"/>
                <a:cs typeface="Arial" panose="020B0604020202020204" pitchFamily="34" charset="0"/>
              </a:rPr>
              <a:t>las políticas de promoción a los segmentos particulares de servicios que se pretende </a:t>
            </a:r>
            <a:r>
              <a:rPr lang="es-ES" dirty="0" smtClean="0">
                <a:solidFill>
                  <a:schemeClr val="accent5">
                    <a:lumMod val="50000"/>
                  </a:schemeClr>
                </a:solidFill>
                <a:latin typeface="Arial" panose="020B0604020202020204" pitchFamily="34" charset="0"/>
                <a:cs typeface="Arial" panose="020B0604020202020204" pitchFamily="34" charset="0"/>
              </a:rPr>
              <a:t>promover</a:t>
            </a:r>
            <a:endParaRPr lang="es-CO" dirty="0">
              <a:solidFill>
                <a:schemeClr val="accent5">
                  <a:lumMod val="50000"/>
                </a:schemeClr>
              </a:solidFill>
              <a:latin typeface="Arial" panose="020B0604020202020204" pitchFamily="34" charset="0"/>
              <a:cs typeface="Arial" panose="020B0604020202020204" pitchFamily="34" charset="0"/>
            </a:endParaRPr>
          </a:p>
          <a:p>
            <a:pPr marL="400050" indent="-400050" algn="just">
              <a:spcAft>
                <a:spcPts val="300"/>
              </a:spcAft>
              <a:buFontTx/>
              <a:buAutoNum type="romanLcParenR"/>
            </a:pPr>
            <a:endParaRPr lang="es-CO" dirty="0">
              <a:latin typeface="Arial" panose="020B0604020202020204" pitchFamily="34" charset="0"/>
              <a:cs typeface="Arial" panose="020B0604020202020204" pitchFamily="34" charset="0"/>
            </a:endParaRPr>
          </a:p>
        </p:txBody>
      </p:sp>
      <p:sp>
        <p:nvSpPr>
          <p:cNvPr id="2" name="CuadroTexto 1"/>
          <p:cNvSpPr txBox="1"/>
          <p:nvPr/>
        </p:nvSpPr>
        <p:spPr>
          <a:xfrm>
            <a:off x="881797" y="718592"/>
            <a:ext cx="7605993" cy="523220"/>
          </a:xfrm>
          <a:prstGeom prst="rect">
            <a:avLst/>
          </a:prstGeom>
          <a:noFill/>
        </p:spPr>
        <p:txBody>
          <a:bodyPr wrap="none" rtlCol="0">
            <a:sp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Recomendaciones del consultor Andrés López</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3"/>
          <a:stretch>
            <a:fillRect/>
          </a:stretch>
        </p:blipFill>
        <p:spPr>
          <a:xfrm>
            <a:off x="9867900" y="156123"/>
            <a:ext cx="1836036" cy="1378006"/>
          </a:xfrm>
          <a:prstGeom prst="rect">
            <a:avLst/>
          </a:prstGeom>
        </p:spPr>
      </p:pic>
    </p:spTree>
    <p:extLst>
      <p:ext uri="{BB962C8B-B14F-4D97-AF65-F5344CB8AC3E}">
        <p14:creationId xmlns:p14="http://schemas.microsoft.com/office/powerpoint/2010/main" val="903690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2200" y="412689"/>
            <a:ext cx="10515600" cy="565041"/>
          </a:xfrm>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Recomendaciones consultor Mariano Luna</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Rectángulo 2"/>
          <p:cNvSpPr/>
          <p:nvPr/>
        </p:nvSpPr>
        <p:spPr>
          <a:xfrm>
            <a:off x="649014" y="1489723"/>
            <a:ext cx="10515600" cy="4801314"/>
          </a:xfrm>
          <a:prstGeom prst="rect">
            <a:avLst/>
          </a:prstGeom>
        </p:spPr>
        <p:txBody>
          <a:bodyPr wrap="square">
            <a:spAutoFit/>
          </a:bodyPr>
          <a:lstStyle/>
          <a:p>
            <a:pPr marL="285750" indent="-285750">
              <a:buFont typeface="Arial" panose="020B0604020202020204" pitchFamily="34" charset="0"/>
              <a:buChar char="•"/>
            </a:pPr>
            <a:r>
              <a:rPr lang="es-CO"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F</a:t>
            </a:r>
            <a:r>
              <a:rPr lang="es-CO" dirty="0" smtClean="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omentar </a:t>
            </a:r>
            <a:r>
              <a:rPr lang="es-CO"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la cooperación y comercio sur-sur, como forma de acceder a nuevos mercados atractivos</a:t>
            </a:r>
            <a:r>
              <a:rPr lang="es-CO" dirty="0" smtClean="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a:t>
            </a:r>
          </a:p>
          <a:p>
            <a:endParaRPr lang="es-CO" dirty="0" smtClean="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CO" dirty="0" smtClean="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Continuar </a:t>
            </a:r>
            <a:r>
              <a:rPr lang="es-CO"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en la búsqueda de nichos de mercados como las </a:t>
            </a:r>
            <a:r>
              <a:rPr lang="es-CO" dirty="0" err="1">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co</a:t>
            </a:r>
            <a:r>
              <a:rPr lang="es-CO"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-producciones fílmicas con alta referencia cultural o las telenovelas. </a:t>
            </a:r>
            <a:r>
              <a:rPr lang="es-CO" dirty="0" smtClean="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rPr>
              <a:t> </a:t>
            </a:r>
          </a:p>
          <a:p>
            <a:pPr marL="285750" indent="-285750">
              <a:buFont typeface="Arial" panose="020B0604020202020204" pitchFamily="34" charset="0"/>
              <a:buChar char="•"/>
            </a:pPr>
            <a:endParaRPr lang="es-CO" dirty="0">
              <a:solidFill>
                <a:schemeClr val="accent5">
                  <a:lumMod val="50000"/>
                </a:schemeClr>
              </a:solidFill>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CO" dirty="0">
                <a:solidFill>
                  <a:schemeClr val="accent5">
                    <a:lumMod val="50000"/>
                  </a:schemeClr>
                </a:solidFill>
                <a:latin typeface="Arial" panose="020B0604020202020204" pitchFamily="34" charset="0"/>
                <a:cs typeface="Arial" panose="020B0604020202020204" pitchFamily="34" charset="0"/>
              </a:rPr>
              <a:t>Generar acciones que incentiven la generación de valor en la cadena, a través de la implementación de mejores prácticas, el desarrollo de redes empresariales y la generación de políticas de desarrollo de proveedores. </a:t>
            </a:r>
            <a:r>
              <a:rPr lang="es-CO" dirty="0" smtClean="0">
                <a:solidFill>
                  <a:schemeClr val="accent5">
                    <a:lumMod val="50000"/>
                  </a:schemeClr>
                </a:solidFill>
                <a:latin typeface="Arial" panose="020B0604020202020204" pitchFamily="34" charset="0"/>
                <a:cs typeface="Arial" panose="020B0604020202020204" pitchFamily="34" charset="0"/>
              </a:rPr>
              <a:t>(con empresas ancla como </a:t>
            </a:r>
            <a:r>
              <a:rPr lang="es-CO" dirty="0">
                <a:solidFill>
                  <a:schemeClr val="accent5">
                    <a:lumMod val="50000"/>
                  </a:schemeClr>
                </a:solidFill>
                <a:latin typeface="Arial" panose="020B0604020202020204" pitchFamily="34" charset="0"/>
                <a:cs typeface="Arial" panose="020B0604020202020204" pitchFamily="34" charset="0"/>
              </a:rPr>
              <a:t>Televisa, Azteca, O Globo, Caracol, Clarín, </a:t>
            </a:r>
            <a:r>
              <a:rPr lang="es-CO" dirty="0" err="1">
                <a:solidFill>
                  <a:schemeClr val="accent5">
                    <a:lumMod val="50000"/>
                  </a:schemeClr>
                </a:solidFill>
                <a:latin typeface="Arial" panose="020B0604020202020204" pitchFamily="34" charset="0"/>
                <a:cs typeface="Arial" panose="020B0604020202020204" pitchFamily="34" charset="0"/>
              </a:rPr>
              <a:t>VeneVisión</a:t>
            </a:r>
            <a:r>
              <a:rPr lang="es-CO" dirty="0">
                <a:solidFill>
                  <a:schemeClr val="accent5">
                    <a:lumMod val="50000"/>
                  </a:schemeClr>
                </a:solidFill>
                <a:latin typeface="Arial" panose="020B0604020202020204" pitchFamily="34" charset="0"/>
                <a:cs typeface="Arial" panose="020B0604020202020204" pitchFamily="34" charset="0"/>
              </a:rPr>
              <a:t>, </a:t>
            </a:r>
            <a:r>
              <a:rPr lang="es-CO" dirty="0" err="1">
                <a:solidFill>
                  <a:schemeClr val="accent5">
                    <a:lumMod val="50000"/>
                  </a:schemeClr>
                </a:solidFill>
                <a:latin typeface="Arial" panose="020B0604020202020204" pitchFamily="34" charset="0"/>
                <a:cs typeface="Arial" panose="020B0604020202020204" pitchFamily="34" charset="0"/>
              </a:rPr>
              <a:t>Telefé</a:t>
            </a:r>
            <a:r>
              <a:rPr lang="es-CO" dirty="0">
                <a:solidFill>
                  <a:schemeClr val="accent5">
                    <a:lumMod val="50000"/>
                  </a:schemeClr>
                </a:solidFill>
                <a:latin typeface="Arial" panose="020B0604020202020204" pitchFamily="34" charset="0"/>
                <a:cs typeface="Arial" panose="020B0604020202020204" pitchFamily="34" charset="0"/>
              </a:rPr>
              <a:t>, </a:t>
            </a:r>
            <a:r>
              <a:rPr lang="es-CO" dirty="0" smtClean="0">
                <a:solidFill>
                  <a:schemeClr val="accent5">
                    <a:lumMod val="50000"/>
                  </a:schemeClr>
                </a:solidFill>
                <a:latin typeface="Arial" panose="020B0604020202020204" pitchFamily="34" charset="0"/>
                <a:cs typeface="Arial" panose="020B0604020202020204" pitchFamily="34" charset="0"/>
              </a:rPr>
              <a:t>entre otras). </a:t>
            </a:r>
          </a:p>
          <a:p>
            <a:pPr marL="285750" indent="-285750">
              <a:buFont typeface="Arial" panose="020B0604020202020204" pitchFamily="34" charset="0"/>
              <a:buChar char="•"/>
            </a:pPr>
            <a:endParaRPr lang="es-CO" dirty="0" smtClean="0">
              <a:solidFill>
                <a:schemeClr val="accent5">
                  <a:lumMod val="5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CO" dirty="0" smtClean="0">
                <a:solidFill>
                  <a:schemeClr val="accent5">
                    <a:lumMod val="50000"/>
                  </a:schemeClr>
                </a:solidFill>
                <a:latin typeface="Arial" panose="020B0604020202020204" pitchFamily="34" charset="0"/>
                <a:cs typeface="Arial" panose="020B0604020202020204" pitchFamily="34" charset="0"/>
              </a:rPr>
              <a:t>Incentivar </a:t>
            </a:r>
            <a:r>
              <a:rPr lang="es-CO" dirty="0">
                <a:solidFill>
                  <a:schemeClr val="accent5">
                    <a:lumMod val="50000"/>
                  </a:schemeClr>
                </a:solidFill>
                <a:latin typeface="Arial" panose="020B0604020202020204" pitchFamily="34" charset="0"/>
                <a:cs typeface="Arial" panose="020B0604020202020204" pitchFamily="34" charset="0"/>
              </a:rPr>
              <a:t>la creación de más proyectos coproducidos regionalmente a través de la </a:t>
            </a:r>
            <a:r>
              <a:rPr lang="es-CO" dirty="0" smtClean="0">
                <a:solidFill>
                  <a:schemeClr val="accent5">
                    <a:lumMod val="50000"/>
                  </a:schemeClr>
                </a:solidFill>
                <a:latin typeface="Arial" panose="020B0604020202020204" pitchFamily="34" charset="0"/>
                <a:cs typeface="Arial" panose="020B0604020202020204" pitchFamily="34" charset="0"/>
              </a:rPr>
              <a:t>inversión </a:t>
            </a:r>
            <a:r>
              <a:rPr lang="es-CO" dirty="0">
                <a:solidFill>
                  <a:schemeClr val="accent5">
                    <a:lumMod val="50000"/>
                  </a:schemeClr>
                </a:solidFill>
                <a:latin typeface="Arial" panose="020B0604020202020204" pitchFamily="34" charset="0"/>
                <a:cs typeface="Arial" panose="020B0604020202020204" pitchFamily="34" charset="0"/>
              </a:rPr>
              <a:t>pública-privada</a:t>
            </a:r>
            <a:r>
              <a:rPr lang="es-CO" dirty="0" smtClean="0">
                <a:solidFill>
                  <a:schemeClr val="accent5">
                    <a:lumMod val="50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s-CO" dirty="0" smtClean="0">
              <a:solidFill>
                <a:schemeClr val="accent5">
                  <a:lumMod val="5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CO" dirty="0">
                <a:solidFill>
                  <a:schemeClr val="accent5">
                    <a:lumMod val="50000"/>
                  </a:schemeClr>
                </a:solidFill>
                <a:latin typeface="Arial" panose="020B0604020202020204" pitchFamily="34" charset="0"/>
                <a:cs typeface="Arial" panose="020B0604020202020204" pitchFamily="34" charset="0"/>
              </a:rPr>
              <a:t>P</a:t>
            </a:r>
            <a:r>
              <a:rPr lang="es-CO" dirty="0" smtClean="0">
                <a:solidFill>
                  <a:schemeClr val="accent5">
                    <a:lumMod val="50000"/>
                  </a:schemeClr>
                </a:solidFill>
                <a:latin typeface="Arial" panose="020B0604020202020204" pitchFamily="34" charset="0"/>
                <a:cs typeface="Arial" panose="020B0604020202020204" pitchFamily="34" charset="0"/>
              </a:rPr>
              <a:t>rofundizar </a:t>
            </a:r>
            <a:r>
              <a:rPr lang="es-CO" dirty="0">
                <a:solidFill>
                  <a:schemeClr val="accent5">
                    <a:lumMod val="50000"/>
                  </a:schemeClr>
                </a:solidFill>
                <a:latin typeface="Arial" panose="020B0604020202020204" pitchFamily="34" charset="0"/>
                <a:cs typeface="Arial" panose="020B0604020202020204" pitchFamily="34" charset="0"/>
              </a:rPr>
              <a:t>los programas de promoción a las locaciones locales y regionales. </a:t>
            </a:r>
          </a:p>
          <a:p>
            <a:pPr marL="285750" indent="-285750">
              <a:buFont typeface="Arial" panose="020B0604020202020204" pitchFamily="34" charset="0"/>
              <a:buChar char="•"/>
            </a:pPr>
            <a:endParaRPr lang="es-CO" dirty="0">
              <a:solidFill>
                <a:schemeClr val="accent5">
                  <a:lumMod val="5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s-CO"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10310096" y="53866"/>
            <a:ext cx="1709036" cy="1282688"/>
          </a:xfrm>
          <a:prstGeom prst="rect">
            <a:avLst/>
          </a:prstGeom>
        </p:spPr>
      </p:pic>
    </p:spTree>
    <p:extLst>
      <p:ext uri="{BB962C8B-B14F-4D97-AF65-F5344CB8AC3E}">
        <p14:creationId xmlns:p14="http://schemas.microsoft.com/office/powerpoint/2010/main" val="1965625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endParaRPr lang="es-CO" dirty="0"/>
          </a:p>
        </p:txBody>
      </p:sp>
      <p:grpSp>
        <p:nvGrpSpPr>
          <p:cNvPr id="4" name="Group 69264"/>
          <p:cNvGrpSpPr/>
          <p:nvPr/>
        </p:nvGrpSpPr>
        <p:grpSpPr>
          <a:xfrm>
            <a:off x="1132764" y="1351128"/>
            <a:ext cx="10221036" cy="4599295"/>
            <a:chOff x="0" y="0"/>
            <a:chExt cx="4958973" cy="1966667"/>
          </a:xfrm>
        </p:grpSpPr>
        <p:pic>
          <p:nvPicPr>
            <p:cNvPr id="5" name="Picture 4890"/>
            <p:cNvPicPr/>
            <p:nvPr/>
          </p:nvPicPr>
          <p:blipFill>
            <a:blip r:embed="rId2"/>
            <a:stretch>
              <a:fillRect/>
            </a:stretch>
          </p:blipFill>
          <p:spPr>
            <a:xfrm>
              <a:off x="0" y="0"/>
              <a:ext cx="3047365" cy="1879346"/>
            </a:xfrm>
            <a:prstGeom prst="rect">
              <a:avLst/>
            </a:prstGeom>
          </p:spPr>
        </p:pic>
        <p:pic>
          <p:nvPicPr>
            <p:cNvPr id="6" name="Picture 4891"/>
            <p:cNvPicPr/>
            <p:nvPr/>
          </p:nvPicPr>
          <p:blipFill>
            <a:blip r:embed="rId3"/>
            <a:stretch>
              <a:fillRect/>
            </a:stretch>
          </p:blipFill>
          <p:spPr>
            <a:xfrm>
              <a:off x="3193440" y="288163"/>
              <a:ext cx="1690370" cy="1591437"/>
            </a:xfrm>
            <a:prstGeom prst="rect">
              <a:avLst/>
            </a:prstGeom>
          </p:spPr>
        </p:pic>
        <p:sp>
          <p:nvSpPr>
            <p:cNvPr id="7" name="Rectangle 4892"/>
            <p:cNvSpPr/>
            <p:nvPr/>
          </p:nvSpPr>
          <p:spPr>
            <a:xfrm>
              <a:off x="4916830" y="1776730"/>
              <a:ext cx="42143" cy="189937"/>
            </a:xfrm>
            <a:prstGeom prst="rect">
              <a:avLst/>
            </a:prstGeom>
            <a:ln>
              <a:noFill/>
            </a:ln>
          </p:spPr>
          <p:txBody>
            <a:bodyPr lIns="0" tIns="0" rIns="0" bIns="0" rtlCol="0">
              <a:noAutofit/>
            </a:bodyPr>
            <a:lstStyle/>
            <a:p>
              <a:pPr marR="9525" indent="-6350" algn="l">
                <a:lnSpc>
                  <a:spcPct val="115000"/>
                </a:lnSpc>
                <a:spcAft>
                  <a:spcPts val="0"/>
                </a:spcAft>
              </a:pPr>
              <a:r>
                <a:rPr lang="es-CO"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p:txBody>
        </p:sp>
      </p:grpSp>
      <p:pic>
        <p:nvPicPr>
          <p:cNvPr id="8" name="Imagen 7"/>
          <p:cNvPicPr>
            <a:picLocks noChangeAspect="1"/>
          </p:cNvPicPr>
          <p:nvPr/>
        </p:nvPicPr>
        <p:blipFill>
          <a:blip r:embed="rId4"/>
          <a:stretch>
            <a:fillRect/>
          </a:stretch>
        </p:blipFill>
        <p:spPr>
          <a:xfrm>
            <a:off x="10325100" y="120811"/>
            <a:ext cx="1765300" cy="1324916"/>
          </a:xfrm>
          <a:prstGeom prst="rect">
            <a:avLst/>
          </a:prstGeom>
        </p:spPr>
      </p:pic>
    </p:spTree>
    <p:extLst>
      <p:ext uri="{BB962C8B-B14F-4D97-AF65-F5344CB8AC3E}">
        <p14:creationId xmlns:p14="http://schemas.microsoft.com/office/powerpoint/2010/main" val="312941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8213"/>
            <a:ext cx="10515600" cy="1325563"/>
          </a:xfrm>
        </p:spPr>
        <p:txBody>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Objetivo</a:t>
            </a:r>
            <a:r>
              <a:rPr lang="es-CO" dirty="0" smtClean="0"/>
              <a:t> </a:t>
            </a:r>
            <a:endParaRPr lang="es-CO" dirty="0"/>
          </a:p>
        </p:txBody>
      </p:sp>
      <p:sp>
        <p:nvSpPr>
          <p:cNvPr id="3" name="Marcador de contenido 2"/>
          <p:cNvSpPr>
            <a:spLocks noGrp="1"/>
          </p:cNvSpPr>
          <p:nvPr>
            <p:ph idx="1"/>
          </p:nvPr>
        </p:nvSpPr>
        <p:spPr>
          <a:xfrm>
            <a:off x="838200" y="2987011"/>
            <a:ext cx="10515600" cy="2350590"/>
          </a:xfrm>
        </p:spPr>
        <p:txBody>
          <a:bodyPr>
            <a:normAutofit/>
          </a:bodyPr>
          <a:lstStyle/>
          <a:p>
            <a:pPr marL="0" indent="0" algn="r">
              <a:buNone/>
            </a:pPr>
            <a:r>
              <a:rPr lang="es-CO" dirty="0" smtClean="0">
                <a:solidFill>
                  <a:schemeClr val="accent5">
                    <a:lumMod val="50000"/>
                  </a:schemeClr>
                </a:solidFill>
                <a:latin typeface="Arial" panose="020B0604020202020204" pitchFamily="34" charset="0"/>
                <a:cs typeface="Arial" panose="020B0604020202020204" pitchFamily="34" charset="0"/>
              </a:rPr>
              <a:t>Convertir a América Latina en  proveedor de servicios audiovisuales a través de la identificación, desarrollo, fortalecimiento y comercialización exitosa de servicios de calidad, innovadores, competitivos y diferenciados.</a:t>
            </a:r>
          </a:p>
        </p:txBody>
      </p:sp>
      <p:pic>
        <p:nvPicPr>
          <p:cNvPr id="2050" name="Picture 2" descr="http://www.architectscorporation.co.uk/wp-content/uploads/2012/01/image_previ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8699" y="555311"/>
            <a:ext cx="2454275" cy="1558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256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Aspectos generales</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282890"/>
            <a:ext cx="10515600" cy="5110641"/>
          </a:xfrm>
        </p:spPr>
        <p:txBody>
          <a:bodyPr>
            <a:normAutofit/>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Consideraciones que se tuvieron en cuenta para la estructuración de la estrategia</a:t>
            </a:r>
          </a:p>
          <a:p>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lvl="1"/>
            <a:r>
              <a:rPr lang="es-CO" sz="1800" dirty="0" smtClean="0">
                <a:solidFill>
                  <a:schemeClr val="accent5">
                    <a:lumMod val="50000"/>
                  </a:schemeClr>
                </a:solidFill>
                <a:latin typeface="Arial" panose="020B0604020202020204" pitchFamily="34" charset="0"/>
                <a:cs typeface="Arial" panose="020B0604020202020204" pitchFamily="34" charset="0"/>
              </a:rPr>
              <a:t>Diversidad de niveles de desarrollo del sector en los países de la región.</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Necesidad de procurar la participación del mayor numero posible de agencias de la región.</a:t>
            </a:r>
          </a:p>
          <a:p>
            <a:pPr lvl="1"/>
            <a:r>
              <a:rPr lang="es-CO" sz="1800" dirty="0">
                <a:solidFill>
                  <a:schemeClr val="accent5">
                    <a:lumMod val="50000"/>
                  </a:schemeClr>
                </a:solidFill>
                <a:latin typeface="Arial" panose="020B0604020202020204" pitchFamily="34" charset="0"/>
                <a:cs typeface="Arial" panose="020B0604020202020204" pitchFamily="34" charset="0"/>
              </a:rPr>
              <a:t>A</a:t>
            </a:r>
            <a:r>
              <a:rPr lang="es-CO" sz="1800" dirty="0" smtClean="0">
                <a:solidFill>
                  <a:schemeClr val="accent5">
                    <a:lumMod val="50000"/>
                  </a:schemeClr>
                </a:solidFill>
                <a:latin typeface="Arial" panose="020B0604020202020204" pitchFamily="34" charset="0"/>
                <a:cs typeface="Arial" panose="020B0604020202020204" pitchFamily="34" charset="0"/>
              </a:rPr>
              <a:t>segurar sostenibilidad.</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Jalonar el crecimiento y consolidación del sector en la región.</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Mejorar y nivelar estándares de calidad de los servicios audiovisuales de la región.</a:t>
            </a:r>
          </a:p>
          <a:p>
            <a:pPr lvl="1"/>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Se plantearon las 4 etapas para poder responder a las consideraciones mencionadas.</a:t>
            </a:r>
          </a:p>
          <a:p>
            <a:pPr marL="0" indent="0">
              <a:buNone/>
            </a:pPr>
            <a:endParaRPr lang="es-CO" sz="1800" dirty="0" smtClean="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Le estrategia esta planteada de forma tal que se puedan implementar a la vez diferentes planes de acción de modo que la mayoría de las agencias puedan estar involucradas en al menos un plan de acción.</a:t>
            </a:r>
          </a:p>
          <a:p>
            <a:pPr lvl="1"/>
            <a:endParaRPr lang="es-CO" dirty="0"/>
          </a:p>
        </p:txBody>
      </p:sp>
    </p:spTree>
    <p:extLst>
      <p:ext uri="{BB962C8B-B14F-4D97-AF65-F5344CB8AC3E}">
        <p14:creationId xmlns:p14="http://schemas.microsoft.com/office/powerpoint/2010/main" val="640599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smtClean="0">
                <a:solidFill>
                  <a:schemeClr val="accent6">
                    <a:lumMod val="75000"/>
                  </a:schemeClr>
                </a:solidFill>
                <a:latin typeface="Arial" panose="020B0604020202020204" pitchFamily="34" charset="0"/>
                <a:cs typeface="Arial" panose="020B0604020202020204" pitchFamily="34" charset="0"/>
              </a:rPr>
              <a:t>Aspectos generales</a:t>
            </a:r>
            <a:endParaRPr lang="es-CO" sz="2800" dirty="0">
              <a:solidFill>
                <a:schemeClr val="accent6">
                  <a:lumMod val="7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O" sz="1800" dirty="0">
                <a:solidFill>
                  <a:schemeClr val="accent5">
                    <a:lumMod val="50000"/>
                  </a:schemeClr>
                </a:solidFill>
                <a:latin typeface="Arial" panose="020B0604020202020204" pitchFamily="34" charset="0"/>
                <a:cs typeface="Arial" panose="020B0604020202020204" pitchFamily="34" charset="0"/>
              </a:rPr>
              <a:t>Se sugiere que cada plan de acción cuente con una agencia que lidere y representantes de las agencias participantes para hacer seguimiento a actividades y compromisos y así garantizar su correcta implementación</a:t>
            </a:r>
            <a:r>
              <a:rPr lang="es-CO" sz="1800" dirty="0" smtClean="0">
                <a:solidFill>
                  <a:schemeClr val="accent5">
                    <a:lumMod val="50000"/>
                  </a:schemeClr>
                </a:solidFill>
                <a:latin typeface="Arial" panose="020B0604020202020204" pitchFamily="34" charset="0"/>
                <a:cs typeface="Arial" panose="020B0604020202020204" pitchFamily="34" charset="0"/>
              </a:rPr>
              <a:t>.</a:t>
            </a:r>
          </a:p>
          <a:p>
            <a:pPr marL="0" indent="0">
              <a:buNone/>
            </a:pP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Se sugiere que se constituya un equipo de trabajo encargado de presentar los proyectos seleccionados a las diferentes fuentes de cooperación. (BID, CAF, Cooperación sur-sur, entre otras).</a:t>
            </a:r>
          </a:p>
          <a:p>
            <a:pPr marL="0" indent="0">
              <a:buNone/>
            </a:pPr>
            <a:endParaRPr lang="es-CO" sz="1800" dirty="0" smtClean="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La fase de implementación requerirá no solo tiempo de los miembros de las agencias sino también, de presupuesto, por lo que es fundamental definir roles, responsabilidades y presupuesto requerido.</a:t>
            </a:r>
          </a:p>
          <a:p>
            <a:pPr marL="0" indent="0">
              <a:buNone/>
            </a:pPr>
            <a:endParaRPr lang="es-CO" sz="1800" dirty="0" smtClean="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Se sugiere que el plan de implementación se apruebe con metas que puedan ser medibles máximo cada 6 meses.</a:t>
            </a:r>
            <a:endParaRPr lang="es-CO" sz="180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659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856096"/>
            <a:ext cx="10515600" cy="4320867"/>
          </a:xfrm>
        </p:spPr>
        <p:txBody>
          <a:bodyPr>
            <a:normAutofit lnSpcReduction="10000"/>
          </a:bodyPr>
          <a:lstStyle/>
          <a:p>
            <a:r>
              <a:rPr lang="es-CO" sz="1800" dirty="0" smtClean="0">
                <a:solidFill>
                  <a:schemeClr val="accent5">
                    <a:lumMod val="50000"/>
                  </a:schemeClr>
                </a:solidFill>
                <a:latin typeface="Arial" panose="020B0604020202020204" pitchFamily="34" charset="0"/>
                <a:cs typeface="Arial" panose="020B0604020202020204" pitchFamily="34" charset="0"/>
              </a:rPr>
              <a:t>La estrategia fue segmentada en cuatro ejes para asegurar un desarrollo integral con horizonte a mediano plazo</a:t>
            </a:r>
          </a:p>
          <a:p>
            <a:pPr marL="0" indent="0">
              <a:buNone/>
            </a:pPr>
            <a:endParaRPr lang="es-CO" sz="1800" dirty="0" smtClean="0">
              <a:solidFill>
                <a:schemeClr val="accent5">
                  <a:lumMod val="50000"/>
                </a:schemeClr>
              </a:solidFill>
              <a:latin typeface="Arial" panose="020B0604020202020204" pitchFamily="34" charset="0"/>
              <a:cs typeface="Arial" panose="020B0604020202020204" pitchFamily="34" charset="0"/>
            </a:endParaRPr>
          </a:p>
          <a:p>
            <a:pPr lvl="1"/>
            <a:r>
              <a:rPr lang="es-CO" sz="1800" dirty="0" smtClean="0">
                <a:solidFill>
                  <a:schemeClr val="accent5">
                    <a:lumMod val="50000"/>
                  </a:schemeClr>
                </a:solidFill>
                <a:latin typeface="Arial" panose="020B0604020202020204" pitchFamily="34" charset="0"/>
                <a:cs typeface="Arial" panose="020B0604020202020204" pitchFamily="34" charset="0"/>
              </a:rPr>
              <a:t>Fortalecimiento del sector</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Consolidación de la de la oferta exportable</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Promoción</a:t>
            </a:r>
          </a:p>
          <a:p>
            <a:pPr lvl="1"/>
            <a:r>
              <a:rPr lang="es-CO" sz="1800" dirty="0" smtClean="0">
                <a:solidFill>
                  <a:schemeClr val="accent5">
                    <a:lumMod val="50000"/>
                  </a:schemeClr>
                </a:solidFill>
                <a:latin typeface="Arial" panose="020B0604020202020204" pitchFamily="34" charset="0"/>
                <a:cs typeface="Arial" panose="020B0604020202020204" pitchFamily="34" charset="0"/>
              </a:rPr>
              <a:t>Atracción de inversión extranjera</a:t>
            </a:r>
          </a:p>
          <a:p>
            <a:pPr marL="457200" lvl="1" indent="0">
              <a:buNone/>
            </a:pPr>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La estrategia de atracción de inversión se focalizó principalmente en la  búsqueda de inversionistas interesados en la construcción de infraestructura que permita ofrecer unas locaciones de talla mundial.</a:t>
            </a:r>
          </a:p>
          <a:p>
            <a:endParaRPr lang="es-CO" sz="1800" dirty="0">
              <a:solidFill>
                <a:schemeClr val="accent5">
                  <a:lumMod val="50000"/>
                </a:schemeClr>
              </a:solidFill>
              <a:latin typeface="Arial" panose="020B0604020202020204" pitchFamily="34" charset="0"/>
              <a:cs typeface="Arial" panose="020B0604020202020204" pitchFamily="34" charset="0"/>
            </a:endParaRPr>
          </a:p>
          <a:p>
            <a:r>
              <a:rPr lang="es-CO" sz="1800" dirty="0" smtClean="0">
                <a:solidFill>
                  <a:schemeClr val="accent5">
                    <a:lumMod val="50000"/>
                  </a:schemeClr>
                </a:solidFill>
                <a:latin typeface="Arial" panose="020B0604020202020204" pitchFamily="34" charset="0"/>
                <a:cs typeface="Arial" panose="020B0604020202020204" pitchFamily="34" charset="0"/>
              </a:rPr>
              <a:t>El plan de acción o plan de implementación contiene un detalle de las diferentes actividades a realizar en cada etapa del proyecto con los principales entregables</a:t>
            </a:r>
            <a:r>
              <a:rPr lang="es-CO" sz="1800" dirty="0">
                <a:solidFill>
                  <a:schemeClr val="accent5">
                    <a:lumMod val="50000"/>
                  </a:schemeClr>
                </a:solidFill>
                <a:latin typeface="Arial" panose="020B0604020202020204" pitchFamily="34" charset="0"/>
                <a:cs typeface="Arial" panose="020B0604020202020204" pitchFamily="34" charset="0"/>
              </a:rPr>
              <a:t>.</a:t>
            </a:r>
          </a:p>
        </p:txBody>
      </p:sp>
      <p:sp>
        <p:nvSpPr>
          <p:cNvPr id="5" name="CuadroTexto 4"/>
          <p:cNvSpPr txBox="1"/>
          <p:nvPr/>
        </p:nvSpPr>
        <p:spPr>
          <a:xfrm>
            <a:off x="1282890" y="750626"/>
            <a:ext cx="8343951" cy="523220"/>
          </a:xfrm>
          <a:prstGeom prst="rect">
            <a:avLst/>
          </a:prstGeom>
          <a:noFill/>
        </p:spPr>
        <p:txBody>
          <a:bodyPr wrap="none" rtlCol="0">
            <a:spAutoFit/>
          </a:bodyPr>
          <a:lstStyle/>
          <a:p>
            <a:r>
              <a:rPr lang="es-CO" sz="2800" dirty="0" smtClean="0">
                <a:solidFill>
                  <a:schemeClr val="accent6">
                    <a:lumMod val="50000"/>
                  </a:schemeClr>
                </a:solidFill>
                <a:latin typeface="Arial" panose="020B0604020202020204" pitchFamily="34" charset="0"/>
                <a:cs typeface="Arial" panose="020B0604020202020204" pitchFamily="34" charset="0"/>
              </a:rPr>
              <a:t>Estrategia de promoción y atracción de inversiones</a:t>
            </a:r>
            <a:endParaRPr lang="es-CO" sz="2800" dirty="0">
              <a:solidFill>
                <a:schemeClr val="accent6">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341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18690</TotalTime>
  <Words>2432</Words>
  <Application>Microsoft Office PowerPoint</Application>
  <PresentationFormat>Panorámica</PresentationFormat>
  <Paragraphs>239</Paragraphs>
  <Slides>25</Slides>
  <Notes>2</Notes>
  <HiddenSlides>1</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Calibri</vt:lpstr>
      <vt:lpstr>Calibri Light</vt:lpstr>
      <vt:lpstr>Times New Roman</vt:lpstr>
      <vt:lpstr>Tema de Office</vt:lpstr>
      <vt:lpstr>Componente IV Estrategia regional de promoción de exportaciones y atracción de inversión extranjera</vt:lpstr>
      <vt:lpstr>Principales recomendaciones provenientes de los otros componentes</vt:lpstr>
      <vt:lpstr>Presentación de PowerPoint</vt:lpstr>
      <vt:lpstr>Recomendaciones consultor Mariano Luna</vt:lpstr>
      <vt:lpstr>Presentación de PowerPoint</vt:lpstr>
      <vt:lpstr>Objetivo </vt:lpstr>
      <vt:lpstr>Aspectos generales</vt:lpstr>
      <vt:lpstr>Aspectos generales</vt:lpstr>
      <vt:lpstr>Presentación de PowerPoint</vt:lpstr>
      <vt:lpstr>Estrategia de promoción  Principales líneas de acción</vt:lpstr>
      <vt:lpstr>Estrategia de promoción  Principales líneas de acción</vt:lpstr>
      <vt:lpstr>Propuestas </vt:lpstr>
      <vt:lpstr>“Central de servicios para el sector audiovisual”</vt:lpstr>
      <vt:lpstr>Portal para intercambio de contenidos</vt:lpstr>
      <vt:lpstr>Pilot season L.A.</vt:lpstr>
      <vt:lpstr>“Toma” de los principales Eventos</vt:lpstr>
      <vt:lpstr>Estrategia de atracción de inversión</vt:lpstr>
      <vt:lpstr>Plan de implementación fortalecimiento del sector</vt:lpstr>
      <vt:lpstr>Plan de implementación fortalecimiento y consolidación de oferta regional</vt:lpstr>
      <vt:lpstr>Plan de implementación promoción</vt:lpstr>
      <vt:lpstr>Plan de implementación promoción </vt:lpstr>
      <vt:lpstr>Plan de implementación estrategia de atracción de inversión</vt:lpstr>
      <vt:lpstr>Plan de implementación estrategia de atracción de inversión</vt:lpstr>
      <vt:lpstr>proyectos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Principales recomendaciones provenientes de los otros componentes</dc:title>
  <dc:creator>Pilar Lozano</dc:creator>
  <cp:lastModifiedBy>Pilar Lozano</cp:lastModifiedBy>
  <cp:revision>124</cp:revision>
  <dcterms:created xsi:type="dcterms:W3CDTF">2015-03-04T16:07:26Z</dcterms:created>
  <dcterms:modified xsi:type="dcterms:W3CDTF">2015-09-13T16:44:46Z</dcterms:modified>
</cp:coreProperties>
</file>