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334" r:id="rId1"/>
  </p:sldMasterIdLst>
  <p:notesMasterIdLst>
    <p:notesMasterId r:id="rId20"/>
  </p:notesMasterIdLst>
  <p:handoutMasterIdLst>
    <p:handoutMasterId r:id="rId21"/>
  </p:handoutMasterIdLst>
  <p:sldIdLst>
    <p:sldId id="304" r:id="rId2"/>
    <p:sldId id="323" r:id="rId3"/>
    <p:sldId id="326" r:id="rId4"/>
    <p:sldId id="355" r:id="rId5"/>
    <p:sldId id="365" r:id="rId6"/>
    <p:sldId id="358" r:id="rId7"/>
    <p:sldId id="367" r:id="rId8"/>
    <p:sldId id="356" r:id="rId9"/>
    <p:sldId id="368" r:id="rId10"/>
    <p:sldId id="363" r:id="rId11"/>
    <p:sldId id="369" r:id="rId12"/>
    <p:sldId id="359" r:id="rId13"/>
    <p:sldId id="361" r:id="rId14"/>
    <p:sldId id="370" r:id="rId15"/>
    <p:sldId id="360" r:id="rId16"/>
    <p:sldId id="362" r:id="rId17"/>
    <p:sldId id="364" r:id="rId18"/>
    <p:sldId id="366" r:id="rId19"/>
  </p:sldIdLst>
  <p:sldSz cx="9144000" cy="5715000" type="screen16x10"/>
  <p:notesSz cx="6797675" cy="9926638"/>
  <p:defaultTextStyle>
    <a:defPPr>
      <a:defRPr lang="es-E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99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62" autoAdjust="0"/>
    <p:restoredTop sz="93979" autoAdjust="0"/>
  </p:normalViewPr>
  <p:slideViewPr>
    <p:cSldViewPr snapToGrid="0" snapToObjects="1">
      <p:cViewPr varScale="1">
        <p:scale>
          <a:sx n="86" d="100"/>
          <a:sy n="86" d="100"/>
        </p:scale>
        <p:origin x="1218" y="78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8A318B-E50C-4B94-B20E-9EBA6C36CB3D}" type="doc">
      <dgm:prSet loTypeId="urn:microsoft.com/office/officeart/2005/8/layout/process1" loCatId="process" qsTypeId="urn:microsoft.com/office/officeart/2005/8/quickstyle/simple1" qsCatId="simple" csTypeId="urn:microsoft.com/office/officeart/2005/8/colors/accent4_2" csCatId="accent4" phldr="1"/>
      <dgm:spPr/>
    </dgm:pt>
    <dgm:pt modelId="{7FBBEE1A-D923-4CF4-9F58-C4466C358EF0}">
      <dgm:prSet phldrT="[Text]" custT="1"/>
      <dgm:spPr/>
      <dgm:t>
        <a:bodyPr/>
        <a:lstStyle/>
        <a:p>
          <a:r>
            <a:rPr lang="es-SV" sz="1400" dirty="0"/>
            <a:t>Diferentes instituciones que promueven innovación</a:t>
          </a:r>
          <a:endParaRPr lang="en-US" sz="1400" dirty="0"/>
        </a:p>
      </dgm:t>
    </dgm:pt>
    <dgm:pt modelId="{D7A8D91A-4E04-43BB-A6BF-E49C508FF721}" type="parTrans" cxnId="{A6D4096B-31AA-44BF-8E47-52768EC9B067}">
      <dgm:prSet/>
      <dgm:spPr/>
      <dgm:t>
        <a:bodyPr/>
        <a:lstStyle/>
        <a:p>
          <a:endParaRPr lang="en-US" sz="1400"/>
        </a:p>
      </dgm:t>
    </dgm:pt>
    <dgm:pt modelId="{B9DC6C4A-F16E-4AA0-A380-9C83ED65B9F6}" type="sibTrans" cxnId="{A6D4096B-31AA-44BF-8E47-52768EC9B067}">
      <dgm:prSet custT="1"/>
      <dgm:spPr/>
      <dgm:t>
        <a:bodyPr/>
        <a:lstStyle/>
        <a:p>
          <a:endParaRPr lang="en-US" sz="1100"/>
        </a:p>
      </dgm:t>
    </dgm:pt>
    <dgm:pt modelId="{FA64C452-6322-4A4E-8884-B02D64FEFDC3}">
      <dgm:prSet phldrT="[Text]" custT="1"/>
      <dgm:spPr/>
      <dgm:t>
        <a:bodyPr/>
        <a:lstStyle/>
        <a:p>
          <a:pPr algn="l"/>
          <a:r>
            <a:rPr lang="es-SV" sz="1400" dirty="0"/>
            <a:t>-No siempre hay estrategias nacionales</a:t>
          </a:r>
        </a:p>
        <a:p>
          <a:pPr algn="l"/>
          <a:r>
            <a:rPr lang="es-SV" sz="1400" dirty="0"/>
            <a:t>-Asimetrías en el desarrollo de capacidades</a:t>
          </a:r>
          <a:endParaRPr lang="en-US" sz="1400" dirty="0"/>
        </a:p>
      </dgm:t>
    </dgm:pt>
    <dgm:pt modelId="{84363F9F-4998-4CD0-BCDB-FD5EDA7F0CD7}" type="parTrans" cxnId="{0425E116-EB8C-4F1B-AB1A-FBF2755F6693}">
      <dgm:prSet/>
      <dgm:spPr/>
      <dgm:t>
        <a:bodyPr/>
        <a:lstStyle/>
        <a:p>
          <a:endParaRPr lang="en-US" sz="1400"/>
        </a:p>
      </dgm:t>
    </dgm:pt>
    <dgm:pt modelId="{B73173A9-632C-4769-A167-13CD5A19A108}" type="sibTrans" cxnId="{0425E116-EB8C-4F1B-AB1A-FBF2755F6693}">
      <dgm:prSet custT="1"/>
      <dgm:spPr/>
      <dgm:t>
        <a:bodyPr/>
        <a:lstStyle/>
        <a:p>
          <a:endParaRPr lang="en-US" sz="1100"/>
        </a:p>
      </dgm:t>
    </dgm:pt>
    <dgm:pt modelId="{E5878DA0-7098-4A36-A083-6BCC3026D874}">
      <dgm:prSet phldrT="[Text]" custT="1"/>
      <dgm:spPr/>
      <dgm:t>
        <a:bodyPr/>
        <a:lstStyle/>
        <a:p>
          <a:r>
            <a:rPr lang="es-SV" sz="1400" b="1" dirty="0"/>
            <a:t>DIFERENTES METODOLOGÍAS PARA PROMOVER EXPORTACIONES A TRAVÉS DE INNOVACIÓN ABIERTA</a:t>
          </a:r>
          <a:endParaRPr lang="en-US" sz="1400" b="1" dirty="0"/>
        </a:p>
      </dgm:t>
    </dgm:pt>
    <dgm:pt modelId="{76B402AF-5D49-4302-97C0-F265EC7FB431}" type="parTrans" cxnId="{0A1BE8AA-DC84-42C9-9DCB-9A87B3997034}">
      <dgm:prSet/>
      <dgm:spPr/>
      <dgm:t>
        <a:bodyPr/>
        <a:lstStyle/>
        <a:p>
          <a:endParaRPr lang="en-US" sz="1400"/>
        </a:p>
      </dgm:t>
    </dgm:pt>
    <dgm:pt modelId="{37FD2C8B-83DD-4A96-8E54-DB9536F0DEBF}" type="sibTrans" cxnId="{0A1BE8AA-DC84-42C9-9DCB-9A87B3997034}">
      <dgm:prSet/>
      <dgm:spPr/>
      <dgm:t>
        <a:bodyPr/>
        <a:lstStyle/>
        <a:p>
          <a:endParaRPr lang="en-US" sz="1400"/>
        </a:p>
      </dgm:t>
    </dgm:pt>
    <dgm:pt modelId="{4FF5FAC6-D0B6-4BE6-B599-B1CFAA39C6B9}" type="pres">
      <dgm:prSet presAssocID="{888A318B-E50C-4B94-B20E-9EBA6C36CB3D}" presName="Name0" presStyleCnt="0">
        <dgm:presLayoutVars>
          <dgm:dir/>
          <dgm:resizeHandles val="exact"/>
        </dgm:presLayoutVars>
      </dgm:prSet>
      <dgm:spPr/>
    </dgm:pt>
    <dgm:pt modelId="{15081567-767A-45A5-85F0-97FA90B90830}" type="pres">
      <dgm:prSet presAssocID="{7FBBEE1A-D923-4CF4-9F58-C4466C358EF0}" presName="node" presStyleLbl="node1" presStyleIdx="0" presStyleCnt="3">
        <dgm:presLayoutVars>
          <dgm:bulletEnabled val="1"/>
        </dgm:presLayoutVars>
      </dgm:prSet>
      <dgm:spPr/>
    </dgm:pt>
    <dgm:pt modelId="{EA667CD0-283D-4455-9E3F-696D2E6EACA1}" type="pres">
      <dgm:prSet presAssocID="{B9DC6C4A-F16E-4AA0-A380-9C83ED65B9F6}" presName="sibTrans" presStyleLbl="sibTrans2D1" presStyleIdx="0" presStyleCnt="2"/>
      <dgm:spPr/>
    </dgm:pt>
    <dgm:pt modelId="{4611D369-A1F3-423F-BFC2-93CC99BB8097}" type="pres">
      <dgm:prSet presAssocID="{B9DC6C4A-F16E-4AA0-A380-9C83ED65B9F6}" presName="connectorText" presStyleLbl="sibTrans2D1" presStyleIdx="0" presStyleCnt="2"/>
      <dgm:spPr/>
    </dgm:pt>
    <dgm:pt modelId="{366BDC58-E129-475E-A990-1BE01D150E31}" type="pres">
      <dgm:prSet presAssocID="{FA64C452-6322-4A4E-8884-B02D64FEFDC3}" presName="node" presStyleLbl="node1" presStyleIdx="1" presStyleCnt="3">
        <dgm:presLayoutVars>
          <dgm:bulletEnabled val="1"/>
        </dgm:presLayoutVars>
      </dgm:prSet>
      <dgm:spPr/>
    </dgm:pt>
    <dgm:pt modelId="{9F6CA0D0-790A-43AE-92B5-0B386465B93A}" type="pres">
      <dgm:prSet presAssocID="{B73173A9-632C-4769-A167-13CD5A19A108}" presName="sibTrans" presStyleLbl="sibTrans2D1" presStyleIdx="1" presStyleCnt="2"/>
      <dgm:spPr/>
    </dgm:pt>
    <dgm:pt modelId="{D1A8CFEB-0229-4821-8B46-CE7BE802A9C1}" type="pres">
      <dgm:prSet presAssocID="{B73173A9-632C-4769-A167-13CD5A19A108}" presName="connectorText" presStyleLbl="sibTrans2D1" presStyleIdx="1" presStyleCnt="2"/>
      <dgm:spPr/>
    </dgm:pt>
    <dgm:pt modelId="{8CD8A0B1-DA90-4C46-9ECB-1657DEE98361}" type="pres">
      <dgm:prSet presAssocID="{E5878DA0-7098-4A36-A083-6BCC3026D874}" presName="node" presStyleLbl="node1" presStyleIdx="2" presStyleCnt="3">
        <dgm:presLayoutVars>
          <dgm:bulletEnabled val="1"/>
        </dgm:presLayoutVars>
      </dgm:prSet>
      <dgm:spPr/>
    </dgm:pt>
  </dgm:ptLst>
  <dgm:cxnLst>
    <dgm:cxn modelId="{65159B14-765D-4BA1-9EDC-788367637977}" type="presOf" srcId="{7FBBEE1A-D923-4CF4-9F58-C4466C358EF0}" destId="{15081567-767A-45A5-85F0-97FA90B90830}" srcOrd="0" destOrd="0" presId="urn:microsoft.com/office/officeart/2005/8/layout/process1"/>
    <dgm:cxn modelId="{0425E116-EB8C-4F1B-AB1A-FBF2755F6693}" srcId="{888A318B-E50C-4B94-B20E-9EBA6C36CB3D}" destId="{FA64C452-6322-4A4E-8884-B02D64FEFDC3}" srcOrd="1" destOrd="0" parTransId="{84363F9F-4998-4CD0-BCDB-FD5EDA7F0CD7}" sibTransId="{B73173A9-632C-4769-A167-13CD5A19A108}"/>
    <dgm:cxn modelId="{A6D4096B-31AA-44BF-8E47-52768EC9B067}" srcId="{888A318B-E50C-4B94-B20E-9EBA6C36CB3D}" destId="{7FBBEE1A-D923-4CF4-9F58-C4466C358EF0}" srcOrd="0" destOrd="0" parTransId="{D7A8D91A-4E04-43BB-A6BF-E49C508FF721}" sibTransId="{B9DC6C4A-F16E-4AA0-A380-9C83ED65B9F6}"/>
    <dgm:cxn modelId="{6D8A4A73-E4F6-406A-A1C5-B0BCA93C9A22}" type="presOf" srcId="{FA64C452-6322-4A4E-8884-B02D64FEFDC3}" destId="{366BDC58-E129-475E-A990-1BE01D150E31}" srcOrd="0" destOrd="0" presId="urn:microsoft.com/office/officeart/2005/8/layout/process1"/>
    <dgm:cxn modelId="{492BE556-17B7-4315-BB5F-7C643C797113}" type="presOf" srcId="{B9DC6C4A-F16E-4AA0-A380-9C83ED65B9F6}" destId="{EA667CD0-283D-4455-9E3F-696D2E6EACA1}" srcOrd="0" destOrd="0" presId="urn:microsoft.com/office/officeart/2005/8/layout/process1"/>
    <dgm:cxn modelId="{0A1BE8AA-DC84-42C9-9DCB-9A87B3997034}" srcId="{888A318B-E50C-4B94-B20E-9EBA6C36CB3D}" destId="{E5878DA0-7098-4A36-A083-6BCC3026D874}" srcOrd="2" destOrd="0" parTransId="{76B402AF-5D49-4302-97C0-F265EC7FB431}" sibTransId="{37FD2C8B-83DD-4A96-8E54-DB9536F0DEBF}"/>
    <dgm:cxn modelId="{A6E33CB1-681B-4A29-971A-2653F353C16F}" type="presOf" srcId="{B73173A9-632C-4769-A167-13CD5A19A108}" destId="{D1A8CFEB-0229-4821-8B46-CE7BE802A9C1}" srcOrd="1" destOrd="0" presId="urn:microsoft.com/office/officeart/2005/8/layout/process1"/>
    <dgm:cxn modelId="{D47368B2-89E1-4D12-9BDD-C8C335133E92}" type="presOf" srcId="{B73173A9-632C-4769-A167-13CD5A19A108}" destId="{9F6CA0D0-790A-43AE-92B5-0B386465B93A}" srcOrd="0" destOrd="0" presId="urn:microsoft.com/office/officeart/2005/8/layout/process1"/>
    <dgm:cxn modelId="{C2156ABD-4F92-4BA5-A03E-BA73F9BDC628}" type="presOf" srcId="{B9DC6C4A-F16E-4AA0-A380-9C83ED65B9F6}" destId="{4611D369-A1F3-423F-BFC2-93CC99BB8097}" srcOrd="1" destOrd="0" presId="urn:microsoft.com/office/officeart/2005/8/layout/process1"/>
    <dgm:cxn modelId="{B52BF9E3-F2F3-4FDF-B29B-4EDED9872708}" type="presOf" srcId="{E5878DA0-7098-4A36-A083-6BCC3026D874}" destId="{8CD8A0B1-DA90-4C46-9ECB-1657DEE98361}" srcOrd="0" destOrd="0" presId="urn:microsoft.com/office/officeart/2005/8/layout/process1"/>
    <dgm:cxn modelId="{62B1B5F8-AA23-4A12-BF14-C0A1E313507A}" type="presOf" srcId="{888A318B-E50C-4B94-B20E-9EBA6C36CB3D}" destId="{4FF5FAC6-D0B6-4BE6-B599-B1CFAA39C6B9}" srcOrd="0" destOrd="0" presId="urn:microsoft.com/office/officeart/2005/8/layout/process1"/>
    <dgm:cxn modelId="{9E133AF1-4C9F-4B51-BFE8-D517B5C49757}" type="presParOf" srcId="{4FF5FAC6-D0B6-4BE6-B599-B1CFAA39C6B9}" destId="{15081567-767A-45A5-85F0-97FA90B90830}" srcOrd="0" destOrd="0" presId="urn:microsoft.com/office/officeart/2005/8/layout/process1"/>
    <dgm:cxn modelId="{79745E96-BE7E-4D6B-9E1C-12E195206C2C}" type="presParOf" srcId="{4FF5FAC6-D0B6-4BE6-B599-B1CFAA39C6B9}" destId="{EA667CD0-283D-4455-9E3F-696D2E6EACA1}" srcOrd="1" destOrd="0" presId="urn:microsoft.com/office/officeart/2005/8/layout/process1"/>
    <dgm:cxn modelId="{A14A9CB7-004C-4439-B7AB-0A4228F55A26}" type="presParOf" srcId="{EA667CD0-283D-4455-9E3F-696D2E6EACA1}" destId="{4611D369-A1F3-423F-BFC2-93CC99BB8097}" srcOrd="0" destOrd="0" presId="urn:microsoft.com/office/officeart/2005/8/layout/process1"/>
    <dgm:cxn modelId="{1AD4B695-AAC5-487D-828C-F07853016ECB}" type="presParOf" srcId="{4FF5FAC6-D0B6-4BE6-B599-B1CFAA39C6B9}" destId="{366BDC58-E129-475E-A990-1BE01D150E31}" srcOrd="2" destOrd="0" presId="urn:microsoft.com/office/officeart/2005/8/layout/process1"/>
    <dgm:cxn modelId="{508701AF-C4E6-4AE3-8048-DC399E2E7974}" type="presParOf" srcId="{4FF5FAC6-D0B6-4BE6-B599-B1CFAA39C6B9}" destId="{9F6CA0D0-790A-43AE-92B5-0B386465B93A}" srcOrd="3" destOrd="0" presId="urn:microsoft.com/office/officeart/2005/8/layout/process1"/>
    <dgm:cxn modelId="{95074237-6BEB-413B-86C4-535AACC0C31A}" type="presParOf" srcId="{9F6CA0D0-790A-43AE-92B5-0B386465B93A}" destId="{D1A8CFEB-0229-4821-8B46-CE7BE802A9C1}" srcOrd="0" destOrd="0" presId="urn:microsoft.com/office/officeart/2005/8/layout/process1"/>
    <dgm:cxn modelId="{105256E8-51E1-4066-B2E8-5E8772306F56}" type="presParOf" srcId="{4FF5FAC6-D0B6-4BE6-B599-B1CFAA39C6B9}" destId="{8CD8A0B1-DA90-4C46-9ECB-1657DEE98361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A8477F-5C0A-457E-812C-BECD770C251F}" type="doc">
      <dgm:prSet loTypeId="urn:microsoft.com/office/officeart/2005/8/layout/lProcess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932187B-04E9-40B4-BB7A-0AED653504D4}">
      <dgm:prSet phldrT="[Text]" custT="1"/>
      <dgm:spPr/>
      <dgm:t>
        <a:bodyPr/>
        <a:lstStyle/>
        <a:p>
          <a:r>
            <a:rPr lang="es-SV" sz="2000" dirty="0"/>
            <a:t>Países con ecosistemas de innovación avanzados</a:t>
          </a:r>
          <a:endParaRPr lang="en-US" sz="2000" dirty="0"/>
        </a:p>
      </dgm:t>
    </dgm:pt>
    <dgm:pt modelId="{BD125A95-E08C-4552-B1FF-A5E2F9170337}" type="parTrans" cxnId="{FE22192E-DDC5-495F-A011-71978F5A6B95}">
      <dgm:prSet/>
      <dgm:spPr/>
      <dgm:t>
        <a:bodyPr/>
        <a:lstStyle/>
        <a:p>
          <a:endParaRPr lang="en-US"/>
        </a:p>
      </dgm:t>
    </dgm:pt>
    <dgm:pt modelId="{652384E7-CA19-4731-A3D8-7C7956555FB9}" type="sibTrans" cxnId="{FE22192E-DDC5-495F-A011-71978F5A6B95}">
      <dgm:prSet/>
      <dgm:spPr/>
      <dgm:t>
        <a:bodyPr/>
        <a:lstStyle/>
        <a:p>
          <a:endParaRPr lang="en-US"/>
        </a:p>
      </dgm:t>
    </dgm:pt>
    <dgm:pt modelId="{EDD35111-F917-4422-8DB2-20EBC71884CE}">
      <dgm:prSet phldrT="[Text]" custT="1"/>
      <dgm:spPr/>
      <dgm:t>
        <a:bodyPr/>
        <a:lstStyle/>
        <a:p>
          <a:r>
            <a:rPr lang="es-SV" sz="1600" dirty="0"/>
            <a:t>1) Proyectos de investigación aplicada academia-industria</a:t>
          </a:r>
        </a:p>
        <a:p>
          <a:r>
            <a:rPr lang="es-SV" sz="1600" dirty="0"/>
            <a:t>2) Proyectos de </a:t>
          </a:r>
          <a:r>
            <a:rPr lang="es-SV" sz="1600" dirty="0" err="1"/>
            <a:t>Corporate</a:t>
          </a:r>
          <a:r>
            <a:rPr lang="es-SV" sz="1600" dirty="0"/>
            <a:t> </a:t>
          </a:r>
          <a:r>
            <a:rPr lang="es-SV" sz="1600" dirty="0" err="1"/>
            <a:t>Venturing</a:t>
          </a:r>
          <a:r>
            <a:rPr lang="es-SV" sz="1600" dirty="0"/>
            <a:t> y Capital de Riesgo</a:t>
          </a:r>
          <a:endParaRPr lang="en-US" sz="1600" dirty="0"/>
        </a:p>
      </dgm:t>
    </dgm:pt>
    <dgm:pt modelId="{0A7807BF-1717-4FEE-8964-3C8DBA10A68F}" type="parTrans" cxnId="{22FCFE2E-C843-48DE-897B-799F6AA1632E}">
      <dgm:prSet/>
      <dgm:spPr/>
      <dgm:t>
        <a:bodyPr/>
        <a:lstStyle/>
        <a:p>
          <a:endParaRPr lang="en-US"/>
        </a:p>
      </dgm:t>
    </dgm:pt>
    <dgm:pt modelId="{4EC2BB5A-4B44-4B25-A27F-FC0720061AA3}" type="sibTrans" cxnId="{22FCFE2E-C843-48DE-897B-799F6AA1632E}">
      <dgm:prSet/>
      <dgm:spPr/>
      <dgm:t>
        <a:bodyPr/>
        <a:lstStyle/>
        <a:p>
          <a:endParaRPr lang="en-US"/>
        </a:p>
      </dgm:t>
    </dgm:pt>
    <dgm:pt modelId="{2B98A037-C0BA-4BD2-9496-BC0EF23788F0}">
      <dgm:prSet phldrT="[Text]"/>
      <dgm:spPr/>
      <dgm:t>
        <a:bodyPr/>
        <a:lstStyle/>
        <a:p>
          <a:r>
            <a:rPr lang="es-SV" dirty="0"/>
            <a:t>Chile-Colombia-México-Brasil-Perú-Costa Rica-Uruguay-Argentina-Panamá-Paraguay-RRDD</a:t>
          </a:r>
          <a:endParaRPr lang="en-US" dirty="0"/>
        </a:p>
      </dgm:t>
    </dgm:pt>
    <dgm:pt modelId="{5B657753-B544-42E3-B486-36CD728B45E2}" type="parTrans" cxnId="{5943C67A-C2C9-48A0-824B-90EA70A3E901}">
      <dgm:prSet/>
      <dgm:spPr/>
      <dgm:t>
        <a:bodyPr/>
        <a:lstStyle/>
        <a:p>
          <a:endParaRPr lang="en-US"/>
        </a:p>
      </dgm:t>
    </dgm:pt>
    <dgm:pt modelId="{A1CB56E0-7138-461F-9AB8-580C59A5C04B}" type="sibTrans" cxnId="{5943C67A-C2C9-48A0-824B-90EA70A3E901}">
      <dgm:prSet/>
      <dgm:spPr/>
      <dgm:t>
        <a:bodyPr/>
        <a:lstStyle/>
        <a:p>
          <a:endParaRPr lang="en-US"/>
        </a:p>
      </dgm:t>
    </dgm:pt>
    <dgm:pt modelId="{A1E4B30C-3C85-4D11-BAF2-5614716B6F5C}">
      <dgm:prSet phldrT="[Text]" custT="1"/>
      <dgm:spPr/>
      <dgm:t>
        <a:bodyPr/>
        <a:lstStyle/>
        <a:p>
          <a:r>
            <a:rPr lang="es-SV" sz="2000" dirty="0"/>
            <a:t>Países con ecosistemas de innovación en desarrollo</a:t>
          </a:r>
          <a:endParaRPr lang="en-US" sz="2000" dirty="0"/>
        </a:p>
      </dgm:t>
    </dgm:pt>
    <dgm:pt modelId="{D3BCCA1C-139A-4F2D-9501-FAEF8894F36F}" type="parTrans" cxnId="{503D0E84-0288-481C-B854-5BAC66C283AE}">
      <dgm:prSet/>
      <dgm:spPr/>
      <dgm:t>
        <a:bodyPr/>
        <a:lstStyle/>
        <a:p>
          <a:endParaRPr lang="en-US"/>
        </a:p>
      </dgm:t>
    </dgm:pt>
    <dgm:pt modelId="{C6FFB7A8-B578-47DE-92AD-8EB46F7E64B3}" type="sibTrans" cxnId="{503D0E84-0288-481C-B854-5BAC66C283AE}">
      <dgm:prSet/>
      <dgm:spPr/>
      <dgm:t>
        <a:bodyPr/>
        <a:lstStyle/>
        <a:p>
          <a:endParaRPr lang="en-US"/>
        </a:p>
      </dgm:t>
    </dgm:pt>
    <dgm:pt modelId="{633EBED5-D22A-48D4-A8A7-E5CB0F11E4E7}">
      <dgm:prSet phldrT="[Text]" custT="1"/>
      <dgm:spPr/>
      <dgm:t>
        <a:bodyPr/>
        <a:lstStyle/>
        <a:p>
          <a:r>
            <a:rPr lang="es-SV" sz="1600" dirty="0"/>
            <a:t>3) Retos empresariales para la exportación</a:t>
          </a:r>
          <a:endParaRPr lang="en-US" sz="1600" dirty="0"/>
        </a:p>
      </dgm:t>
    </dgm:pt>
    <dgm:pt modelId="{A4835152-3AEE-40A9-BEB4-0AB7CA8EF53F}" type="parTrans" cxnId="{73194180-42B6-4029-865F-4828AB068A5A}">
      <dgm:prSet/>
      <dgm:spPr/>
      <dgm:t>
        <a:bodyPr/>
        <a:lstStyle/>
        <a:p>
          <a:endParaRPr lang="en-US"/>
        </a:p>
      </dgm:t>
    </dgm:pt>
    <dgm:pt modelId="{D64287DF-429B-48D4-8845-10FF06E6B936}" type="sibTrans" cxnId="{73194180-42B6-4029-865F-4828AB068A5A}">
      <dgm:prSet/>
      <dgm:spPr/>
      <dgm:t>
        <a:bodyPr/>
        <a:lstStyle/>
        <a:p>
          <a:endParaRPr lang="en-US"/>
        </a:p>
      </dgm:t>
    </dgm:pt>
    <dgm:pt modelId="{ACB00335-D8A2-476D-B6E5-69E9A2D23DAD}">
      <dgm:prSet phldrT="[Text]"/>
      <dgm:spPr/>
      <dgm:t>
        <a:bodyPr/>
        <a:lstStyle/>
        <a:p>
          <a:r>
            <a:rPr lang="es-SV" dirty="0"/>
            <a:t>Ecuador-El Salvador-Honduras-Guatemala-Bolivia-Nicaragua-Venezuela-Cuba</a:t>
          </a:r>
          <a:endParaRPr lang="en-US" dirty="0"/>
        </a:p>
      </dgm:t>
    </dgm:pt>
    <dgm:pt modelId="{F1CA568C-2E22-4D55-BA26-4ABE390B28BE}" type="parTrans" cxnId="{2E5056F6-78AE-44BF-AAD1-A08B95450126}">
      <dgm:prSet/>
      <dgm:spPr/>
      <dgm:t>
        <a:bodyPr/>
        <a:lstStyle/>
        <a:p>
          <a:endParaRPr lang="en-US"/>
        </a:p>
      </dgm:t>
    </dgm:pt>
    <dgm:pt modelId="{A1405CFD-CFD1-48D0-9EFE-3CB26A6B0110}" type="sibTrans" cxnId="{2E5056F6-78AE-44BF-AAD1-A08B95450126}">
      <dgm:prSet/>
      <dgm:spPr/>
      <dgm:t>
        <a:bodyPr/>
        <a:lstStyle/>
        <a:p>
          <a:endParaRPr lang="en-US"/>
        </a:p>
      </dgm:t>
    </dgm:pt>
    <dgm:pt modelId="{594B75D6-600E-48EE-A68E-680E0909624A}" type="pres">
      <dgm:prSet presAssocID="{AEA8477F-5C0A-457E-812C-BECD770C251F}" presName="theList" presStyleCnt="0">
        <dgm:presLayoutVars>
          <dgm:dir/>
          <dgm:animLvl val="lvl"/>
          <dgm:resizeHandles val="exact"/>
        </dgm:presLayoutVars>
      </dgm:prSet>
      <dgm:spPr/>
    </dgm:pt>
    <dgm:pt modelId="{A6551322-7DDD-4F7F-931B-D5CCC9F67062}" type="pres">
      <dgm:prSet presAssocID="{C932187B-04E9-40B4-BB7A-0AED653504D4}" presName="compNode" presStyleCnt="0"/>
      <dgm:spPr/>
    </dgm:pt>
    <dgm:pt modelId="{92781EB8-9864-44E4-8225-D033A9376891}" type="pres">
      <dgm:prSet presAssocID="{C932187B-04E9-40B4-BB7A-0AED653504D4}" presName="aNode" presStyleLbl="bgShp" presStyleIdx="0" presStyleCnt="2"/>
      <dgm:spPr/>
    </dgm:pt>
    <dgm:pt modelId="{9362670F-E41A-4ED7-AD6F-A5D642A9324D}" type="pres">
      <dgm:prSet presAssocID="{C932187B-04E9-40B4-BB7A-0AED653504D4}" presName="textNode" presStyleLbl="bgShp" presStyleIdx="0" presStyleCnt="2"/>
      <dgm:spPr/>
    </dgm:pt>
    <dgm:pt modelId="{85A7F2F7-F767-404C-B2A3-5B3B41BE441F}" type="pres">
      <dgm:prSet presAssocID="{C932187B-04E9-40B4-BB7A-0AED653504D4}" presName="compChildNode" presStyleCnt="0"/>
      <dgm:spPr/>
    </dgm:pt>
    <dgm:pt modelId="{5AFAAE9D-B01C-4976-8E0A-E714CA19001E}" type="pres">
      <dgm:prSet presAssocID="{C932187B-04E9-40B4-BB7A-0AED653504D4}" presName="theInnerList" presStyleCnt="0"/>
      <dgm:spPr/>
    </dgm:pt>
    <dgm:pt modelId="{22DF17BF-428B-4FB4-8650-32D8A3815326}" type="pres">
      <dgm:prSet presAssocID="{EDD35111-F917-4422-8DB2-20EBC71884CE}" presName="childNode" presStyleLbl="node1" presStyleIdx="0" presStyleCnt="4" custScaleY="157926">
        <dgm:presLayoutVars>
          <dgm:bulletEnabled val="1"/>
        </dgm:presLayoutVars>
      </dgm:prSet>
      <dgm:spPr/>
    </dgm:pt>
    <dgm:pt modelId="{0095F407-7AAC-4A2B-8231-CBBFEBE5E5C4}" type="pres">
      <dgm:prSet presAssocID="{EDD35111-F917-4422-8DB2-20EBC71884CE}" presName="aSpace2" presStyleCnt="0"/>
      <dgm:spPr/>
    </dgm:pt>
    <dgm:pt modelId="{F78D4F72-1205-40BA-8598-59FCF1FC5195}" type="pres">
      <dgm:prSet presAssocID="{2B98A037-C0BA-4BD2-9496-BC0EF23788F0}" presName="childNode" presStyleLbl="node1" presStyleIdx="1" presStyleCnt="4">
        <dgm:presLayoutVars>
          <dgm:bulletEnabled val="1"/>
        </dgm:presLayoutVars>
      </dgm:prSet>
      <dgm:spPr/>
    </dgm:pt>
    <dgm:pt modelId="{BFF624A6-C3D3-475D-A55D-2B373BE9FA59}" type="pres">
      <dgm:prSet presAssocID="{C932187B-04E9-40B4-BB7A-0AED653504D4}" presName="aSpace" presStyleCnt="0"/>
      <dgm:spPr/>
    </dgm:pt>
    <dgm:pt modelId="{F8B33432-A386-48C4-B518-4D49311B72B0}" type="pres">
      <dgm:prSet presAssocID="{A1E4B30C-3C85-4D11-BAF2-5614716B6F5C}" presName="compNode" presStyleCnt="0"/>
      <dgm:spPr/>
    </dgm:pt>
    <dgm:pt modelId="{367D4DF7-D87F-4504-8043-C73A69F9B8D3}" type="pres">
      <dgm:prSet presAssocID="{A1E4B30C-3C85-4D11-BAF2-5614716B6F5C}" presName="aNode" presStyleLbl="bgShp" presStyleIdx="1" presStyleCnt="2"/>
      <dgm:spPr/>
    </dgm:pt>
    <dgm:pt modelId="{20F384F2-4049-4A8C-BC3B-8B22E6B755C0}" type="pres">
      <dgm:prSet presAssocID="{A1E4B30C-3C85-4D11-BAF2-5614716B6F5C}" presName="textNode" presStyleLbl="bgShp" presStyleIdx="1" presStyleCnt="2"/>
      <dgm:spPr/>
    </dgm:pt>
    <dgm:pt modelId="{35FBCE7D-4DAB-470B-ADEB-A4877776C0B2}" type="pres">
      <dgm:prSet presAssocID="{A1E4B30C-3C85-4D11-BAF2-5614716B6F5C}" presName="compChildNode" presStyleCnt="0"/>
      <dgm:spPr/>
    </dgm:pt>
    <dgm:pt modelId="{B33774E2-53BE-4537-A8B6-DCCC59B19B24}" type="pres">
      <dgm:prSet presAssocID="{A1E4B30C-3C85-4D11-BAF2-5614716B6F5C}" presName="theInnerList" presStyleCnt="0"/>
      <dgm:spPr/>
    </dgm:pt>
    <dgm:pt modelId="{54B38DEA-488B-4EC4-A338-B52CB3F7A3ED}" type="pres">
      <dgm:prSet presAssocID="{633EBED5-D22A-48D4-A8A7-E5CB0F11E4E7}" presName="childNode" presStyleLbl="node1" presStyleIdx="2" presStyleCnt="4">
        <dgm:presLayoutVars>
          <dgm:bulletEnabled val="1"/>
        </dgm:presLayoutVars>
      </dgm:prSet>
      <dgm:spPr/>
    </dgm:pt>
    <dgm:pt modelId="{FB48D823-6C9B-4B86-AC9F-380D44B7E959}" type="pres">
      <dgm:prSet presAssocID="{633EBED5-D22A-48D4-A8A7-E5CB0F11E4E7}" presName="aSpace2" presStyleCnt="0"/>
      <dgm:spPr/>
    </dgm:pt>
    <dgm:pt modelId="{A3F61AB8-ECE2-46DE-A1CC-8E522AEC08F0}" type="pres">
      <dgm:prSet presAssocID="{ACB00335-D8A2-476D-B6E5-69E9A2D23DAD}" presName="childNode" presStyleLbl="node1" presStyleIdx="3" presStyleCnt="4">
        <dgm:presLayoutVars>
          <dgm:bulletEnabled val="1"/>
        </dgm:presLayoutVars>
      </dgm:prSet>
      <dgm:spPr/>
    </dgm:pt>
  </dgm:ptLst>
  <dgm:cxnLst>
    <dgm:cxn modelId="{FE22192E-DDC5-495F-A011-71978F5A6B95}" srcId="{AEA8477F-5C0A-457E-812C-BECD770C251F}" destId="{C932187B-04E9-40B4-BB7A-0AED653504D4}" srcOrd="0" destOrd="0" parTransId="{BD125A95-E08C-4552-B1FF-A5E2F9170337}" sibTransId="{652384E7-CA19-4731-A3D8-7C7956555FB9}"/>
    <dgm:cxn modelId="{22FCFE2E-C843-48DE-897B-799F6AA1632E}" srcId="{C932187B-04E9-40B4-BB7A-0AED653504D4}" destId="{EDD35111-F917-4422-8DB2-20EBC71884CE}" srcOrd="0" destOrd="0" parTransId="{0A7807BF-1717-4FEE-8964-3C8DBA10A68F}" sibTransId="{4EC2BB5A-4B44-4B25-A27F-FC0720061AA3}"/>
    <dgm:cxn modelId="{50FB6A73-D45C-4C42-B826-3973F4EBF8F9}" type="presOf" srcId="{C932187B-04E9-40B4-BB7A-0AED653504D4}" destId="{9362670F-E41A-4ED7-AD6F-A5D642A9324D}" srcOrd="1" destOrd="0" presId="urn:microsoft.com/office/officeart/2005/8/layout/lProcess2"/>
    <dgm:cxn modelId="{5943C67A-C2C9-48A0-824B-90EA70A3E901}" srcId="{C932187B-04E9-40B4-BB7A-0AED653504D4}" destId="{2B98A037-C0BA-4BD2-9496-BC0EF23788F0}" srcOrd="1" destOrd="0" parTransId="{5B657753-B544-42E3-B486-36CD728B45E2}" sibTransId="{A1CB56E0-7138-461F-9AB8-580C59A5C04B}"/>
    <dgm:cxn modelId="{73194180-42B6-4029-865F-4828AB068A5A}" srcId="{A1E4B30C-3C85-4D11-BAF2-5614716B6F5C}" destId="{633EBED5-D22A-48D4-A8A7-E5CB0F11E4E7}" srcOrd="0" destOrd="0" parTransId="{A4835152-3AEE-40A9-BEB4-0AB7CA8EF53F}" sibTransId="{D64287DF-429B-48D4-8845-10FF06E6B936}"/>
    <dgm:cxn modelId="{503D0E84-0288-481C-B854-5BAC66C283AE}" srcId="{AEA8477F-5C0A-457E-812C-BECD770C251F}" destId="{A1E4B30C-3C85-4D11-BAF2-5614716B6F5C}" srcOrd="1" destOrd="0" parTransId="{D3BCCA1C-139A-4F2D-9501-FAEF8894F36F}" sibTransId="{C6FFB7A8-B578-47DE-92AD-8EB46F7E64B3}"/>
    <dgm:cxn modelId="{FBE66F94-1E0D-4D4A-8D5B-953C2AEB3F53}" type="presOf" srcId="{EDD35111-F917-4422-8DB2-20EBC71884CE}" destId="{22DF17BF-428B-4FB4-8650-32D8A3815326}" srcOrd="0" destOrd="0" presId="urn:microsoft.com/office/officeart/2005/8/layout/lProcess2"/>
    <dgm:cxn modelId="{4C5174AE-813F-471C-9115-71121790A58B}" type="presOf" srcId="{633EBED5-D22A-48D4-A8A7-E5CB0F11E4E7}" destId="{54B38DEA-488B-4EC4-A338-B52CB3F7A3ED}" srcOrd="0" destOrd="0" presId="urn:microsoft.com/office/officeart/2005/8/layout/lProcess2"/>
    <dgm:cxn modelId="{2918B7B6-DF5F-454A-BF40-BE4A9A726322}" type="presOf" srcId="{A1E4B30C-3C85-4D11-BAF2-5614716B6F5C}" destId="{367D4DF7-D87F-4504-8043-C73A69F9B8D3}" srcOrd="0" destOrd="0" presId="urn:microsoft.com/office/officeart/2005/8/layout/lProcess2"/>
    <dgm:cxn modelId="{09A758B9-D7FE-4B0A-A123-7A7410B56E6E}" type="presOf" srcId="{C932187B-04E9-40B4-BB7A-0AED653504D4}" destId="{92781EB8-9864-44E4-8225-D033A9376891}" srcOrd="0" destOrd="0" presId="urn:microsoft.com/office/officeart/2005/8/layout/lProcess2"/>
    <dgm:cxn modelId="{86E58EC4-E13B-4D29-AA97-21C4DACFD62D}" type="presOf" srcId="{2B98A037-C0BA-4BD2-9496-BC0EF23788F0}" destId="{F78D4F72-1205-40BA-8598-59FCF1FC5195}" srcOrd="0" destOrd="0" presId="urn:microsoft.com/office/officeart/2005/8/layout/lProcess2"/>
    <dgm:cxn modelId="{AFE3D5C9-3D41-4D7A-BBB2-7FBE7B71CB70}" type="presOf" srcId="{ACB00335-D8A2-476D-B6E5-69E9A2D23DAD}" destId="{A3F61AB8-ECE2-46DE-A1CC-8E522AEC08F0}" srcOrd="0" destOrd="0" presId="urn:microsoft.com/office/officeart/2005/8/layout/lProcess2"/>
    <dgm:cxn modelId="{E8B72DD4-0CCC-4CAC-8202-E854D9230E79}" type="presOf" srcId="{AEA8477F-5C0A-457E-812C-BECD770C251F}" destId="{594B75D6-600E-48EE-A68E-680E0909624A}" srcOrd="0" destOrd="0" presId="urn:microsoft.com/office/officeart/2005/8/layout/lProcess2"/>
    <dgm:cxn modelId="{2E5056F6-78AE-44BF-AAD1-A08B95450126}" srcId="{A1E4B30C-3C85-4D11-BAF2-5614716B6F5C}" destId="{ACB00335-D8A2-476D-B6E5-69E9A2D23DAD}" srcOrd="1" destOrd="0" parTransId="{F1CA568C-2E22-4D55-BA26-4ABE390B28BE}" sibTransId="{A1405CFD-CFD1-48D0-9EFE-3CB26A6B0110}"/>
    <dgm:cxn modelId="{DFD564FE-12BB-4B4F-AD26-8831D35CB534}" type="presOf" srcId="{A1E4B30C-3C85-4D11-BAF2-5614716B6F5C}" destId="{20F384F2-4049-4A8C-BC3B-8B22E6B755C0}" srcOrd="1" destOrd="0" presId="urn:microsoft.com/office/officeart/2005/8/layout/lProcess2"/>
    <dgm:cxn modelId="{BF29FD5F-7930-4431-8305-99AF1AEDA357}" type="presParOf" srcId="{594B75D6-600E-48EE-A68E-680E0909624A}" destId="{A6551322-7DDD-4F7F-931B-D5CCC9F67062}" srcOrd="0" destOrd="0" presId="urn:microsoft.com/office/officeart/2005/8/layout/lProcess2"/>
    <dgm:cxn modelId="{818440A9-A31D-4976-ACDB-79EBBBC8D0EC}" type="presParOf" srcId="{A6551322-7DDD-4F7F-931B-D5CCC9F67062}" destId="{92781EB8-9864-44E4-8225-D033A9376891}" srcOrd="0" destOrd="0" presId="urn:microsoft.com/office/officeart/2005/8/layout/lProcess2"/>
    <dgm:cxn modelId="{E2971D5B-AE2E-4736-A4D0-16963AAFC4E1}" type="presParOf" srcId="{A6551322-7DDD-4F7F-931B-D5CCC9F67062}" destId="{9362670F-E41A-4ED7-AD6F-A5D642A9324D}" srcOrd="1" destOrd="0" presId="urn:microsoft.com/office/officeart/2005/8/layout/lProcess2"/>
    <dgm:cxn modelId="{D96FB626-EBDF-4415-835A-482809FC6275}" type="presParOf" srcId="{A6551322-7DDD-4F7F-931B-D5CCC9F67062}" destId="{85A7F2F7-F767-404C-B2A3-5B3B41BE441F}" srcOrd="2" destOrd="0" presId="urn:microsoft.com/office/officeart/2005/8/layout/lProcess2"/>
    <dgm:cxn modelId="{BACA5A4F-7789-40B8-9F59-004AAC29FAE3}" type="presParOf" srcId="{85A7F2F7-F767-404C-B2A3-5B3B41BE441F}" destId="{5AFAAE9D-B01C-4976-8E0A-E714CA19001E}" srcOrd="0" destOrd="0" presId="urn:microsoft.com/office/officeart/2005/8/layout/lProcess2"/>
    <dgm:cxn modelId="{3D07F5E4-DE40-48FD-A2C3-17ECB57EC00E}" type="presParOf" srcId="{5AFAAE9D-B01C-4976-8E0A-E714CA19001E}" destId="{22DF17BF-428B-4FB4-8650-32D8A3815326}" srcOrd="0" destOrd="0" presId="urn:microsoft.com/office/officeart/2005/8/layout/lProcess2"/>
    <dgm:cxn modelId="{CBFD47D7-A729-426F-A1C1-DA3C54BB9F59}" type="presParOf" srcId="{5AFAAE9D-B01C-4976-8E0A-E714CA19001E}" destId="{0095F407-7AAC-4A2B-8231-CBBFEBE5E5C4}" srcOrd="1" destOrd="0" presId="urn:microsoft.com/office/officeart/2005/8/layout/lProcess2"/>
    <dgm:cxn modelId="{D17B7D72-C317-418F-A978-8935BD4EC310}" type="presParOf" srcId="{5AFAAE9D-B01C-4976-8E0A-E714CA19001E}" destId="{F78D4F72-1205-40BA-8598-59FCF1FC5195}" srcOrd="2" destOrd="0" presId="urn:microsoft.com/office/officeart/2005/8/layout/lProcess2"/>
    <dgm:cxn modelId="{C7E66C0C-E32A-4743-8BCA-77907061BFF4}" type="presParOf" srcId="{594B75D6-600E-48EE-A68E-680E0909624A}" destId="{BFF624A6-C3D3-475D-A55D-2B373BE9FA59}" srcOrd="1" destOrd="0" presId="urn:microsoft.com/office/officeart/2005/8/layout/lProcess2"/>
    <dgm:cxn modelId="{63F0E223-1620-40C8-8739-452FFAA8FB20}" type="presParOf" srcId="{594B75D6-600E-48EE-A68E-680E0909624A}" destId="{F8B33432-A386-48C4-B518-4D49311B72B0}" srcOrd="2" destOrd="0" presId="urn:microsoft.com/office/officeart/2005/8/layout/lProcess2"/>
    <dgm:cxn modelId="{5ECBB388-5497-42F4-804A-A6B0A47EAA3B}" type="presParOf" srcId="{F8B33432-A386-48C4-B518-4D49311B72B0}" destId="{367D4DF7-D87F-4504-8043-C73A69F9B8D3}" srcOrd="0" destOrd="0" presId="urn:microsoft.com/office/officeart/2005/8/layout/lProcess2"/>
    <dgm:cxn modelId="{E8A1B1BB-6170-4D46-A5CA-0A1E25BDD506}" type="presParOf" srcId="{F8B33432-A386-48C4-B518-4D49311B72B0}" destId="{20F384F2-4049-4A8C-BC3B-8B22E6B755C0}" srcOrd="1" destOrd="0" presId="urn:microsoft.com/office/officeart/2005/8/layout/lProcess2"/>
    <dgm:cxn modelId="{6EB54AEA-8388-4B02-83B8-47BCFD547CA5}" type="presParOf" srcId="{F8B33432-A386-48C4-B518-4D49311B72B0}" destId="{35FBCE7D-4DAB-470B-ADEB-A4877776C0B2}" srcOrd="2" destOrd="0" presId="urn:microsoft.com/office/officeart/2005/8/layout/lProcess2"/>
    <dgm:cxn modelId="{A67A60A3-875E-4E75-B944-5558E9947B59}" type="presParOf" srcId="{35FBCE7D-4DAB-470B-ADEB-A4877776C0B2}" destId="{B33774E2-53BE-4537-A8B6-DCCC59B19B24}" srcOrd="0" destOrd="0" presId="urn:microsoft.com/office/officeart/2005/8/layout/lProcess2"/>
    <dgm:cxn modelId="{F1AF9EE2-AF2F-4820-8A0C-B93592019692}" type="presParOf" srcId="{B33774E2-53BE-4537-A8B6-DCCC59B19B24}" destId="{54B38DEA-488B-4EC4-A338-B52CB3F7A3ED}" srcOrd="0" destOrd="0" presId="urn:microsoft.com/office/officeart/2005/8/layout/lProcess2"/>
    <dgm:cxn modelId="{820F81D7-87F8-457B-BA1F-3488E72352ED}" type="presParOf" srcId="{B33774E2-53BE-4537-A8B6-DCCC59B19B24}" destId="{FB48D823-6C9B-4B86-AC9F-380D44B7E959}" srcOrd="1" destOrd="0" presId="urn:microsoft.com/office/officeart/2005/8/layout/lProcess2"/>
    <dgm:cxn modelId="{055C6760-D5C7-408A-8993-42E34E15FC12}" type="presParOf" srcId="{B33774E2-53BE-4537-A8B6-DCCC59B19B24}" destId="{A3F61AB8-ECE2-46DE-A1CC-8E522AEC08F0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354C83-C827-4339-A54C-48CD93FF6192}" type="doc">
      <dgm:prSet loTypeId="urn:microsoft.com/office/officeart/2005/8/layout/hList1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1484C085-F2A8-46E5-99AB-927C891A723A}">
      <dgm:prSet phldrT="[Text]"/>
      <dgm:spPr/>
      <dgm:t>
        <a:bodyPr/>
        <a:lstStyle/>
        <a:p>
          <a:r>
            <a:rPr lang="es-SV" b="1" dirty="0"/>
            <a:t>Requisitos</a:t>
          </a:r>
          <a:endParaRPr lang="en-US" b="1" dirty="0"/>
        </a:p>
      </dgm:t>
    </dgm:pt>
    <dgm:pt modelId="{440231D9-71DA-41FD-B088-296AD3D7D17E}" type="parTrans" cxnId="{5A9B3914-B298-4319-9956-31FC9C3E9155}">
      <dgm:prSet/>
      <dgm:spPr/>
      <dgm:t>
        <a:bodyPr/>
        <a:lstStyle/>
        <a:p>
          <a:endParaRPr lang="en-US"/>
        </a:p>
      </dgm:t>
    </dgm:pt>
    <dgm:pt modelId="{67FD27BC-1FD3-43C6-8956-B058E3FF6820}" type="sibTrans" cxnId="{5A9B3914-B298-4319-9956-31FC9C3E9155}">
      <dgm:prSet/>
      <dgm:spPr/>
      <dgm:t>
        <a:bodyPr/>
        <a:lstStyle/>
        <a:p>
          <a:endParaRPr lang="en-US"/>
        </a:p>
      </dgm:t>
    </dgm:pt>
    <dgm:pt modelId="{A90F6F80-62F0-4FA7-A075-072C84E7A325}">
      <dgm:prSet phldrT="[Text]"/>
      <dgm:spPr/>
      <dgm:t>
        <a:bodyPr/>
        <a:lstStyle/>
        <a:p>
          <a:r>
            <a:rPr lang="es-SV" dirty="0"/>
            <a:t>Aportar innovación.</a:t>
          </a:r>
          <a:endParaRPr lang="en-US" dirty="0"/>
        </a:p>
      </dgm:t>
    </dgm:pt>
    <dgm:pt modelId="{A431EA06-8DB1-40A5-BD10-2341FC94115E}" type="parTrans" cxnId="{0F57B267-8E92-44F4-8319-0DB4CB699A60}">
      <dgm:prSet/>
      <dgm:spPr/>
      <dgm:t>
        <a:bodyPr/>
        <a:lstStyle/>
        <a:p>
          <a:endParaRPr lang="en-US"/>
        </a:p>
      </dgm:t>
    </dgm:pt>
    <dgm:pt modelId="{34789512-33B7-474B-9663-C596C21C421B}" type="sibTrans" cxnId="{0F57B267-8E92-44F4-8319-0DB4CB699A60}">
      <dgm:prSet/>
      <dgm:spPr/>
      <dgm:t>
        <a:bodyPr/>
        <a:lstStyle/>
        <a:p>
          <a:endParaRPr lang="en-US"/>
        </a:p>
      </dgm:t>
    </dgm:pt>
    <dgm:pt modelId="{E9EC026E-0A28-4C82-9CEE-CA380EBC728B}">
      <dgm:prSet phldrT="[Text]"/>
      <dgm:spPr/>
      <dgm:t>
        <a:bodyPr/>
        <a:lstStyle/>
        <a:p>
          <a:r>
            <a:rPr lang="es-SV" dirty="0"/>
            <a:t>Contribuir a ODS.</a:t>
          </a:r>
          <a:endParaRPr lang="en-US" dirty="0"/>
        </a:p>
      </dgm:t>
    </dgm:pt>
    <dgm:pt modelId="{7248484B-4F30-4E86-8BF8-DA4A5EA086CB}" type="parTrans" cxnId="{1662E512-98D2-413E-800D-9D55C8C4C92F}">
      <dgm:prSet/>
      <dgm:spPr/>
      <dgm:t>
        <a:bodyPr/>
        <a:lstStyle/>
        <a:p>
          <a:endParaRPr lang="en-US"/>
        </a:p>
      </dgm:t>
    </dgm:pt>
    <dgm:pt modelId="{D284A164-8169-423D-B994-A7C3F1A9F83D}" type="sibTrans" cxnId="{1662E512-98D2-413E-800D-9D55C8C4C92F}">
      <dgm:prSet/>
      <dgm:spPr/>
      <dgm:t>
        <a:bodyPr/>
        <a:lstStyle/>
        <a:p>
          <a:endParaRPr lang="en-US"/>
        </a:p>
      </dgm:t>
    </dgm:pt>
    <dgm:pt modelId="{D2B964AA-D631-4605-A7C6-40BFEDFC47F5}">
      <dgm:prSet phldrT="[Text]"/>
      <dgm:spPr/>
      <dgm:t>
        <a:bodyPr/>
        <a:lstStyle/>
        <a:p>
          <a:r>
            <a:rPr lang="es-SV" b="1" dirty="0"/>
            <a:t>Beneficios</a:t>
          </a:r>
          <a:endParaRPr lang="en-US" b="1" dirty="0"/>
        </a:p>
      </dgm:t>
    </dgm:pt>
    <dgm:pt modelId="{077D139B-414D-420E-849D-0644180C161A}" type="parTrans" cxnId="{BB6509B7-AE8B-478F-97DE-BEA76CDE85BC}">
      <dgm:prSet/>
      <dgm:spPr/>
      <dgm:t>
        <a:bodyPr/>
        <a:lstStyle/>
        <a:p>
          <a:endParaRPr lang="en-US"/>
        </a:p>
      </dgm:t>
    </dgm:pt>
    <dgm:pt modelId="{C89BA7C2-B592-4842-BD34-EB9CCBEDA6D2}" type="sibTrans" cxnId="{BB6509B7-AE8B-478F-97DE-BEA76CDE85BC}">
      <dgm:prSet/>
      <dgm:spPr/>
      <dgm:t>
        <a:bodyPr/>
        <a:lstStyle/>
        <a:p>
          <a:endParaRPr lang="en-US"/>
        </a:p>
      </dgm:t>
    </dgm:pt>
    <dgm:pt modelId="{94B7B4D0-8D11-4E92-A8D7-05CD0B08B90E}">
      <dgm:prSet phldrT="[Text]"/>
      <dgm:spPr/>
      <dgm:t>
        <a:bodyPr/>
        <a:lstStyle/>
        <a:p>
          <a:r>
            <a:rPr lang="es-SV" dirty="0"/>
            <a:t>Financiar 75% de presupuesto</a:t>
          </a:r>
          <a:endParaRPr lang="en-US" dirty="0"/>
        </a:p>
      </dgm:t>
    </dgm:pt>
    <dgm:pt modelId="{387ACA78-4EED-4A56-A4C0-7EE3C2DA1A44}" type="parTrans" cxnId="{E3BE76CE-0EC0-4FA5-A3C4-D4B91932549B}">
      <dgm:prSet/>
      <dgm:spPr/>
      <dgm:t>
        <a:bodyPr/>
        <a:lstStyle/>
        <a:p>
          <a:endParaRPr lang="en-US"/>
        </a:p>
      </dgm:t>
    </dgm:pt>
    <dgm:pt modelId="{D5A2D30F-5C3C-460A-97DE-65D438A13FDF}" type="sibTrans" cxnId="{E3BE76CE-0EC0-4FA5-A3C4-D4B91932549B}">
      <dgm:prSet/>
      <dgm:spPr/>
      <dgm:t>
        <a:bodyPr/>
        <a:lstStyle/>
        <a:p>
          <a:endParaRPr lang="en-US"/>
        </a:p>
      </dgm:t>
    </dgm:pt>
    <dgm:pt modelId="{32DF0145-3714-42D7-AE08-7B5C501B02BA}">
      <dgm:prSet phldrT="[Text]"/>
      <dgm:spPr/>
      <dgm:t>
        <a:bodyPr/>
        <a:lstStyle/>
        <a:p>
          <a:r>
            <a:rPr lang="es-SV" dirty="0"/>
            <a:t>Montos máximos: USD 150,000</a:t>
          </a:r>
          <a:endParaRPr lang="en-US" dirty="0"/>
        </a:p>
      </dgm:t>
    </dgm:pt>
    <dgm:pt modelId="{F418E8B4-F85E-4901-B574-3BF915CB3210}" type="parTrans" cxnId="{B639418A-FA8F-48AC-AACA-8B03EF40F732}">
      <dgm:prSet/>
      <dgm:spPr/>
      <dgm:t>
        <a:bodyPr/>
        <a:lstStyle/>
        <a:p>
          <a:endParaRPr lang="en-US"/>
        </a:p>
      </dgm:t>
    </dgm:pt>
    <dgm:pt modelId="{2C867BFA-7459-4BB7-BEC2-F3E289B6754B}" type="sibTrans" cxnId="{B639418A-FA8F-48AC-AACA-8B03EF40F732}">
      <dgm:prSet/>
      <dgm:spPr/>
      <dgm:t>
        <a:bodyPr/>
        <a:lstStyle/>
        <a:p>
          <a:endParaRPr lang="en-US"/>
        </a:p>
      </dgm:t>
    </dgm:pt>
    <dgm:pt modelId="{90FE4621-F899-4AA5-841E-BF849337C4B4}">
      <dgm:prSet phldrT="[Text]"/>
      <dgm:spPr/>
      <dgm:t>
        <a:bodyPr/>
        <a:lstStyle/>
        <a:p>
          <a:r>
            <a:rPr lang="es-SV" b="1" dirty="0"/>
            <a:t>Pasos</a:t>
          </a:r>
          <a:endParaRPr lang="en-US" b="1" dirty="0"/>
        </a:p>
      </dgm:t>
    </dgm:pt>
    <dgm:pt modelId="{A6264303-31B7-4B25-A1E6-14056D4DAE40}" type="parTrans" cxnId="{33EED3F6-EEEB-4B0E-8B36-1A6E5A018BE3}">
      <dgm:prSet/>
      <dgm:spPr/>
      <dgm:t>
        <a:bodyPr/>
        <a:lstStyle/>
        <a:p>
          <a:endParaRPr lang="en-US"/>
        </a:p>
      </dgm:t>
    </dgm:pt>
    <dgm:pt modelId="{6DC0BB5A-7D99-452C-AA71-8233C2BF31C5}" type="sibTrans" cxnId="{33EED3F6-EEEB-4B0E-8B36-1A6E5A018BE3}">
      <dgm:prSet/>
      <dgm:spPr/>
      <dgm:t>
        <a:bodyPr/>
        <a:lstStyle/>
        <a:p>
          <a:endParaRPr lang="en-US"/>
        </a:p>
      </dgm:t>
    </dgm:pt>
    <dgm:pt modelId="{43A1AD1A-3129-4D94-B2A8-AAEC25C63E49}">
      <dgm:prSet phldrT="[Text]"/>
      <dgm:spPr/>
      <dgm:t>
        <a:bodyPr/>
        <a:lstStyle/>
        <a:p>
          <a:pPr>
            <a:buFont typeface="+mj-lt"/>
            <a:buAutoNum type="romanLcPeriod"/>
          </a:pPr>
          <a:r>
            <a:rPr lang="es-SV" dirty="0"/>
            <a:t>Llenar ficha de aplicación.</a:t>
          </a:r>
          <a:endParaRPr lang="en-US" dirty="0"/>
        </a:p>
      </dgm:t>
    </dgm:pt>
    <dgm:pt modelId="{6F6D093B-DD21-4B4A-90ED-379788F1BE91}" type="parTrans" cxnId="{8A5E8855-B656-4EC1-965D-811CB402FDD7}">
      <dgm:prSet/>
      <dgm:spPr/>
      <dgm:t>
        <a:bodyPr/>
        <a:lstStyle/>
        <a:p>
          <a:endParaRPr lang="en-US"/>
        </a:p>
      </dgm:t>
    </dgm:pt>
    <dgm:pt modelId="{FF3A0982-0435-4D6F-BB1C-A625C61EA5DD}" type="sibTrans" cxnId="{8A5E8855-B656-4EC1-965D-811CB402FDD7}">
      <dgm:prSet/>
      <dgm:spPr/>
      <dgm:t>
        <a:bodyPr/>
        <a:lstStyle/>
        <a:p>
          <a:endParaRPr lang="en-US"/>
        </a:p>
      </dgm:t>
    </dgm:pt>
    <dgm:pt modelId="{6CD391BE-B412-4F57-ACC3-E534E31D4BC8}">
      <dgm:prSet phldrT="[Text]"/>
      <dgm:spPr/>
      <dgm:t>
        <a:bodyPr/>
        <a:lstStyle/>
        <a:p>
          <a:r>
            <a:rPr lang="es-SV" dirty="0"/>
            <a:t>Lideran una o más PYMES.</a:t>
          </a:r>
          <a:endParaRPr lang="en-US" dirty="0"/>
        </a:p>
      </dgm:t>
    </dgm:pt>
    <dgm:pt modelId="{274E4D8B-AE96-47A4-AE22-D66EEA0A9B8B}" type="parTrans" cxnId="{8100AE20-88B5-43D2-9C98-833BFA4EA3AB}">
      <dgm:prSet/>
      <dgm:spPr/>
      <dgm:t>
        <a:bodyPr/>
        <a:lstStyle/>
        <a:p>
          <a:endParaRPr lang="en-US"/>
        </a:p>
      </dgm:t>
    </dgm:pt>
    <dgm:pt modelId="{1A52E43F-02B5-491C-82FE-112AE11DC514}" type="sibTrans" cxnId="{8100AE20-88B5-43D2-9C98-833BFA4EA3AB}">
      <dgm:prSet/>
      <dgm:spPr/>
      <dgm:t>
        <a:bodyPr/>
        <a:lstStyle/>
        <a:p>
          <a:endParaRPr lang="en-US"/>
        </a:p>
      </dgm:t>
    </dgm:pt>
    <dgm:pt modelId="{584A133F-24A0-4987-ADD0-D5833D6B2FD6}">
      <dgm:prSet phldrT="[Text]"/>
      <dgm:spPr/>
      <dgm:t>
        <a:bodyPr/>
        <a:lstStyle/>
        <a:p>
          <a:r>
            <a:rPr lang="es-SV" dirty="0"/>
            <a:t>Poseer indicadores para medir impacto.</a:t>
          </a:r>
          <a:endParaRPr lang="en-US" dirty="0"/>
        </a:p>
      </dgm:t>
    </dgm:pt>
    <dgm:pt modelId="{CD36D60B-BA3C-49D4-8DAB-19D67A250DC6}" type="parTrans" cxnId="{2AD27F3C-5060-426B-833F-2D80F2C3ADC1}">
      <dgm:prSet/>
      <dgm:spPr/>
      <dgm:t>
        <a:bodyPr/>
        <a:lstStyle/>
        <a:p>
          <a:endParaRPr lang="en-US"/>
        </a:p>
      </dgm:t>
    </dgm:pt>
    <dgm:pt modelId="{E56327EF-CCB5-44AB-AF03-89B86E17223A}" type="sibTrans" cxnId="{2AD27F3C-5060-426B-833F-2D80F2C3ADC1}">
      <dgm:prSet/>
      <dgm:spPr/>
      <dgm:t>
        <a:bodyPr/>
        <a:lstStyle/>
        <a:p>
          <a:endParaRPr lang="en-US"/>
        </a:p>
      </dgm:t>
    </dgm:pt>
    <dgm:pt modelId="{4E3252E7-8A08-406D-B394-57A70D65A7C4}">
      <dgm:prSet phldrT="[Text]"/>
      <dgm:spPr/>
      <dgm:t>
        <a:bodyPr/>
        <a:lstStyle/>
        <a:p>
          <a:r>
            <a:rPr lang="es-SV" dirty="0"/>
            <a:t>Mujeres en equipos investigadores.</a:t>
          </a:r>
          <a:endParaRPr lang="en-US" dirty="0"/>
        </a:p>
      </dgm:t>
    </dgm:pt>
    <dgm:pt modelId="{5D4AD416-507C-43AF-963F-9714E8777EEB}" type="parTrans" cxnId="{91687C95-2DB5-46ED-A78C-35A78B4458DE}">
      <dgm:prSet/>
      <dgm:spPr/>
      <dgm:t>
        <a:bodyPr/>
        <a:lstStyle/>
        <a:p>
          <a:endParaRPr lang="en-US"/>
        </a:p>
      </dgm:t>
    </dgm:pt>
    <dgm:pt modelId="{C12F1464-8295-46FE-A432-A3DAEF88A803}" type="sibTrans" cxnId="{91687C95-2DB5-46ED-A78C-35A78B4458DE}">
      <dgm:prSet/>
      <dgm:spPr/>
      <dgm:t>
        <a:bodyPr/>
        <a:lstStyle/>
        <a:p>
          <a:endParaRPr lang="en-US"/>
        </a:p>
      </dgm:t>
    </dgm:pt>
    <dgm:pt modelId="{D038F918-C91E-41D7-90D5-727A1D08A1D1}">
      <dgm:prSet phldrT="[Text]"/>
      <dgm:spPr/>
      <dgm:t>
        <a:bodyPr/>
        <a:lstStyle/>
        <a:p>
          <a:r>
            <a:rPr lang="es-SV" dirty="0"/>
            <a:t>Priorizar sectores</a:t>
          </a:r>
          <a:endParaRPr lang="en-US" dirty="0"/>
        </a:p>
      </dgm:t>
    </dgm:pt>
    <dgm:pt modelId="{DB0A6216-D055-4966-A43A-C57BDD63F18D}" type="parTrans" cxnId="{4D529A92-D43D-44EB-A71F-84A9429C54AB}">
      <dgm:prSet/>
      <dgm:spPr/>
      <dgm:t>
        <a:bodyPr/>
        <a:lstStyle/>
        <a:p>
          <a:endParaRPr lang="en-US"/>
        </a:p>
      </dgm:t>
    </dgm:pt>
    <dgm:pt modelId="{2257C89F-AEEF-4E86-9528-D56F5189E929}" type="sibTrans" cxnId="{4D529A92-D43D-44EB-A71F-84A9429C54AB}">
      <dgm:prSet/>
      <dgm:spPr/>
      <dgm:t>
        <a:bodyPr/>
        <a:lstStyle/>
        <a:p>
          <a:endParaRPr lang="en-US"/>
        </a:p>
      </dgm:t>
    </dgm:pt>
    <dgm:pt modelId="{ED2DC68F-8833-48CC-B4FB-F9285133FE66}">
      <dgm:prSet phldrT="[Text]"/>
      <dgm:spPr/>
      <dgm:t>
        <a:bodyPr/>
        <a:lstStyle/>
        <a:p>
          <a:r>
            <a:rPr lang="es-SV" dirty="0"/>
            <a:t>Opción de apoyar registro de patentes.</a:t>
          </a:r>
          <a:endParaRPr lang="en-US" dirty="0"/>
        </a:p>
      </dgm:t>
    </dgm:pt>
    <dgm:pt modelId="{2BEC016F-E83B-40AF-9AE9-03802CCFB855}" type="parTrans" cxnId="{7D1CCD7D-0942-4B37-A1D9-9C79EA660461}">
      <dgm:prSet/>
      <dgm:spPr/>
      <dgm:t>
        <a:bodyPr/>
        <a:lstStyle/>
        <a:p>
          <a:endParaRPr lang="en-US"/>
        </a:p>
      </dgm:t>
    </dgm:pt>
    <dgm:pt modelId="{9B5792BF-EA63-49BF-9A69-F2B56C5A81CD}" type="sibTrans" cxnId="{7D1CCD7D-0942-4B37-A1D9-9C79EA660461}">
      <dgm:prSet/>
      <dgm:spPr/>
      <dgm:t>
        <a:bodyPr/>
        <a:lstStyle/>
        <a:p>
          <a:endParaRPr lang="en-US"/>
        </a:p>
      </dgm:t>
    </dgm:pt>
    <dgm:pt modelId="{3F289452-D555-45E2-B8BB-503DAEE44ABD}">
      <dgm:prSet phldrT="[Text]"/>
      <dgm:spPr/>
      <dgm:t>
        <a:bodyPr/>
        <a:lstStyle/>
        <a:p>
          <a:r>
            <a:rPr lang="es-SV" dirty="0"/>
            <a:t>Plazo: 12-18 meses.</a:t>
          </a:r>
          <a:endParaRPr lang="en-US" dirty="0"/>
        </a:p>
      </dgm:t>
    </dgm:pt>
    <dgm:pt modelId="{F6A72E94-C98B-423F-AA5D-86704AF550B1}" type="parTrans" cxnId="{AED1B326-35D0-4E34-A78B-B57513FDC4B9}">
      <dgm:prSet/>
      <dgm:spPr/>
      <dgm:t>
        <a:bodyPr/>
        <a:lstStyle/>
        <a:p>
          <a:endParaRPr lang="en-US"/>
        </a:p>
      </dgm:t>
    </dgm:pt>
    <dgm:pt modelId="{32801FD0-15D7-4B4F-918E-921DB10DA05B}" type="sibTrans" cxnId="{AED1B326-35D0-4E34-A78B-B57513FDC4B9}">
      <dgm:prSet/>
      <dgm:spPr/>
      <dgm:t>
        <a:bodyPr/>
        <a:lstStyle/>
        <a:p>
          <a:endParaRPr lang="en-US"/>
        </a:p>
      </dgm:t>
    </dgm:pt>
    <dgm:pt modelId="{F1F2461B-187A-4FA7-9A51-B6FBD27F2444}">
      <dgm:prSet phldrT="[Text]"/>
      <dgm:spPr/>
      <dgm:t>
        <a:bodyPr/>
        <a:lstStyle/>
        <a:p>
          <a:r>
            <a:rPr lang="es-SV" dirty="0"/>
            <a:t>Mayor financiamiento si aplican 2 </a:t>
          </a:r>
          <a:r>
            <a:rPr lang="es-SV" dirty="0" err="1"/>
            <a:t>ó</a:t>
          </a:r>
          <a:r>
            <a:rPr lang="es-SV" dirty="0"/>
            <a:t> + PYMES y la investigación es desarrollada por mayoría de mujeres</a:t>
          </a:r>
          <a:endParaRPr lang="en-US" dirty="0"/>
        </a:p>
      </dgm:t>
    </dgm:pt>
    <dgm:pt modelId="{B179FBDE-1D33-4B3C-8372-0D31BA4FFADC}" type="parTrans" cxnId="{94FFA7AB-3376-4C14-8CB1-4210E24CC0DA}">
      <dgm:prSet/>
      <dgm:spPr/>
      <dgm:t>
        <a:bodyPr/>
        <a:lstStyle/>
        <a:p>
          <a:endParaRPr lang="en-US"/>
        </a:p>
      </dgm:t>
    </dgm:pt>
    <dgm:pt modelId="{6804A3A6-B42D-490C-9822-1709676099C8}" type="sibTrans" cxnId="{94FFA7AB-3376-4C14-8CB1-4210E24CC0DA}">
      <dgm:prSet/>
      <dgm:spPr/>
      <dgm:t>
        <a:bodyPr/>
        <a:lstStyle/>
        <a:p>
          <a:endParaRPr lang="en-US"/>
        </a:p>
      </dgm:t>
    </dgm:pt>
    <dgm:pt modelId="{467FD9DB-217E-4890-A2D0-6E339F6A9C0E}">
      <dgm:prSet phldrT="[Text]"/>
      <dgm:spPr/>
      <dgm:t>
        <a:bodyPr/>
        <a:lstStyle/>
        <a:p>
          <a:pPr>
            <a:buFont typeface="+mj-lt"/>
            <a:buAutoNum type="romanLcPeriod"/>
          </a:pPr>
          <a:r>
            <a:rPr lang="es-SV" dirty="0"/>
            <a:t>Presentar documentación de soporte.</a:t>
          </a:r>
          <a:endParaRPr lang="en-US" dirty="0"/>
        </a:p>
      </dgm:t>
    </dgm:pt>
    <dgm:pt modelId="{AA112023-BBE0-4682-99E5-41641698F647}" type="parTrans" cxnId="{D74F6C7C-6C43-4C01-9A0D-01627014A8CA}">
      <dgm:prSet/>
      <dgm:spPr/>
      <dgm:t>
        <a:bodyPr/>
        <a:lstStyle/>
        <a:p>
          <a:endParaRPr lang="en-US"/>
        </a:p>
      </dgm:t>
    </dgm:pt>
    <dgm:pt modelId="{3DB19677-13C7-4D57-941F-72399C99D88A}" type="sibTrans" cxnId="{D74F6C7C-6C43-4C01-9A0D-01627014A8CA}">
      <dgm:prSet/>
      <dgm:spPr/>
      <dgm:t>
        <a:bodyPr/>
        <a:lstStyle/>
        <a:p>
          <a:endParaRPr lang="en-US"/>
        </a:p>
      </dgm:t>
    </dgm:pt>
    <dgm:pt modelId="{ED73D7C5-39FC-4ADC-89CA-B75A59430BBA}">
      <dgm:prSet phldrT="[Text]"/>
      <dgm:spPr/>
      <dgm:t>
        <a:bodyPr/>
        <a:lstStyle/>
        <a:p>
          <a:pPr>
            <a:buFont typeface="+mj-lt"/>
            <a:buAutoNum type="romanLcPeriod"/>
          </a:pPr>
          <a:r>
            <a:rPr lang="es-SV" dirty="0"/>
            <a:t>Conformar comité evaluador.</a:t>
          </a:r>
          <a:endParaRPr lang="en-US" dirty="0"/>
        </a:p>
      </dgm:t>
    </dgm:pt>
    <dgm:pt modelId="{EDE63475-71AA-4BB1-BB8B-F2B5455CDDD6}" type="parTrans" cxnId="{702721F5-9B68-448E-BC14-12F5D4C77A3A}">
      <dgm:prSet/>
      <dgm:spPr/>
      <dgm:t>
        <a:bodyPr/>
        <a:lstStyle/>
        <a:p>
          <a:endParaRPr lang="en-US"/>
        </a:p>
      </dgm:t>
    </dgm:pt>
    <dgm:pt modelId="{DD785D67-4839-48A3-BF91-A598EF5C3380}" type="sibTrans" cxnId="{702721F5-9B68-448E-BC14-12F5D4C77A3A}">
      <dgm:prSet/>
      <dgm:spPr/>
      <dgm:t>
        <a:bodyPr/>
        <a:lstStyle/>
        <a:p>
          <a:endParaRPr lang="en-US"/>
        </a:p>
      </dgm:t>
    </dgm:pt>
    <dgm:pt modelId="{E9F81967-A11D-4B7C-A5A5-98198D15FE9C}">
      <dgm:prSet phldrT="[Text]"/>
      <dgm:spPr/>
      <dgm:t>
        <a:bodyPr/>
        <a:lstStyle/>
        <a:p>
          <a:pPr>
            <a:buFont typeface="+mj-lt"/>
            <a:buAutoNum type="romanLcPeriod"/>
          </a:pPr>
          <a:r>
            <a:rPr lang="es-SV" dirty="0"/>
            <a:t>Selección proyectos ganadores.</a:t>
          </a:r>
          <a:endParaRPr lang="en-US" dirty="0"/>
        </a:p>
      </dgm:t>
    </dgm:pt>
    <dgm:pt modelId="{252C3578-15BF-44EA-A927-DB0D7ED31B19}" type="parTrans" cxnId="{9ED77AF7-CBD9-4913-8BCC-339C79F18321}">
      <dgm:prSet/>
      <dgm:spPr/>
      <dgm:t>
        <a:bodyPr/>
        <a:lstStyle/>
        <a:p>
          <a:endParaRPr lang="en-US"/>
        </a:p>
      </dgm:t>
    </dgm:pt>
    <dgm:pt modelId="{9CA3DA77-7CDD-40EA-98F0-168D6175360C}" type="sibTrans" cxnId="{9ED77AF7-CBD9-4913-8BCC-339C79F18321}">
      <dgm:prSet/>
      <dgm:spPr/>
      <dgm:t>
        <a:bodyPr/>
        <a:lstStyle/>
        <a:p>
          <a:endParaRPr lang="en-US"/>
        </a:p>
      </dgm:t>
    </dgm:pt>
    <dgm:pt modelId="{1F8098EC-377B-40F3-B456-09BA310688EC}">
      <dgm:prSet phldrT="[Text]"/>
      <dgm:spPr/>
      <dgm:t>
        <a:bodyPr/>
        <a:lstStyle/>
        <a:p>
          <a:pPr>
            <a:buFont typeface="+mj-lt"/>
            <a:buAutoNum type="romanLcPeriod"/>
          </a:pPr>
          <a:r>
            <a:rPr lang="es-SV" dirty="0"/>
            <a:t>Implementación.</a:t>
          </a:r>
          <a:endParaRPr lang="en-US" dirty="0"/>
        </a:p>
      </dgm:t>
    </dgm:pt>
    <dgm:pt modelId="{4FDA2C94-6AA2-49A4-A6EA-0D70EEA2F653}" type="parTrans" cxnId="{8B8321C3-3BDB-4C96-88F1-B0A18DA9D766}">
      <dgm:prSet/>
      <dgm:spPr/>
      <dgm:t>
        <a:bodyPr/>
        <a:lstStyle/>
        <a:p>
          <a:endParaRPr lang="en-US"/>
        </a:p>
      </dgm:t>
    </dgm:pt>
    <dgm:pt modelId="{ABA720BF-0395-4485-8508-4292299FCF72}" type="sibTrans" cxnId="{8B8321C3-3BDB-4C96-88F1-B0A18DA9D766}">
      <dgm:prSet/>
      <dgm:spPr/>
      <dgm:t>
        <a:bodyPr/>
        <a:lstStyle/>
        <a:p>
          <a:endParaRPr lang="en-US"/>
        </a:p>
      </dgm:t>
    </dgm:pt>
    <dgm:pt modelId="{0472AB8B-1005-4864-A2E7-F367553BB8DE}">
      <dgm:prSet phldrT="[Text]"/>
      <dgm:spPr/>
      <dgm:t>
        <a:bodyPr/>
        <a:lstStyle/>
        <a:p>
          <a:pPr>
            <a:buFont typeface="+mj-lt"/>
            <a:buAutoNum type="romanLcPeriod"/>
          </a:pPr>
          <a:r>
            <a:rPr lang="es-SV" dirty="0"/>
            <a:t>Reconocimientos.</a:t>
          </a:r>
          <a:endParaRPr lang="en-US" dirty="0"/>
        </a:p>
      </dgm:t>
    </dgm:pt>
    <dgm:pt modelId="{13188B5D-9F8F-4C31-8D8A-6694E1C0981B}" type="parTrans" cxnId="{0BD14CED-3BB0-4E70-AD71-E072593BD717}">
      <dgm:prSet/>
      <dgm:spPr/>
      <dgm:t>
        <a:bodyPr/>
        <a:lstStyle/>
        <a:p>
          <a:endParaRPr lang="en-US"/>
        </a:p>
      </dgm:t>
    </dgm:pt>
    <dgm:pt modelId="{52F907AD-E09E-4380-8A7F-924E40A7186F}" type="sibTrans" cxnId="{0BD14CED-3BB0-4E70-AD71-E072593BD717}">
      <dgm:prSet/>
      <dgm:spPr/>
      <dgm:t>
        <a:bodyPr/>
        <a:lstStyle/>
        <a:p>
          <a:endParaRPr lang="en-US"/>
        </a:p>
      </dgm:t>
    </dgm:pt>
    <dgm:pt modelId="{AD7F531B-5CD3-49BA-88EC-AC7A58404818}">
      <dgm:prSet phldrT="[Text]"/>
      <dgm:spPr/>
      <dgm:t>
        <a:bodyPr/>
        <a:lstStyle/>
        <a:p>
          <a:pPr>
            <a:buFont typeface="+mj-lt"/>
            <a:buAutoNum type="romanLcPeriod"/>
          </a:pPr>
          <a:r>
            <a:rPr lang="es-SV" dirty="0"/>
            <a:t>Especificar rubros elegibles para financiar</a:t>
          </a:r>
          <a:endParaRPr lang="en-US" dirty="0"/>
        </a:p>
      </dgm:t>
    </dgm:pt>
    <dgm:pt modelId="{BA292639-BE48-49C3-A8DE-EA4D2AC9F71B}" type="parTrans" cxnId="{0D4647DF-80E5-4826-BAC3-C4C6BEC1D018}">
      <dgm:prSet/>
      <dgm:spPr/>
      <dgm:t>
        <a:bodyPr/>
        <a:lstStyle/>
        <a:p>
          <a:endParaRPr lang="en-US"/>
        </a:p>
      </dgm:t>
    </dgm:pt>
    <dgm:pt modelId="{DB536D9A-0C21-4756-A126-F88A462F8BBC}" type="sibTrans" cxnId="{0D4647DF-80E5-4826-BAC3-C4C6BEC1D018}">
      <dgm:prSet/>
      <dgm:spPr/>
      <dgm:t>
        <a:bodyPr/>
        <a:lstStyle/>
        <a:p>
          <a:endParaRPr lang="en-US"/>
        </a:p>
      </dgm:t>
    </dgm:pt>
    <dgm:pt modelId="{7D701EC0-D0CC-4E3A-B5F8-759CBD81E2F5}" type="pres">
      <dgm:prSet presAssocID="{32354C83-C827-4339-A54C-48CD93FF6192}" presName="Name0" presStyleCnt="0">
        <dgm:presLayoutVars>
          <dgm:dir/>
          <dgm:animLvl val="lvl"/>
          <dgm:resizeHandles val="exact"/>
        </dgm:presLayoutVars>
      </dgm:prSet>
      <dgm:spPr/>
    </dgm:pt>
    <dgm:pt modelId="{6D15CAD3-4DE7-4368-BA80-BA1E36183026}" type="pres">
      <dgm:prSet presAssocID="{1484C085-F2A8-46E5-99AB-927C891A723A}" presName="composite" presStyleCnt="0"/>
      <dgm:spPr/>
    </dgm:pt>
    <dgm:pt modelId="{150E4576-08A4-4774-A82B-5D6F56781DEF}" type="pres">
      <dgm:prSet presAssocID="{1484C085-F2A8-46E5-99AB-927C891A723A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196B69E6-37F9-4B53-BA88-0D87F7572D6D}" type="pres">
      <dgm:prSet presAssocID="{1484C085-F2A8-46E5-99AB-927C891A723A}" presName="desTx" presStyleLbl="alignAccFollowNode1" presStyleIdx="0" presStyleCnt="3">
        <dgm:presLayoutVars>
          <dgm:bulletEnabled val="1"/>
        </dgm:presLayoutVars>
      </dgm:prSet>
      <dgm:spPr/>
    </dgm:pt>
    <dgm:pt modelId="{CF93F7A3-650F-4A3C-969B-8A546C591F0E}" type="pres">
      <dgm:prSet presAssocID="{67FD27BC-1FD3-43C6-8956-B058E3FF6820}" presName="space" presStyleCnt="0"/>
      <dgm:spPr/>
    </dgm:pt>
    <dgm:pt modelId="{99E5B561-8A6A-43A2-9A42-AB050910B423}" type="pres">
      <dgm:prSet presAssocID="{D2B964AA-D631-4605-A7C6-40BFEDFC47F5}" presName="composite" presStyleCnt="0"/>
      <dgm:spPr/>
    </dgm:pt>
    <dgm:pt modelId="{AA6DDB21-DF4D-4BD1-BB43-2BC16DAB3D07}" type="pres">
      <dgm:prSet presAssocID="{D2B964AA-D631-4605-A7C6-40BFEDFC47F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1F65A7F8-6C84-4D72-A785-54042AD118F4}" type="pres">
      <dgm:prSet presAssocID="{D2B964AA-D631-4605-A7C6-40BFEDFC47F5}" presName="desTx" presStyleLbl="alignAccFollowNode1" presStyleIdx="1" presStyleCnt="3">
        <dgm:presLayoutVars>
          <dgm:bulletEnabled val="1"/>
        </dgm:presLayoutVars>
      </dgm:prSet>
      <dgm:spPr/>
    </dgm:pt>
    <dgm:pt modelId="{A30BE94C-ADE5-4ED4-ADBD-68CD4ECACD9B}" type="pres">
      <dgm:prSet presAssocID="{C89BA7C2-B592-4842-BD34-EB9CCBEDA6D2}" presName="space" presStyleCnt="0"/>
      <dgm:spPr/>
    </dgm:pt>
    <dgm:pt modelId="{689D6266-9C29-4FAD-B2C7-10A7C72C188C}" type="pres">
      <dgm:prSet presAssocID="{90FE4621-F899-4AA5-841E-BF849337C4B4}" presName="composite" presStyleCnt="0"/>
      <dgm:spPr/>
    </dgm:pt>
    <dgm:pt modelId="{6C63DB09-E968-4A6C-92B5-91CA8991C27B}" type="pres">
      <dgm:prSet presAssocID="{90FE4621-F899-4AA5-841E-BF849337C4B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02ED4176-62EF-446B-84EB-644C0254A497}" type="pres">
      <dgm:prSet presAssocID="{90FE4621-F899-4AA5-841E-BF849337C4B4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1662E512-98D2-413E-800D-9D55C8C4C92F}" srcId="{1484C085-F2A8-46E5-99AB-927C891A723A}" destId="{E9EC026E-0A28-4C82-9CEE-CA380EBC728B}" srcOrd="3" destOrd="0" parTransId="{7248484B-4F30-4E86-8BF8-DA4A5EA086CB}" sibTransId="{D284A164-8169-423D-B994-A7C3F1A9F83D}"/>
    <dgm:cxn modelId="{5A9B3914-B298-4319-9956-31FC9C3E9155}" srcId="{32354C83-C827-4339-A54C-48CD93FF6192}" destId="{1484C085-F2A8-46E5-99AB-927C891A723A}" srcOrd="0" destOrd="0" parTransId="{440231D9-71DA-41FD-B088-296AD3D7D17E}" sibTransId="{67FD27BC-1FD3-43C6-8956-B058E3FF6820}"/>
    <dgm:cxn modelId="{2E1BC615-89B9-475A-A0C6-546957B28687}" type="presOf" srcId="{D2B964AA-D631-4605-A7C6-40BFEDFC47F5}" destId="{AA6DDB21-DF4D-4BD1-BB43-2BC16DAB3D07}" srcOrd="0" destOrd="0" presId="urn:microsoft.com/office/officeart/2005/8/layout/hList1"/>
    <dgm:cxn modelId="{1C84F11A-80D6-4172-BD71-752F5EDFF834}" type="presOf" srcId="{ED2DC68F-8833-48CC-B4FB-F9285133FE66}" destId="{1F65A7F8-6C84-4D72-A785-54042AD118F4}" srcOrd="0" destOrd="1" presId="urn:microsoft.com/office/officeart/2005/8/layout/hList1"/>
    <dgm:cxn modelId="{283C9720-02C1-4AE1-82BD-6FD9738609A2}" type="presOf" srcId="{1F8098EC-377B-40F3-B456-09BA310688EC}" destId="{02ED4176-62EF-446B-84EB-644C0254A497}" srcOrd="0" destOrd="5" presId="urn:microsoft.com/office/officeart/2005/8/layout/hList1"/>
    <dgm:cxn modelId="{8100AE20-88B5-43D2-9C98-833BFA4EA3AB}" srcId="{1484C085-F2A8-46E5-99AB-927C891A723A}" destId="{6CD391BE-B412-4F57-ACC3-E534E31D4BC8}" srcOrd="1" destOrd="0" parTransId="{274E4D8B-AE96-47A4-AE22-D66EEA0A9B8B}" sibTransId="{1A52E43F-02B5-491C-82FE-112AE11DC514}"/>
    <dgm:cxn modelId="{AED1B326-35D0-4E34-A78B-B57513FDC4B9}" srcId="{D2B964AA-D631-4605-A7C6-40BFEDFC47F5}" destId="{3F289452-D555-45E2-B8BB-503DAEE44ABD}" srcOrd="3" destOrd="0" parTransId="{F6A72E94-C98B-423F-AA5D-86704AF550B1}" sibTransId="{32801FD0-15D7-4B4F-918E-921DB10DA05B}"/>
    <dgm:cxn modelId="{9A8A7731-82F4-4860-B622-E3B947246958}" type="presOf" srcId="{A90F6F80-62F0-4FA7-A075-072C84E7A325}" destId="{196B69E6-37F9-4B53-BA88-0D87F7572D6D}" srcOrd="0" destOrd="0" presId="urn:microsoft.com/office/officeart/2005/8/layout/hList1"/>
    <dgm:cxn modelId="{7B282733-D9BA-41D2-B279-0EEF55249042}" type="presOf" srcId="{90FE4621-F899-4AA5-841E-BF849337C4B4}" destId="{6C63DB09-E968-4A6C-92B5-91CA8991C27B}" srcOrd="0" destOrd="0" presId="urn:microsoft.com/office/officeart/2005/8/layout/hList1"/>
    <dgm:cxn modelId="{342ACD33-DA35-4574-BAAF-E105725E3275}" type="presOf" srcId="{43A1AD1A-3129-4D94-B2A8-AAEC25C63E49}" destId="{02ED4176-62EF-446B-84EB-644C0254A497}" srcOrd="0" destOrd="0" presId="urn:microsoft.com/office/officeart/2005/8/layout/hList1"/>
    <dgm:cxn modelId="{B15A193A-BF71-4016-88CA-98284A947DF6}" type="presOf" srcId="{D038F918-C91E-41D7-90D5-727A1D08A1D1}" destId="{196B69E6-37F9-4B53-BA88-0D87F7572D6D}" srcOrd="0" destOrd="5" presId="urn:microsoft.com/office/officeart/2005/8/layout/hList1"/>
    <dgm:cxn modelId="{B5321D3A-0CDE-488D-9171-ED67241499FE}" type="presOf" srcId="{1484C085-F2A8-46E5-99AB-927C891A723A}" destId="{150E4576-08A4-4774-A82B-5D6F56781DEF}" srcOrd="0" destOrd="0" presId="urn:microsoft.com/office/officeart/2005/8/layout/hList1"/>
    <dgm:cxn modelId="{3FAF213B-7C24-4177-9FDE-8971FB791101}" type="presOf" srcId="{AD7F531B-5CD3-49BA-88EC-AC7A58404818}" destId="{02ED4176-62EF-446B-84EB-644C0254A497}" srcOrd="0" destOrd="2" presId="urn:microsoft.com/office/officeart/2005/8/layout/hList1"/>
    <dgm:cxn modelId="{2AD27F3C-5060-426B-833F-2D80F2C3ADC1}" srcId="{1484C085-F2A8-46E5-99AB-927C891A723A}" destId="{584A133F-24A0-4987-ADD0-D5833D6B2FD6}" srcOrd="2" destOrd="0" parTransId="{CD36D60B-BA3C-49D4-8DAB-19D67A250DC6}" sibTransId="{E56327EF-CCB5-44AB-AF03-89B86E17223A}"/>
    <dgm:cxn modelId="{DBF5085B-2639-4BC4-B9A8-BAD57D66ED46}" type="presOf" srcId="{467FD9DB-217E-4890-A2D0-6E339F6A9C0E}" destId="{02ED4176-62EF-446B-84EB-644C0254A497}" srcOrd="0" destOrd="1" presId="urn:microsoft.com/office/officeart/2005/8/layout/hList1"/>
    <dgm:cxn modelId="{0F57B267-8E92-44F4-8319-0DB4CB699A60}" srcId="{1484C085-F2A8-46E5-99AB-927C891A723A}" destId="{A90F6F80-62F0-4FA7-A075-072C84E7A325}" srcOrd="0" destOrd="0" parTransId="{A431EA06-8DB1-40A5-BD10-2341FC94115E}" sibTransId="{34789512-33B7-474B-9663-C596C21C421B}"/>
    <dgm:cxn modelId="{E2B6E767-47DF-4BF4-B6D3-8665343CE2B0}" type="presOf" srcId="{E9EC026E-0A28-4C82-9CEE-CA380EBC728B}" destId="{196B69E6-37F9-4B53-BA88-0D87F7572D6D}" srcOrd="0" destOrd="3" presId="urn:microsoft.com/office/officeart/2005/8/layout/hList1"/>
    <dgm:cxn modelId="{8A5E8855-B656-4EC1-965D-811CB402FDD7}" srcId="{90FE4621-F899-4AA5-841E-BF849337C4B4}" destId="{43A1AD1A-3129-4D94-B2A8-AAEC25C63E49}" srcOrd="0" destOrd="0" parTransId="{6F6D093B-DD21-4B4A-90ED-379788F1BE91}" sibTransId="{FF3A0982-0435-4D6F-BB1C-A625C61EA5DD}"/>
    <dgm:cxn modelId="{1A72137C-EF9B-4699-BA11-3F8F98213759}" type="presOf" srcId="{94B7B4D0-8D11-4E92-A8D7-05CD0B08B90E}" destId="{1F65A7F8-6C84-4D72-A785-54042AD118F4}" srcOrd="0" destOrd="0" presId="urn:microsoft.com/office/officeart/2005/8/layout/hList1"/>
    <dgm:cxn modelId="{D74F6C7C-6C43-4C01-9A0D-01627014A8CA}" srcId="{90FE4621-F899-4AA5-841E-BF849337C4B4}" destId="{467FD9DB-217E-4890-A2D0-6E339F6A9C0E}" srcOrd="1" destOrd="0" parTransId="{AA112023-BBE0-4682-99E5-41641698F647}" sibTransId="{3DB19677-13C7-4D57-941F-72399C99D88A}"/>
    <dgm:cxn modelId="{7D1CCD7D-0942-4B37-A1D9-9C79EA660461}" srcId="{D2B964AA-D631-4605-A7C6-40BFEDFC47F5}" destId="{ED2DC68F-8833-48CC-B4FB-F9285133FE66}" srcOrd="1" destOrd="0" parTransId="{2BEC016F-E83B-40AF-9AE9-03802CCFB855}" sibTransId="{9B5792BF-EA63-49BF-9A69-F2B56C5A81CD}"/>
    <dgm:cxn modelId="{B639418A-FA8F-48AC-AACA-8B03EF40F732}" srcId="{D2B964AA-D631-4605-A7C6-40BFEDFC47F5}" destId="{32DF0145-3714-42D7-AE08-7B5C501B02BA}" srcOrd="2" destOrd="0" parTransId="{F418E8B4-F85E-4901-B574-3BF915CB3210}" sibTransId="{2C867BFA-7459-4BB7-BEC2-F3E289B6754B}"/>
    <dgm:cxn modelId="{54EF0B8C-9742-4946-8C80-731BF4ED64B5}" type="presOf" srcId="{6CD391BE-B412-4F57-ACC3-E534E31D4BC8}" destId="{196B69E6-37F9-4B53-BA88-0D87F7572D6D}" srcOrd="0" destOrd="1" presId="urn:microsoft.com/office/officeart/2005/8/layout/hList1"/>
    <dgm:cxn modelId="{F9115E8C-8719-459A-8800-7A086ECE7C67}" type="presOf" srcId="{F1F2461B-187A-4FA7-9A51-B6FBD27F2444}" destId="{1F65A7F8-6C84-4D72-A785-54042AD118F4}" srcOrd="0" destOrd="4" presId="urn:microsoft.com/office/officeart/2005/8/layout/hList1"/>
    <dgm:cxn modelId="{4D529A92-D43D-44EB-A71F-84A9429C54AB}" srcId="{1484C085-F2A8-46E5-99AB-927C891A723A}" destId="{D038F918-C91E-41D7-90D5-727A1D08A1D1}" srcOrd="5" destOrd="0" parTransId="{DB0A6216-D055-4966-A43A-C57BDD63F18D}" sibTransId="{2257C89F-AEEF-4E86-9528-D56F5189E929}"/>
    <dgm:cxn modelId="{91687C95-2DB5-46ED-A78C-35A78B4458DE}" srcId="{1484C085-F2A8-46E5-99AB-927C891A723A}" destId="{4E3252E7-8A08-406D-B394-57A70D65A7C4}" srcOrd="4" destOrd="0" parTransId="{5D4AD416-507C-43AF-963F-9714E8777EEB}" sibTransId="{C12F1464-8295-46FE-A432-A3DAEF88A803}"/>
    <dgm:cxn modelId="{A6602DA7-3889-4E78-B4A3-8F0E95EC6EC4}" type="presOf" srcId="{E9F81967-A11D-4B7C-A5A5-98198D15FE9C}" destId="{02ED4176-62EF-446B-84EB-644C0254A497}" srcOrd="0" destOrd="4" presId="urn:microsoft.com/office/officeart/2005/8/layout/hList1"/>
    <dgm:cxn modelId="{44B2A2A9-1E79-4E82-A000-A4A597852CE7}" type="presOf" srcId="{0472AB8B-1005-4864-A2E7-F367553BB8DE}" destId="{02ED4176-62EF-446B-84EB-644C0254A497}" srcOrd="0" destOrd="6" presId="urn:microsoft.com/office/officeart/2005/8/layout/hList1"/>
    <dgm:cxn modelId="{94FFA7AB-3376-4C14-8CB1-4210E24CC0DA}" srcId="{D2B964AA-D631-4605-A7C6-40BFEDFC47F5}" destId="{F1F2461B-187A-4FA7-9A51-B6FBD27F2444}" srcOrd="4" destOrd="0" parTransId="{B179FBDE-1D33-4B3C-8372-0D31BA4FFADC}" sibTransId="{6804A3A6-B42D-490C-9822-1709676099C8}"/>
    <dgm:cxn modelId="{34B101B6-546C-485B-AD66-AB77C8977B0F}" type="presOf" srcId="{32354C83-C827-4339-A54C-48CD93FF6192}" destId="{7D701EC0-D0CC-4E3A-B5F8-759CBD81E2F5}" srcOrd="0" destOrd="0" presId="urn:microsoft.com/office/officeart/2005/8/layout/hList1"/>
    <dgm:cxn modelId="{BB6509B7-AE8B-478F-97DE-BEA76CDE85BC}" srcId="{32354C83-C827-4339-A54C-48CD93FF6192}" destId="{D2B964AA-D631-4605-A7C6-40BFEDFC47F5}" srcOrd="1" destOrd="0" parTransId="{077D139B-414D-420E-849D-0644180C161A}" sibTransId="{C89BA7C2-B592-4842-BD34-EB9CCBEDA6D2}"/>
    <dgm:cxn modelId="{8B8321C3-3BDB-4C96-88F1-B0A18DA9D766}" srcId="{90FE4621-F899-4AA5-841E-BF849337C4B4}" destId="{1F8098EC-377B-40F3-B456-09BA310688EC}" srcOrd="5" destOrd="0" parTransId="{4FDA2C94-6AA2-49A4-A6EA-0D70EEA2F653}" sibTransId="{ABA720BF-0395-4485-8508-4292299FCF72}"/>
    <dgm:cxn modelId="{E3BE76CE-0EC0-4FA5-A3C4-D4B91932549B}" srcId="{D2B964AA-D631-4605-A7C6-40BFEDFC47F5}" destId="{94B7B4D0-8D11-4E92-A8D7-05CD0B08B90E}" srcOrd="0" destOrd="0" parTransId="{387ACA78-4EED-4A56-A4C0-7EE3C2DA1A44}" sibTransId="{D5A2D30F-5C3C-460A-97DE-65D438A13FDF}"/>
    <dgm:cxn modelId="{B7E893CE-FFEB-4CB5-80E0-916850B8295A}" type="presOf" srcId="{4E3252E7-8A08-406D-B394-57A70D65A7C4}" destId="{196B69E6-37F9-4B53-BA88-0D87F7572D6D}" srcOrd="0" destOrd="4" presId="urn:microsoft.com/office/officeart/2005/8/layout/hList1"/>
    <dgm:cxn modelId="{F8C8E2D2-CE8F-4023-B0BE-E8DA2A8F93A6}" type="presOf" srcId="{ED73D7C5-39FC-4ADC-89CA-B75A59430BBA}" destId="{02ED4176-62EF-446B-84EB-644C0254A497}" srcOrd="0" destOrd="3" presId="urn:microsoft.com/office/officeart/2005/8/layout/hList1"/>
    <dgm:cxn modelId="{0D4647DF-80E5-4826-BAC3-C4C6BEC1D018}" srcId="{90FE4621-F899-4AA5-841E-BF849337C4B4}" destId="{AD7F531B-5CD3-49BA-88EC-AC7A58404818}" srcOrd="2" destOrd="0" parTransId="{BA292639-BE48-49C3-A8DE-EA4D2AC9F71B}" sibTransId="{DB536D9A-0C21-4756-A126-F88A462F8BBC}"/>
    <dgm:cxn modelId="{F0CFDAE1-5D32-4FFD-BB9F-C60C8FA2C37D}" type="presOf" srcId="{584A133F-24A0-4987-ADD0-D5833D6B2FD6}" destId="{196B69E6-37F9-4B53-BA88-0D87F7572D6D}" srcOrd="0" destOrd="2" presId="urn:microsoft.com/office/officeart/2005/8/layout/hList1"/>
    <dgm:cxn modelId="{0BD14CED-3BB0-4E70-AD71-E072593BD717}" srcId="{90FE4621-F899-4AA5-841E-BF849337C4B4}" destId="{0472AB8B-1005-4864-A2E7-F367553BB8DE}" srcOrd="6" destOrd="0" parTransId="{13188B5D-9F8F-4C31-8D8A-6694E1C0981B}" sibTransId="{52F907AD-E09E-4380-8A7F-924E40A7186F}"/>
    <dgm:cxn modelId="{702721F5-9B68-448E-BC14-12F5D4C77A3A}" srcId="{90FE4621-F899-4AA5-841E-BF849337C4B4}" destId="{ED73D7C5-39FC-4ADC-89CA-B75A59430BBA}" srcOrd="3" destOrd="0" parTransId="{EDE63475-71AA-4BB1-BB8B-F2B5455CDDD6}" sibTransId="{DD785D67-4839-48A3-BF91-A598EF5C3380}"/>
    <dgm:cxn modelId="{22F928F5-CE3C-47FC-AAC5-61D8A9F46250}" type="presOf" srcId="{32DF0145-3714-42D7-AE08-7B5C501B02BA}" destId="{1F65A7F8-6C84-4D72-A785-54042AD118F4}" srcOrd="0" destOrd="2" presId="urn:microsoft.com/office/officeart/2005/8/layout/hList1"/>
    <dgm:cxn modelId="{33EED3F6-EEEB-4B0E-8B36-1A6E5A018BE3}" srcId="{32354C83-C827-4339-A54C-48CD93FF6192}" destId="{90FE4621-F899-4AA5-841E-BF849337C4B4}" srcOrd="2" destOrd="0" parTransId="{A6264303-31B7-4B25-A1E6-14056D4DAE40}" sibTransId="{6DC0BB5A-7D99-452C-AA71-8233C2BF31C5}"/>
    <dgm:cxn modelId="{9ED77AF7-CBD9-4913-8BCC-339C79F18321}" srcId="{90FE4621-F899-4AA5-841E-BF849337C4B4}" destId="{E9F81967-A11D-4B7C-A5A5-98198D15FE9C}" srcOrd="4" destOrd="0" parTransId="{252C3578-15BF-44EA-A927-DB0D7ED31B19}" sibTransId="{9CA3DA77-7CDD-40EA-98F0-168D6175360C}"/>
    <dgm:cxn modelId="{3D378CFD-9006-4741-A28A-BA2ADE868A97}" type="presOf" srcId="{3F289452-D555-45E2-B8BB-503DAEE44ABD}" destId="{1F65A7F8-6C84-4D72-A785-54042AD118F4}" srcOrd="0" destOrd="3" presId="urn:microsoft.com/office/officeart/2005/8/layout/hList1"/>
    <dgm:cxn modelId="{B2697084-CF1C-44CB-9C59-15340D62C1DC}" type="presParOf" srcId="{7D701EC0-D0CC-4E3A-B5F8-759CBD81E2F5}" destId="{6D15CAD3-4DE7-4368-BA80-BA1E36183026}" srcOrd="0" destOrd="0" presId="urn:microsoft.com/office/officeart/2005/8/layout/hList1"/>
    <dgm:cxn modelId="{E8A12FF0-9126-4AE5-A03A-92716711EB20}" type="presParOf" srcId="{6D15CAD3-4DE7-4368-BA80-BA1E36183026}" destId="{150E4576-08A4-4774-A82B-5D6F56781DEF}" srcOrd="0" destOrd="0" presId="urn:microsoft.com/office/officeart/2005/8/layout/hList1"/>
    <dgm:cxn modelId="{62BCEB61-8A2E-4D5A-8331-5F460DCD19EB}" type="presParOf" srcId="{6D15CAD3-4DE7-4368-BA80-BA1E36183026}" destId="{196B69E6-37F9-4B53-BA88-0D87F7572D6D}" srcOrd="1" destOrd="0" presId="urn:microsoft.com/office/officeart/2005/8/layout/hList1"/>
    <dgm:cxn modelId="{EF68C8CC-3DF7-43A0-9968-C1DB0FDA79DF}" type="presParOf" srcId="{7D701EC0-D0CC-4E3A-B5F8-759CBD81E2F5}" destId="{CF93F7A3-650F-4A3C-969B-8A546C591F0E}" srcOrd="1" destOrd="0" presId="urn:microsoft.com/office/officeart/2005/8/layout/hList1"/>
    <dgm:cxn modelId="{628ABD01-1889-4CE3-9419-0A6E11E6B1B2}" type="presParOf" srcId="{7D701EC0-D0CC-4E3A-B5F8-759CBD81E2F5}" destId="{99E5B561-8A6A-43A2-9A42-AB050910B423}" srcOrd="2" destOrd="0" presId="urn:microsoft.com/office/officeart/2005/8/layout/hList1"/>
    <dgm:cxn modelId="{A97D201B-784C-4D84-A3F1-45634C4FBBE1}" type="presParOf" srcId="{99E5B561-8A6A-43A2-9A42-AB050910B423}" destId="{AA6DDB21-DF4D-4BD1-BB43-2BC16DAB3D07}" srcOrd="0" destOrd="0" presId="urn:microsoft.com/office/officeart/2005/8/layout/hList1"/>
    <dgm:cxn modelId="{43E2F3C7-790B-48D9-A801-3854BF0C9D88}" type="presParOf" srcId="{99E5B561-8A6A-43A2-9A42-AB050910B423}" destId="{1F65A7F8-6C84-4D72-A785-54042AD118F4}" srcOrd="1" destOrd="0" presId="urn:microsoft.com/office/officeart/2005/8/layout/hList1"/>
    <dgm:cxn modelId="{33813B6D-0991-4F43-BB05-9A4113DE05A1}" type="presParOf" srcId="{7D701EC0-D0CC-4E3A-B5F8-759CBD81E2F5}" destId="{A30BE94C-ADE5-4ED4-ADBD-68CD4ECACD9B}" srcOrd="3" destOrd="0" presId="urn:microsoft.com/office/officeart/2005/8/layout/hList1"/>
    <dgm:cxn modelId="{0CCB5284-CFED-41A4-83A9-58518580C93E}" type="presParOf" srcId="{7D701EC0-D0CC-4E3A-B5F8-759CBD81E2F5}" destId="{689D6266-9C29-4FAD-B2C7-10A7C72C188C}" srcOrd="4" destOrd="0" presId="urn:microsoft.com/office/officeart/2005/8/layout/hList1"/>
    <dgm:cxn modelId="{987EA70D-5F40-4499-A521-1B6571F19C6B}" type="presParOf" srcId="{689D6266-9C29-4FAD-B2C7-10A7C72C188C}" destId="{6C63DB09-E968-4A6C-92B5-91CA8991C27B}" srcOrd="0" destOrd="0" presId="urn:microsoft.com/office/officeart/2005/8/layout/hList1"/>
    <dgm:cxn modelId="{95005912-478C-4221-A05C-C586AFFA3ECB}" type="presParOf" srcId="{689D6266-9C29-4FAD-B2C7-10A7C72C188C}" destId="{02ED4176-62EF-446B-84EB-644C0254A49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DCB8A9F-E85E-44AD-AB21-C104CBA585E4}" type="doc">
      <dgm:prSet loTypeId="urn:microsoft.com/office/officeart/2005/8/layout/arrow2" loCatId="process" qsTypeId="urn:microsoft.com/office/officeart/2005/8/quickstyle/simple1" qsCatId="simple" csTypeId="urn:microsoft.com/office/officeart/2005/8/colors/accent2_4" csCatId="accent2" phldr="1"/>
      <dgm:spPr/>
    </dgm:pt>
    <dgm:pt modelId="{D257E6FE-4672-4B61-9071-5AC261BE6349}">
      <dgm:prSet phldrT="[Text]" custT="1"/>
      <dgm:spPr/>
      <dgm:t>
        <a:bodyPr/>
        <a:lstStyle/>
        <a:p>
          <a:pPr algn="ctr"/>
          <a:r>
            <a:rPr lang="en-US" sz="1600" dirty="0" err="1"/>
            <a:t>Fortalecer</a:t>
          </a:r>
          <a:r>
            <a:rPr lang="en-US" sz="1600" dirty="0"/>
            <a:t> </a:t>
          </a:r>
          <a:r>
            <a:rPr lang="en-US" sz="1600" dirty="0" err="1"/>
            <a:t>vínculos</a:t>
          </a:r>
          <a:r>
            <a:rPr lang="en-US" sz="1600" dirty="0"/>
            <a:t> </a:t>
          </a:r>
          <a:r>
            <a:rPr lang="en-US" sz="1600" dirty="0" err="1"/>
            <a:t>empresa</a:t>
          </a:r>
          <a:r>
            <a:rPr lang="en-US" sz="1600" dirty="0"/>
            <a:t>-academia</a:t>
          </a:r>
        </a:p>
      </dgm:t>
    </dgm:pt>
    <dgm:pt modelId="{8FFB45EE-0108-4B76-B820-9041B3661D94}" type="parTrans" cxnId="{F932EC80-CEE9-440D-99DF-DEE0998C5FF5}">
      <dgm:prSet/>
      <dgm:spPr/>
      <dgm:t>
        <a:bodyPr/>
        <a:lstStyle/>
        <a:p>
          <a:pPr algn="ctr"/>
          <a:endParaRPr lang="en-US" sz="2400"/>
        </a:p>
      </dgm:t>
    </dgm:pt>
    <dgm:pt modelId="{5B0B7E83-4EA3-4583-99E9-239D19565A9B}" type="sibTrans" cxnId="{F932EC80-CEE9-440D-99DF-DEE0998C5FF5}">
      <dgm:prSet/>
      <dgm:spPr/>
      <dgm:t>
        <a:bodyPr/>
        <a:lstStyle/>
        <a:p>
          <a:pPr algn="ctr"/>
          <a:endParaRPr lang="en-US" sz="2400"/>
        </a:p>
      </dgm:t>
    </dgm:pt>
    <dgm:pt modelId="{4F9BC499-A18C-48B0-96B9-E5298D58CB21}">
      <dgm:prSet phldrT="[Text]" custT="1"/>
      <dgm:spPr/>
      <dgm:t>
        <a:bodyPr/>
        <a:lstStyle/>
        <a:p>
          <a:pPr algn="ctr"/>
          <a:r>
            <a:rPr lang="en-US" sz="1600" dirty="0" err="1"/>
            <a:t>Ejecución</a:t>
          </a:r>
          <a:r>
            <a:rPr lang="en-US" sz="1600" dirty="0"/>
            <a:t> y </a:t>
          </a:r>
          <a:r>
            <a:rPr lang="en-US" sz="1600" dirty="0" err="1"/>
            <a:t>evaluación</a:t>
          </a:r>
          <a:r>
            <a:rPr lang="en-US" sz="1600" dirty="0"/>
            <a:t> de </a:t>
          </a:r>
          <a:r>
            <a:rPr lang="en-US" sz="1600" dirty="0" err="1"/>
            <a:t>proyectos</a:t>
          </a:r>
          <a:endParaRPr lang="en-US" sz="1600" dirty="0"/>
        </a:p>
      </dgm:t>
    </dgm:pt>
    <dgm:pt modelId="{FA4862EE-5533-421C-8B6F-66A82D209B7F}" type="parTrans" cxnId="{E1AFE4DE-89FA-4154-B8E4-47B6ED51BEE7}">
      <dgm:prSet/>
      <dgm:spPr/>
      <dgm:t>
        <a:bodyPr/>
        <a:lstStyle/>
        <a:p>
          <a:pPr algn="ctr"/>
          <a:endParaRPr lang="en-US" sz="2400"/>
        </a:p>
      </dgm:t>
    </dgm:pt>
    <dgm:pt modelId="{99349257-1F64-490F-91EC-75FB8101490D}" type="sibTrans" cxnId="{E1AFE4DE-89FA-4154-B8E4-47B6ED51BEE7}">
      <dgm:prSet/>
      <dgm:spPr/>
      <dgm:t>
        <a:bodyPr/>
        <a:lstStyle/>
        <a:p>
          <a:pPr algn="ctr"/>
          <a:endParaRPr lang="en-US" sz="2400"/>
        </a:p>
      </dgm:t>
    </dgm:pt>
    <dgm:pt modelId="{7618A900-E468-479C-B346-87BDB8682BEB}">
      <dgm:prSet phldrT="[Text]" custT="1"/>
      <dgm:spPr/>
      <dgm:t>
        <a:bodyPr/>
        <a:lstStyle/>
        <a:p>
          <a:pPr algn="ctr"/>
          <a:r>
            <a:rPr lang="en-US" sz="1600" b="1" dirty="0"/>
            <a:t>CENTROS DE INNOVACIÓN</a:t>
          </a:r>
        </a:p>
      </dgm:t>
    </dgm:pt>
    <dgm:pt modelId="{CE02A11D-6395-49EA-935A-64F52DB65C01}" type="parTrans" cxnId="{D2CA9979-D6E7-484A-B5F3-598C552DB69F}">
      <dgm:prSet/>
      <dgm:spPr/>
      <dgm:t>
        <a:bodyPr/>
        <a:lstStyle/>
        <a:p>
          <a:pPr algn="ctr"/>
          <a:endParaRPr lang="en-US" sz="2400"/>
        </a:p>
      </dgm:t>
    </dgm:pt>
    <dgm:pt modelId="{C3355368-7C98-45E9-891D-E8BC5BAF5C72}" type="sibTrans" cxnId="{D2CA9979-D6E7-484A-B5F3-598C552DB69F}">
      <dgm:prSet/>
      <dgm:spPr/>
      <dgm:t>
        <a:bodyPr/>
        <a:lstStyle/>
        <a:p>
          <a:pPr algn="ctr"/>
          <a:endParaRPr lang="en-US" sz="2400"/>
        </a:p>
      </dgm:t>
    </dgm:pt>
    <dgm:pt modelId="{92F7915F-D6A5-4527-AF08-0F8E424148F5}" type="pres">
      <dgm:prSet presAssocID="{BDCB8A9F-E85E-44AD-AB21-C104CBA585E4}" presName="arrowDiagram" presStyleCnt="0">
        <dgm:presLayoutVars>
          <dgm:chMax val="5"/>
          <dgm:dir/>
          <dgm:resizeHandles val="exact"/>
        </dgm:presLayoutVars>
      </dgm:prSet>
      <dgm:spPr/>
    </dgm:pt>
    <dgm:pt modelId="{4E651E05-4909-4C49-A25A-EB5085F379E5}" type="pres">
      <dgm:prSet presAssocID="{BDCB8A9F-E85E-44AD-AB21-C104CBA585E4}" presName="arrow" presStyleLbl="bgShp" presStyleIdx="0" presStyleCnt="1"/>
      <dgm:spPr/>
    </dgm:pt>
    <dgm:pt modelId="{1080A9DB-04E4-4BC7-8611-CC49B625E8C3}" type="pres">
      <dgm:prSet presAssocID="{BDCB8A9F-E85E-44AD-AB21-C104CBA585E4}" presName="arrowDiagram3" presStyleCnt="0"/>
      <dgm:spPr/>
    </dgm:pt>
    <dgm:pt modelId="{BA272FF5-BD9F-4150-8EDA-F30888D3B125}" type="pres">
      <dgm:prSet presAssocID="{D257E6FE-4672-4B61-9071-5AC261BE6349}" presName="bullet3a" presStyleLbl="node1" presStyleIdx="0" presStyleCnt="3"/>
      <dgm:spPr/>
    </dgm:pt>
    <dgm:pt modelId="{03274663-E8E2-410E-B137-B5C365FA1FFB}" type="pres">
      <dgm:prSet presAssocID="{D257E6FE-4672-4B61-9071-5AC261BE6349}" presName="textBox3a" presStyleLbl="revTx" presStyleIdx="0" presStyleCnt="3">
        <dgm:presLayoutVars>
          <dgm:bulletEnabled val="1"/>
        </dgm:presLayoutVars>
      </dgm:prSet>
      <dgm:spPr/>
    </dgm:pt>
    <dgm:pt modelId="{490F7EC2-12D5-4115-9977-8C0975D80CD4}" type="pres">
      <dgm:prSet presAssocID="{4F9BC499-A18C-48B0-96B9-E5298D58CB21}" presName="bullet3b" presStyleLbl="node1" presStyleIdx="1" presStyleCnt="3"/>
      <dgm:spPr/>
    </dgm:pt>
    <dgm:pt modelId="{A56E3D8E-B82C-4A04-AF2D-8AC43163B5F0}" type="pres">
      <dgm:prSet presAssocID="{4F9BC499-A18C-48B0-96B9-E5298D58CB21}" presName="textBox3b" presStyleLbl="revTx" presStyleIdx="1" presStyleCnt="3" custScaleX="119754">
        <dgm:presLayoutVars>
          <dgm:bulletEnabled val="1"/>
        </dgm:presLayoutVars>
      </dgm:prSet>
      <dgm:spPr/>
    </dgm:pt>
    <dgm:pt modelId="{1EAB2760-D209-4597-BAC7-BC88B72A72DB}" type="pres">
      <dgm:prSet presAssocID="{7618A900-E468-479C-B346-87BDB8682BEB}" presName="bullet3c" presStyleLbl="node1" presStyleIdx="2" presStyleCnt="3"/>
      <dgm:spPr/>
    </dgm:pt>
    <dgm:pt modelId="{08439827-0EED-4613-9747-F729B5237822}" type="pres">
      <dgm:prSet presAssocID="{7618A900-E468-479C-B346-87BDB8682BEB}" presName="textBox3c" presStyleLbl="revTx" presStyleIdx="2" presStyleCnt="3" custScaleX="142323" custScaleY="31734" custLinFactNeighborX="1901" custLinFactNeighborY="-25206">
        <dgm:presLayoutVars>
          <dgm:bulletEnabled val="1"/>
        </dgm:presLayoutVars>
      </dgm:prSet>
      <dgm:spPr/>
    </dgm:pt>
  </dgm:ptLst>
  <dgm:cxnLst>
    <dgm:cxn modelId="{B2F55166-02B4-4B53-B05F-A922E930B5F7}" type="presOf" srcId="{BDCB8A9F-E85E-44AD-AB21-C104CBA585E4}" destId="{92F7915F-D6A5-4527-AF08-0F8E424148F5}" srcOrd="0" destOrd="0" presId="urn:microsoft.com/office/officeart/2005/8/layout/arrow2"/>
    <dgm:cxn modelId="{3C846568-F1DF-44C9-A1CF-316BB68E2B6C}" type="presOf" srcId="{D257E6FE-4672-4B61-9071-5AC261BE6349}" destId="{03274663-E8E2-410E-B137-B5C365FA1FFB}" srcOrd="0" destOrd="0" presId="urn:microsoft.com/office/officeart/2005/8/layout/arrow2"/>
    <dgm:cxn modelId="{D2CA9979-D6E7-484A-B5F3-598C552DB69F}" srcId="{BDCB8A9F-E85E-44AD-AB21-C104CBA585E4}" destId="{7618A900-E468-479C-B346-87BDB8682BEB}" srcOrd="2" destOrd="0" parTransId="{CE02A11D-6395-49EA-935A-64F52DB65C01}" sibTransId="{C3355368-7C98-45E9-891D-E8BC5BAF5C72}"/>
    <dgm:cxn modelId="{3B49B47D-B777-46BD-94F9-3AE44AAEDE00}" type="presOf" srcId="{7618A900-E468-479C-B346-87BDB8682BEB}" destId="{08439827-0EED-4613-9747-F729B5237822}" srcOrd="0" destOrd="0" presId="urn:microsoft.com/office/officeart/2005/8/layout/arrow2"/>
    <dgm:cxn modelId="{F932EC80-CEE9-440D-99DF-DEE0998C5FF5}" srcId="{BDCB8A9F-E85E-44AD-AB21-C104CBA585E4}" destId="{D257E6FE-4672-4B61-9071-5AC261BE6349}" srcOrd="0" destOrd="0" parTransId="{8FFB45EE-0108-4B76-B820-9041B3661D94}" sibTransId="{5B0B7E83-4EA3-4583-99E9-239D19565A9B}"/>
    <dgm:cxn modelId="{AE3F58A1-48CD-4FD1-B133-A850DA4B5E77}" type="presOf" srcId="{4F9BC499-A18C-48B0-96B9-E5298D58CB21}" destId="{A56E3D8E-B82C-4A04-AF2D-8AC43163B5F0}" srcOrd="0" destOrd="0" presId="urn:microsoft.com/office/officeart/2005/8/layout/arrow2"/>
    <dgm:cxn modelId="{E1AFE4DE-89FA-4154-B8E4-47B6ED51BEE7}" srcId="{BDCB8A9F-E85E-44AD-AB21-C104CBA585E4}" destId="{4F9BC499-A18C-48B0-96B9-E5298D58CB21}" srcOrd="1" destOrd="0" parTransId="{FA4862EE-5533-421C-8B6F-66A82D209B7F}" sibTransId="{99349257-1F64-490F-91EC-75FB8101490D}"/>
    <dgm:cxn modelId="{EB4B63ED-D9CD-4939-9D70-B8DCECA53422}" type="presParOf" srcId="{92F7915F-D6A5-4527-AF08-0F8E424148F5}" destId="{4E651E05-4909-4C49-A25A-EB5085F379E5}" srcOrd="0" destOrd="0" presId="urn:microsoft.com/office/officeart/2005/8/layout/arrow2"/>
    <dgm:cxn modelId="{5A8D3EFC-607F-47C9-927B-77E75BB82407}" type="presParOf" srcId="{92F7915F-D6A5-4527-AF08-0F8E424148F5}" destId="{1080A9DB-04E4-4BC7-8611-CC49B625E8C3}" srcOrd="1" destOrd="0" presId="urn:microsoft.com/office/officeart/2005/8/layout/arrow2"/>
    <dgm:cxn modelId="{58A1B567-3C2B-4C4E-B6E3-C59A2DE4C528}" type="presParOf" srcId="{1080A9DB-04E4-4BC7-8611-CC49B625E8C3}" destId="{BA272FF5-BD9F-4150-8EDA-F30888D3B125}" srcOrd="0" destOrd="0" presId="urn:microsoft.com/office/officeart/2005/8/layout/arrow2"/>
    <dgm:cxn modelId="{17D5AA9B-2FD2-4CA4-841D-0FCF54C67168}" type="presParOf" srcId="{1080A9DB-04E4-4BC7-8611-CC49B625E8C3}" destId="{03274663-E8E2-410E-B137-B5C365FA1FFB}" srcOrd="1" destOrd="0" presId="urn:microsoft.com/office/officeart/2005/8/layout/arrow2"/>
    <dgm:cxn modelId="{4CDA3F72-4CDD-4DD8-8F65-908605C48163}" type="presParOf" srcId="{1080A9DB-04E4-4BC7-8611-CC49B625E8C3}" destId="{490F7EC2-12D5-4115-9977-8C0975D80CD4}" srcOrd="2" destOrd="0" presId="urn:microsoft.com/office/officeart/2005/8/layout/arrow2"/>
    <dgm:cxn modelId="{76C43299-25E5-4364-9944-ED4FB40F4B59}" type="presParOf" srcId="{1080A9DB-04E4-4BC7-8611-CC49B625E8C3}" destId="{A56E3D8E-B82C-4A04-AF2D-8AC43163B5F0}" srcOrd="3" destOrd="0" presId="urn:microsoft.com/office/officeart/2005/8/layout/arrow2"/>
    <dgm:cxn modelId="{33A30056-FC1F-49CB-99C4-9E0AF73E0DBF}" type="presParOf" srcId="{1080A9DB-04E4-4BC7-8611-CC49B625E8C3}" destId="{1EAB2760-D209-4597-BAC7-BC88B72A72DB}" srcOrd="4" destOrd="0" presId="urn:microsoft.com/office/officeart/2005/8/layout/arrow2"/>
    <dgm:cxn modelId="{0CCEF049-150E-4E9D-8354-582ED0B140B8}" type="presParOf" srcId="{1080A9DB-04E4-4BC7-8611-CC49B625E8C3}" destId="{08439827-0EED-4613-9747-F729B5237822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2354C83-C827-4339-A54C-48CD93FF6192}" type="doc">
      <dgm:prSet loTypeId="urn:microsoft.com/office/officeart/2005/8/layout/hList1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1484C085-F2A8-46E5-99AB-927C891A723A}">
      <dgm:prSet phldrT="[Text]"/>
      <dgm:spPr/>
      <dgm:t>
        <a:bodyPr/>
        <a:lstStyle/>
        <a:p>
          <a:r>
            <a:rPr lang="es-SV" b="1" dirty="0"/>
            <a:t>Requisitos</a:t>
          </a:r>
          <a:endParaRPr lang="en-US" b="1" dirty="0"/>
        </a:p>
      </dgm:t>
    </dgm:pt>
    <dgm:pt modelId="{440231D9-71DA-41FD-B088-296AD3D7D17E}" type="parTrans" cxnId="{5A9B3914-B298-4319-9956-31FC9C3E9155}">
      <dgm:prSet/>
      <dgm:spPr/>
      <dgm:t>
        <a:bodyPr/>
        <a:lstStyle/>
        <a:p>
          <a:endParaRPr lang="en-US"/>
        </a:p>
      </dgm:t>
    </dgm:pt>
    <dgm:pt modelId="{67FD27BC-1FD3-43C6-8956-B058E3FF6820}" type="sibTrans" cxnId="{5A9B3914-B298-4319-9956-31FC9C3E9155}">
      <dgm:prSet/>
      <dgm:spPr/>
      <dgm:t>
        <a:bodyPr/>
        <a:lstStyle/>
        <a:p>
          <a:endParaRPr lang="en-US"/>
        </a:p>
      </dgm:t>
    </dgm:pt>
    <dgm:pt modelId="{A90F6F80-62F0-4FA7-A075-072C84E7A325}">
      <dgm:prSet phldrT="[Text]"/>
      <dgm:spPr/>
      <dgm:t>
        <a:bodyPr/>
        <a:lstStyle/>
        <a:p>
          <a:r>
            <a:rPr lang="es-SV" dirty="0"/>
            <a:t>PYME formalmente establecida exportadora o con potencial comprobado.</a:t>
          </a:r>
          <a:endParaRPr lang="en-US" dirty="0"/>
        </a:p>
      </dgm:t>
    </dgm:pt>
    <dgm:pt modelId="{A431EA06-8DB1-40A5-BD10-2341FC94115E}" type="parTrans" cxnId="{0F57B267-8E92-44F4-8319-0DB4CB699A60}">
      <dgm:prSet/>
      <dgm:spPr/>
      <dgm:t>
        <a:bodyPr/>
        <a:lstStyle/>
        <a:p>
          <a:endParaRPr lang="en-US"/>
        </a:p>
      </dgm:t>
    </dgm:pt>
    <dgm:pt modelId="{34789512-33B7-474B-9663-C596C21C421B}" type="sibTrans" cxnId="{0F57B267-8E92-44F4-8319-0DB4CB699A60}">
      <dgm:prSet/>
      <dgm:spPr/>
      <dgm:t>
        <a:bodyPr/>
        <a:lstStyle/>
        <a:p>
          <a:endParaRPr lang="en-US"/>
        </a:p>
      </dgm:t>
    </dgm:pt>
    <dgm:pt modelId="{D2B964AA-D631-4605-A7C6-40BFEDFC47F5}">
      <dgm:prSet phldrT="[Text]"/>
      <dgm:spPr/>
      <dgm:t>
        <a:bodyPr/>
        <a:lstStyle/>
        <a:p>
          <a:r>
            <a:rPr lang="es-SV" b="1" dirty="0"/>
            <a:t>Beneficios</a:t>
          </a:r>
          <a:endParaRPr lang="en-US" b="1" dirty="0"/>
        </a:p>
      </dgm:t>
    </dgm:pt>
    <dgm:pt modelId="{077D139B-414D-420E-849D-0644180C161A}" type="parTrans" cxnId="{BB6509B7-AE8B-478F-97DE-BEA76CDE85BC}">
      <dgm:prSet/>
      <dgm:spPr/>
      <dgm:t>
        <a:bodyPr/>
        <a:lstStyle/>
        <a:p>
          <a:endParaRPr lang="en-US"/>
        </a:p>
      </dgm:t>
    </dgm:pt>
    <dgm:pt modelId="{C89BA7C2-B592-4842-BD34-EB9CCBEDA6D2}" type="sibTrans" cxnId="{BB6509B7-AE8B-478F-97DE-BEA76CDE85BC}">
      <dgm:prSet/>
      <dgm:spPr/>
      <dgm:t>
        <a:bodyPr/>
        <a:lstStyle/>
        <a:p>
          <a:endParaRPr lang="en-US"/>
        </a:p>
      </dgm:t>
    </dgm:pt>
    <dgm:pt modelId="{94B7B4D0-8D11-4E92-A8D7-05CD0B08B90E}">
      <dgm:prSet phldrT="[Text]"/>
      <dgm:spPr/>
      <dgm:t>
        <a:bodyPr/>
        <a:lstStyle/>
        <a:p>
          <a:r>
            <a:rPr lang="es-SV" dirty="0"/>
            <a:t>Diagnóstico de escalabilidad a PYMES participantes.</a:t>
          </a:r>
          <a:endParaRPr lang="en-US" dirty="0"/>
        </a:p>
      </dgm:t>
    </dgm:pt>
    <dgm:pt modelId="{387ACA78-4EED-4A56-A4C0-7EE3C2DA1A44}" type="parTrans" cxnId="{E3BE76CE-0EC0-4FA5-A3C4-D4B91932549B}">
      <dgm:prSet/>
      <dgm:spPr/>
      <dgm:t>
        <a:bodyPr/>
        <a:lstStyle/>
        <a:p>
          <a:endParaRPr lang="en-US"/>
        </a:p>
      </dgm:t>
    </dgm:pt>
    <dgm:pt modelId="{D5A2D30F-5C3C-460A-97DE-65D438A13FDF}" type="sibTrans" cxnId="{E3BE76CE-0EC0-4FA5-A3C4-D4B91932549B}">
      <dgm:prSet/>
      <dgm:spPr/>
      <dgm:t>
        <a:bodyPr/>
        <a:lstStyle/>
        <a:p>
          <a:endParaRPr lang="en-US"/>
        </a:p>
      </dgm:t>
    </dgm:pt>
    <dgm:pt modelId="{90FE4621-F899-4AA5-841E-BF849337C4B4}">
      <dgm:prSet phldrT="[Text]"/>
      <dgm:spPr/>
      <dgm:t>
        <a:bodyPr/>
        <a:lstStyle/>
        <a:p>
          <a:r>
            <a:rPr lang="es-SV" b="1" dirty="0"/>
            <a:t>Pasos</a:t>
          </a:r>
          <a:endParaRPr lang="en-US" b="1" dirty="0"/>
        </a:p>
      </dgm:t>
    </dgm:pt>
    <dgm:pt modelId="{A6264303-31B7-4B25-A1E6-14056D4DAE40}" type="parTrans" cxnId="{33EED3F6-EEEB-4B0E-8B36-1A6E5A018BE3}">
      <dgm:prSet/>
      <dgm:spPr/>
      <dgm:t>
        <a:bodyPr/>
        <a:lstStyle/>
        <a:p>
          <a:endParaRPr lang="en-US"/>
        </a:p>
      </dgm:t>
    </dgm:pt>
    <dgm:pt modelId="{6DC0BB5A-7D99-452C-AA71-8233C2BF31C5}" type="sibTrans" cxnId="{33EED3F6-EEEB-4B0E-8B36-1A6E5A018BE3}">
      <dgm:prSet/>
      <dgm:spPr/>
      <dgm:t>
        <a:bodyPr/>
        <a:lstStyle/>
        <a:p>
          <a:endParaRPr lang="en-US"/>
        </a:p>
      </dgm:t>
    </dgm:pt>
    <dgm:pt modelId="{43A1AD1A-3129-4D94-B2A8-AAEC25C63E49}">
      <dgm:prSet phldrT="[Text]"/>
      <dgm:spPr/>
      <dgm:t>
        <a:bodyPr/>
        <a:lstStyle/>
        <a:p>
          <a:pPr>
            <a:buFont typeface="+mj-lt"/>
            <a:buAutoNum type="romanLcPeriod"/>
          </a:pPr>
          <a:r>
            <a:rPr lang="es-SV" dirty="0"/>
            <a:t>Crear portafolio de PYMES participantes.</a:t>
          </a:r>
          <a:endParaRPr lang="en-US" dirty="0"/>
        </a:p>
      </dgm:t>
    </dgm:pt>
    <dgm:pt modelId="{6F6D093B-DD21-4B4A-90ED-379788F1BE91}" type="parTrans" cxnId="{8A5E8855-B656-4EC1-965D-811CB402FDD7}">
      <dgm:prSet/>
      <dgm:spPr/>
      <dgm:t>
        <a:bodyPr/>
        <a:lstStyle/>
        <a:p>
          <a:endParaRPr lang="en-US"/>
        </a:p>
      </dgm:t>
    </dgm:pt>
    <dgm:pt modelId="{FF3A0982-0435-4D6F-BB1C-A625C61EA5DD}" type="sibTrans" cxnId="{8A5E8855-B656-4EC1-965D-811CB402FDD7}">
      <dgm:prSet/>
      <dgm:spPr/>
      <dgm:t>
        <a:bodyPr/>
        <a:lstStyle/>
        <a:p>
          <a:endParaRPr lang="en-US"/>
        </a:p>
      </dgm:t>
    </dgm:pt>
    <dgm:pt modelId="{6CD391BE-B412-4F57-ACC3-E534E31D4BC8}">
      <dgm:prSet phldrT="[Text]"/>
      <dgm:spPr/>
      <dgm:t>
        <a:bodyPr/>
        <a:lstStyle/>
        <a:p>
          <a:r>
            <a:rPr lang="es-SV" dirty="0"/>
            <a:t>Sectores priorizados.</a:t>
          </a:r>
          <a:endParaRPr lang="en-US" dirty="0"/>
        </a:p>
      </dgm:t>
    </dgm:pt>
    <dgm:pt modelId="{274E4D8B-AE96-47A4-AE22-D66EEA0A9B8B}" type="parTrans" cxnId="{8100AE20-88B5-43D2-9C98-833BFA4EA3AB}">
      <dgm:prSet/>
      <dgm:spPr/>
      <dgm:t>
        <a:bodyPr/>
        <a:lstStyle/>
        <a:p>
          <a:endParaRPr lang="en-US"/>
        </a:p>
      </dgm:t>
    </dgm:pt>
    <dgm:pt modelId="{1A52E43F-02B5-491C-82FE-112AE11DC514}" type="sibTrans" cxnId="{8100AE20-88B5-43D2-9C98-833BFA4EA3AB}">
      <dgm:prSet/>
      <dgm:spPr/>
      <dgm:t>
        <a:bodyPr/>
        <a:lstStyle/>
        <a:p>
          <a:endParaRPr lang="en-US"/>
        </a:p>
      </dgm:t>
    </dgm:pt>
    <dgm:pt modelId="{EAB40BBC-E9CF-43B9-9FCD-019C4B609E38}">
      <dgm:prSet phldrT="[Text]"/>
      <dgm:spPr/>
      <dgm:t>
        <a:bodyPr/>
        <a:lstStyle/>
        <a:p>
          <a:r>
            <a:rPr lang="es-SV" dirty="0"/>
            <a:t>Producto/servicio o proceso que cumpla con uno de los ODS.</a:t>
          </a:r>
          <a:endParaRPr lang="en-US" dirty="0"/>
        </a:p>
      </dgm:t>
    </dgm:pt>
    <dgm:pt modelId="{8D98D842-78F9-4C60-896B-0C6E6A250436}" type="parTrans" cxnId="{48CA93BF-C61E-4A1E-8B66-CDD533F0B485}">
      <dgm:prSet/>
      <dgm:spPr/>
      <dgm:t>
        <a:bodyPr/>
        <a:lstStyle/>
        <a:p>
          <a:endParaRPr lang="en-US"/>
        </a:p>
      </dgm:t>
    </dgm:pt>
    <dgm:pt modelId="{72C3A675-C250-4E68-BF0E-84BD0C3E80D8}" type="sibTrans" cxnId="{48CA93BF-C61E-4A1E-8B66-CDD533F0B485}">
      <dgm:prSet/>
      <dgm:spPr/>
      <dgm:t>
        <a:bodyPr/>
        <a:lstStyle/>
        <a:p>
          <a:endParaRPr lang="en-US"/>
        </a:p>
      </dgm:t>
    </dgm:pt>
    <dgm:pt modelId="{189717E5-1974-44DE-8501-9561C65BA5D7}">
      <dgm:prSet phldrT="[Text]"/>
      <dgm:spPr/>
      <dgm:t>
        <a:bodyPr/>
        <a:lstStyle/>
        <a:p>
          <a:r>
            <a:rPr lang="es-SV" dirty="0"/>
            <a:t>Tener un equipo de trabajo con presencia importante de mujeres (porcentaje, cantidad)</a:t>
          </a:r>
          <a:endParaRPr lang="en-US" dirty="0"/>
        </a:p>
      </dgm:t>
    </dgm:pt>
    <dgm:pt modelId="{9783F57A-80F4-461B-B6D0-A9899792A753}" type="parTrans" cxnId="{8CB8E5C6-4303-4686-805B-44CFB0FEAA03}">
      <dgm:prSet/>
      <dgm:spPr/>
      <dgm:t>
        <a:bodyPr/>
        <a:lstStyle/>
        <a:p>
          <a:endParaRPr lang="en-US"/>
        </a:p>
      </dgm:t>
    </dgm:pt>
    <dgm:pt modelId="{B43EBB6F-7148-45DD-B658-345DA63D61DC}" type="sibTrans" cxnId="{8CB8E5C6-4303-4686-805B-44CFB0FEAA03}">
      <dgm:prSet/>
      <dgm:spPr/>
      <dgm:t>
        <a:bodyPr/>
        <a:lstStyle/>
        <a:p>
          <a:endParaRPr lang="en-US"/>
        </a:p>
      </dgm:t>
    </dgm:pt>
    <dgm:pt modelId="{4FF9051D-D5FE-4906-8076-3702BDF9E2C2}">
      <dgm:prSet phldrT="[Text]"/>
      <dgm:spPr/>
      <dgm:t>
        <a:bodyPr/>
        <a:lstStyle/>
        <a:p>
          <a:r>
            <a:rPr lang="es-SV" dirty="0"/>
            <a:t>Vinculación con entidades de capital de riesgo y </a:t>
          </a:r>
          <a:r>
            <a:rPr lang="es-SV" dirty="0" err="1"/>
            <a:t>corporate</a:t>
          </a:r>
          <a:r>
            <a:rPr lang="es-SV" dirty="0"/>
            <a:t> </a:t>
          </a:r>
          <a:r>
            <a:rPr lang="es-SV" dirty="0" err="1"/>
            <a:t>venturing</a:t>
          </a:r>
          <a:r>
            <a:rPr lang="es-SV" dirty="0"/>
            <a:t>: </a:t>
          </a:r>
          <a:r>
            <a:rPr lang="es-SV" b="1" dirty="0">
              <a:solidFill>
                <a:srgbClr val="C00000"/>
              </a:solidFill>
            </a:rPr>
            <a:t>WAYRA, MASISA LAB, LAVCA (</a:t>
          </a:r>
          <a:r>
            <a:rPr lang="es-SV" b="1" dirty="0" err="1">
              <a:solidFill>
                <a:srgbClr val="C00000"/>
              </a:solidFill>
            </a:rPr>
            <a:t>Association</a:t>
          </a:r>
          <a:r>
            <a:rPr lang="es-SV" b="1" dirty="0">
              <a:solidFill>
                <a:srgbClr val="C00000"/>
              </a:solidFill>
            </a:rPr>
            <a:t> por </a:t>
          </a:r>
          <a:r>
            <a:rPr lang="es-SV" b="1" dirty="0" err="1">
              <a:solidFill>
                <a:srgbClr val="C00000"/>
              </a:solidFill>
            </a:rPr>
            <a:t>Private</a:t>
          </a:r>
          <a:r>
            <a:rPr lang="es-SV" b="1" dirty="0">
              <a:solidFill>
                <a:srgbClr val="C00000"/>
              </a:solidFill>
            </a:rPr>
            <a:t> Capital </a:t>
          </a:r>
          <a:r>
            <a:rPr lang="es-SV" b="1" dirty="0" err="1">
              <a:solidFill>
                <a:srgbClr val="C00000"/>
              </a:solidFill>
            </a:rPr>
            <a:t>Invesment</a:t>
          </a:r>
          <a:r>
            <a:rPr lang="es-SV" b="1" dirty="0">
              <a:solidFill>
                <a:srgbClr val="C00000"/>
              </a:solidFill>
            </a:rPr>
            <a:t> in LATAM).</a:t>
          </a:r>
          <a:endParaRPr lang="en-US" b="1" dirty="0">
            <a:solidFill>
              <a:srgbClr val="C00000"/>
            </a:solidFill>
          </a:endParaRPr>
        </a:p>
      </dgm:t>
    </dgm:pt>
    <dgm:pt modelId="{8BE83C98-FAE7-4EFB-A2B9-7BDFA390201B}" type="parTrans" cxnId="{3F6BD127-66E3-419C-ACD3-465936660FA3}">
      <dgm:prSet/>
      <dgm:spPr/>
      <dgm:t>
        <a:bodyPr/>
        <a:lstStyle/>
        <a:p>
          <a:endParaRPr lang="en-US"/>
        </a:p>
      </dgm:t>
    </dgm:pt>
    <dgm:pt modelId="{D1A93565-27A3-4FC6-8114-DEA5699CEA26}" type="sibTrans" cxnId="{3F6BD127-66E3-419C-ACD3-465936660FA3}">
      <dgm:prSet/>
      <dgm:spPr/>
      <dgm:t>
        <a:bodyPr/>
        <a:lstStyle/>
        <a:p>
          <a:endParaRPr lang="en-US"/>
        </a:p>
      </dgm:t>
    </dgm:pt>
    <dgm:pt modelId="{353192ED-E5BB-46B1-84DD-A000109E6B0D}">
      <dgm:prSet phldrT="[Text]"/>
      <dgm:spPr/>
      <dgm:t>
        <a:bodyPr/>
        <a:lstStyle/>
        <a:p>
          <a:r>
            <a:rPr lang="es-SV" dirty="0"/>
            <a:t> Eventos de </a:t>
          </a:r>
          <a:r>
            <a:rPr lang="es-SV" dirty="0" err="1"/>
            <a:t>networking</a:t>
          </a:r>
          <a:r>
            <a:rPr lang="es-SV" dirty="0"/>
            <a:t>.</a:t>
          </a:r>
          <a:endParaRPr lang="en-US" dirty="0"/>
        </a:p>
      </dgm:t>
    </dgm:pt>
    <dgm:pt modelId="{5228BBC0-11C6-4298-A245-ABC8ADC8E3ED}" type="parTrans" cxnId="{5F4ED189-B343-4BA0-9578-6D7CEEEAFAFD}">
      <dgm:prSet/>
      <dgm:spPr/>
      <dgm:t>
        <a:bodyPr/>
        <a:lstStyle/>
        <a:p>
          <a:endParaRPr lang="en-US"/>
        </a:p>
      </dgm:t>
    </dgm:pt>
    <dgm:pt modelId="{9E1D1895-D831-4178-98BF-F3D7C1B0B274}" type="sibTrans" cxnId="{5F4ED189-B343-4BA0-9578-6D7CEEEAFAFD}">
      <dgm:prSet/>
      <dgm:spPr/>
      <dgm:t>
        <a:bodyPr/>
        <a:lstStyle/>
        <a:p>
          <a:endParaRPr lang="en-US"/>
        </a:p>
      </dgm:t>
    </dgm:pt>
    <dgm:pt modelId="{E92AC003-D58D-45A6-95A3-2AB0D46053E9}">
      <dgm:prSet phldrT="[Text]"/>
      <dgm:spPr/>
      <dgm:t>
        <a:bodyPr/>
        <a:lstStyle/>
        <a:p>
          <a:r>
            <a:rPr lang="es-SV" dirty="0"/>
            <a:t>Posible financiamiento de proyectos.</a:t>
          </a:r>
          <a:endParaRPr lang="en-US" dirty="0"/>
        </a:p>
      </dgm:t>
    </dgm:pt>
    <dgm:pt modelId="{710048F6-C658-4C84-8B25-D6CD201ABA94}" type="parTrans" cxnId="{B3FF7876-53AE-47D2-B489-56557D4A3C08}">
      <dgm:prSet/>
      <dgm:spPr/>
      <dgm:t>
        <a:bodyPr/>
        <a:lstStyle/>
        <a:p>
          <a:endParaRPr lang="en-US"/>
        </a:p>
      </dgm:t>
    </dgm:pt>
    <dgm:pt modelId="{4971C0AD-A7CA-48C8-9DDA-03D4CD06BE73}" type="sibTrans" cxnId="{B3FF7876-53AE-47D2-B489-56557D4A3C08}">
      <dgm:prSet/>
      <dgm:spPr/>
      <dgm:t>
        <a:bodyPr/>
        <a:lstStyle/>
        <a:p>
          <a:endParaRPr lang="en-US"/>
        </a:p>
      </dgm:t>
    </dgm:pt>
    <dgm:pt modelId="{6C5DB805-81C2-4B17-A90C-FFB44A2F648A}">
      <dgm:prSet phldrT="[Text]"/>
      <dgm:spPr/>
      <dgm:t>
        <a:bodyPr/>
        <a:lstStyle/>
        <a:p>
          <a:pPr>
            <a:buFont typeface="+mj-lt"/>
            <a:buAutoNum type="romanLcPeriod"/>
          </a:pPr>
          <a:r>
            <a:rPr lang="es-SV" dirty="0"/>
            <a:t>Análisis de escalabilidad.</a:t>
          </a:r>
          <a:endParaRPr lang="en-US" dirty="0"/>
        </a:p>
      </dgm:t>
    </dgm:pt>
    <dgm:pt modelId="{B46966B5-8E97-4BF4-A2FD-622D37E02FC3}" type="parTrans" cxnId="{34A67C9D-B506-4209-8E6C-06E89EB1E11E}">
      <dgm:prSet/>
      <dgm:spPr/>
      <dgm:t>
        <a:bodyPr/>
        <a:lstStyle/>
        <a:p>
          <a:endParaRPr lang="en-US"/>
        </a:p>
      </dgm:t>
    </dgm:pt>
    <dgm:pt modelId="{C29EAF66-0164-46FE-BFBF-A60E876D2B01}" type="sibTrans" cxnId="{34A67C9D-B506-4209-8E6C-06E89EB1E11E}">
      <dgm:prSet/>
      <dgm:spPr/>
      <dgm:t>
        <a:bodyPr/>
        <a:lstStyle/>
        <a:p>
          <a:endParaRPr lang="en-US"/>
        </a:p>
      </dgm:t>
    </dgm:pt>
    <dgm:pt modelId="{B03EA2EC-3771-4D00-B2A8-703DDD5E62FD}">
      <dgm:prSet phldrT="[Text]"/>
      <dgm:spPr/>
      <dgm:t>
        <a:bodyPr/>
        <a:lstStyle/>
        <a:p>
          <a:pPr>
            <a:buFont typeface="+mj-lt"/>
            <a:buAutoNum type="romanLcPeriod"/>
          </a:pPr>
          <a:r>
            <a:rPr lang="es-SV" dirty="0"/>
            <a:t>Identificar entidades de capital de riesgo y multinacionales.</a:t>
          </a:r>
          <a:endParaRPr lang="en-US" dirty="0"/>
        </a:p>
      </dgm:t>
    </dgm:pt>
    <dgm:pt modelId="{FAC5F61A-DC71-4964-A218-2BA5C86DD4B4}" type="parTrans" cxnId="{9E3DAA7A-BA62-46F1-9498-BAA8E11408A0}">
      <dgm:prSet/>
      <dgm:spPr/>
      <dgm:t>
        <a:bodyPr/>
        <a:lstStyle/>
        <a:p>
          <a:endParaRPr lang="en-US"/>
        </a:p>
      </dgm:t>
    </dgm:pt>
    <dgm:pt modelId="{5A0A49C8-1324-4198-84F5-04AF238FD979}" type="sibTrans" cxnId="{9E3DAA7A-BA62-46F1-9498-BAA8E11408A0}">
      <dgm:prSet/>
      <dgm:spPr/>
      <dgm:t>
        <a:bodyPr/>
        <a:lstStyle/>
        <a:p>
          <a:endParaRPr lang="en-US"/>
        </a:p>
      </dgm:t>
    </dgm:pt>
    <dgm:pt modelId="{64A1ED96-633A-4DF7-96E1-233DD5F6E915}">
      <dgm:prSet phldrT="[Text]"/>
      <dgm:spPr/>
      <dgm:t>
        <a:bodyPr/>
        <a:lstStyle/>
        <a:p>
          <a:pPr>
            <a:buFont typeface="+mj-lt"/>
            <a:buAutoNum type="romanLcPeriod"/>
          </a:pPr>
          <a:r>
            <a:rPr lang="es-SV" dirty="0"/>
            <a:t>Selección.</a:t>
          </a:r>
          <a:endParaRPr lang="en-US" dirty="0"/>
        </a:p>
      </dgm:t>
    </dgm:pt>
    <dgm:pt modelId="{A5BEAF2B-AC74-4817-B026-189FBFC59E08}" type="parTrans" cxnId="{318FFC4A-A4B3-4091-BE1A-16AFDA7BFBC3}">
      <dgm:prSet/>
      <dgm:spPr/>
      <dgm:t>
        <a:bodyPr/>
        <a:lstStyle/>
        <a:p>
          <a:endParaRPr lang="en-US"/>
        </a:p>
      </dgm:t>
    </dgm:pt>
    <dgm:pt modelId="{D92E1F9E-8D6F-46C3-B2E6-587E8876F733}" type="sibTrans" cxnId="{318FFC4A-A4B3-4091-BE1A-16AFDA7BFBC3}">
      <dgm:prSet/>
      <dgm:spPr/>
      <dgm:t>
        <a:bodyPr/>
        <a:lstStyle/>
        <a:p>
          <a:endParaRPr lang="en-US"/>
        </a:p>
      </dgm:t>
    </dgm:pt>
    <dgm:pt modelId="{EA2FF670-EB8E-4E04-B589-CD1FA951F5FF}">
      <dgm:prSet phldrT="[Text]"/>
      <dgm:spPr/>
      <dgm:t>
        <a:bodyPr/>
        <a:lstStyle/>
        <a:p>
          <a:pPr>
            <a:buFont typeface="+mj-lt"/>
            <a:buAutoNum type="romanLcPeriod"/>
          </a:pPr>
          <a:r>
            <a:rPr lang="es-SV" dirty="0"/>
            <a:t>Organizar eventos de </a:t>
          </a:r>
          <a:r>
            <a:rPr lang="es-SV" dirty="0" err="1"/>
            <a:t>networking</a:t>
          </a:r>
          <a:r>
            <a:rPr lang="es-SV" dirty="0"/>
            <a:t>.</a:t>
          </a:r>
          <a:endParaRPr lang="en-US" dirty="0"/>
        </a:p>
      </dgm:t>
    </dgm:pt>
    <dgm:pt modelId="{596490B2-76E1-4700-9A46-BF444834E1D0}" type="parTrans" cxnId="{E5D533B9-AE97-42CF-A29E-3BB00482AA28}">
      <dgm:prSet/>
      <dgm:spPr/>
      <dgm:t>
        <a:bodyPr/>
        <a:lstStyle/>
        <a:p>
          <a:endParaRPr lang="en-US"/>
        </a:p>
      </dgm:t>
    </dgm:pt>
    <dgm:pt modelId="{6E9DE2DC-5E8F-4838-81A8-484210929B36}" type="sibTrans" cxnId="{E5D533B9-AE97-42CF-A29E-3BB00482AA28}">
      <dgm:prSet/>
      <dgm:spPr/>
      <dgm:t>
        <a:bodyPr/>
        <a:lstStyle/>
        <a:p>
          <a:endParaRPr lang="en-US"/>
        </a:p>
      </dgm:t>
    </dgm:pt>
    <dgm:pt modelId="{F3DA062B-CA24-4A68-AC95-D19CD4823730}">
      <dgm:prSet phldrT="[Text]"/>
      <dgm:spPr/>
      <dgm:t>
        <a:bodyPr/>
        <a:lstStyle/>
        <a:p>
          <a:pPr>
            <a:buFont typeface="+mj-lt"/>
            <a:buAutoNum type="romanLcPeriod"/>
          </a:pPr>
          <a:r>
            <a:rPr lang="es-SV" dirty="0"/>
            <a:t>Seguimiento y evaluación a mejores proyectos.</a:t>
          </a:r>
          <a:endParaRPr lang="en-US" dirty="0"/>
        </a:p>
      </dgm:t>
    </dgm:pt>
    <dgm:pt modelId="{DD568BE4-3C25-405B-A324-703C9C0483D0}" type="parTrans" cxnId="{7DC45483-D151-4AF1-9CB7-B41049C1DCAA}">
      <dgm:prSet/>
      <dgm:spPr/>
      <dgm:t>
        <a:bodyPr/>
        <a:lstStyle/>
        <a:p>
          <a:endParaRPr lang="en-US"/>
        </a:p>
      </dgm:t>
    </dgm:pt>
    <dgm:pt modelId="{96786521-2638-4148-BC8D-8B2796FAD7E6}" type="sibTrans" cxnId="{7DC45483-D151-4AF1-9CB7-B41049C1DCAA}">
      <dgm:prSet/>
      <dgm:spPr/>
      <dgm:t>
        <a:bodyPr/>
        <a:lstStyle/>
        <a:p>
          <a:endParaRPr lang="en-US"/>
        </a:p>
      </dgm:t>
    </dgm:pt>
    <dgm:pt modelId="{7D701EC0-D0CC-4E3A-B5F8-759CBD81E2F5}" type="pres">
      <dgm:prSet presAssocID="{32354C83-C827-4339-A54C-48CD93FF6192}" presName="Name0" presStyleCnt="0">
        <dgm:presLayoutVars>
          <dgm:dir/>
          <dgm:animLvl val="lvl"/>
          <dgm:resizeHandles val="exact"/>
        </dgm:presLayoutVars>
      </dgm:prSet>
      <dgm:spPr/>
    </dgm:pt>
    <dgm:pt modelId="{6D15CAD3-4DE7-4368-BA80-BA1E36183026}" type="pres">
      <dgm:prSet presAssocID="{1484C085-F2A8-46E5-99AB-927C891A723A}" presName="composite" presStyleCnt="0"/>
      <dgm:spPr/>
    </dgm:pt>
    <dgm:pt modelId="{150E4576-08A4-4774-A82B-5D6F56781DEF}" type="pres">
      <dgm:prSet presAssocID="{1484C085-F2A8-46E5-99AB-927C891A723A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196B69E6-37F9-4B53-BA88-0D87F7572D6D}" type="pres">
      <dgm:prSet presAssocID="{1484C085-F2A8-46E5-99AB-927C891A723A}" presName="desTx" presStyleLbl="alignAccFollowNode1" presStyleIdx="0" presStyleCnt="3">
        <dgm:presLayoutVars>
          <dgm:bulletEnabled val="1"/>
        </dgm:presLayoutVars>
      </dgm:prSet>
      <dgm:spPr/>
    </dgm:pt>
    <dgm:pt modelId="{CF93F7A3-650F-4A3C-969B-8A546C591F0E}" type="pres">
      <dgm:prSet presAssocID="{67FD27BC-1FD3-43C6-8956-B058E3FF6820}" presName="space" presStyleCnt="0"/>
      <dgm:spPr/>
    </dgm:pt>
    <dgm:pt modelId="{99E5B561-8A6A-43A2-9A42-AB050910B423}" type="pres">
      <dgm:prSet presAssocID="{D2B964AA-D631-4605-A7C6-40BFEDFC47F5}" presName="composite" presStyleCnt="0"/>
      <dgm:spPr/>
    </dgm:pt>
    <dgm:pt modelId="{AA6DDB21-DF4D-4BD1-BB43-2BC16DAB3D07}" type="pres">
      <dgm:prSet presAssocID="{D2B964AA-D631-4605-A7C6-40BFEDFC47F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1F65A7F8-6C84-4D72-A785-54042AD118F4}" type="pres">
      <dgm:prSet presAssocID="{D2B964AA-D631-4605-A7C6-40BFEDFC47F5}" presName="desTx" presStyleLbl="alignAccFollowNode1" presStyleIdx="1" presStyleCnt="3">
        <dgm:presLayoutVars>
          <dgm:bulletEnabled val="1"/>
        </dgm:presLayoutVars>
      </dgm:prSet>
      <dgm:spPr/>
    </dgm:pt>
    <dgm:pt modelId="{A30BE94C-ADE5-4ED4-ADBD-68CD4ECACD9B}" type="pres">
      <dgm:prSet presAssocID="{C89BA7C2-B592-4842-BD34-EB9CCBEDA6D2}" presName="space" presStyleCnt="0"/>
      <dgm:spPr/>
    </dgm:pt>
    <dgm:pt modelId="{689D6266-9C29-4FAD-B2C7-10A7C72C188C}" type="pres">
      <dgm:prSet presAssocID="{90FE4621-F899-4AA5-841E-BF849337C4B4}" presName="composite" presStyleCnt="0"/>
      <dgm:spPr/>
    </dgm:pt>
    <dgm:pt modelId="{6C63DB09-E968-4A6C-92B5-91CA8991C27B}" type="pres">
      <dgm:prSet presAssocID="{90FE4621-F899-4AA5-841E-BF849337C4B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02ED4176-62EF-446B-84EB-644C0254A497}" type="pres">
      <dgm:prSet presAssocID="{90FE4621-F899-4AA5-841E-BF849337C4B4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5A9B3914-B298-4319-9956-31FC9C3E9155}" srcId="{32354C83-C827-4339-A54C-48CD93FF6192}" destId="{1484C085-F2A8-46E5-99AB-927C891A723A}" srcOrd="0" destOrd="0" parTransId="{440231D9-71DA-41FD-B088-296AD3D7D17E}" sibTransId="{67FD27BC-1FD3-43C6-8956-B058E3FF6820}"/>
    <dgm:cxn modelId="{5FDB8915-6056-4407-8F20-4DFBC029743E}" type="presOf" srcId="{F3DA062B-CA24-4A68-AC95-D19CD4823730}" destId="{02ED4176-62EF-446B-84EB-644C0254A497}" srcOrd="0" destOrd="5" presId="urn:microsoft.com/office/officeart/2005/8/layout/hList1"/>
    <dgm:cxn modelId="{2E1BC615-89B9-475A-A0C6-546957B28687}" type="presOf" srcId="{D2B964AA-D631-4605-A7C6-40BFEDFC47F5}" destId="{AA6DDB21-DF4D-4BD1-BB43-2BC16DAB3D07}" srcOrd="0" destOrd="0" presId="urn:microsoft.com/office/officeart/2005/8/layout/hList1"/>
    <dgm:cxn modelId="{8100AE20-88B5-43D2-9C98-833BFA4EA3AB}" srcId="{1484C085-F2A8-46E5-99AB-927C891A723A}" destId="{6CD391BE-B412-4F57-ACC3-E534E31D4BC8}" srcOrd="1" destOrd="0" parTransId="{274E4D8B-AE96-47A4-AE22-D66EEA0A9B8B}" sibTransId="{1A52E43F-02B5-491C-82FE-112AE11DC514}"/>
    <dgm:cxn modelId="{3F6BD127-66E3-419C-ACD3-465936660FA3}" srcId="{D2B964AA-D631-4605-A7C6-40BFEDFC47F5}" destId="{4FF9051D-D5FE-4906-8076-3702BDF9E2C2}" srcOrd="1" destOrd="0" parTransId="{8BE83C98-FAE7-4EFB-A2B9-7BDFA390201B}" sibTransId="{D1A93565-27A3-4FC6-8114-DEA5699CEA26}"/>
    <dgm:cxn modelId="{9A8A7731-82F4-4860-B622-E3B947246958}" type="presOf" srcId="{A90F6F80-62F0-4FA7-A075-072C84E7A325}" destId="{196B69E6-37F9-4B53-BA88-0D87F7572D6D}" srcOrd="0" destOrd="0" presId="urn:microsoft.com/office/officeart/2005/8/layout/hList1"/>
    <dgm:cxn modelId="{7B282733-D9BA-41D2-B279-0EEF55249042}" type="presOf" srcId="{90FE4621-F899-4AA5-841E-BF849337C4B4}" destId="{6C63DB09-E968-4A6C-92B5-91CA8991C27B}" srcOrd="0" destOrd="0" presId="urn:microsoft.com/office/officeart/2005/8/layout/hList1"/>
    <dgm:cxn modelId="{342ACD33-DA35-4574-BAAF-E105725E3275}" type="presOf" srcId="{43A1AD1A-3129-4D94-B2A8-AAEC25C63E49}" destId="{02ED4176-62EF-446B-84EB-644C0254A497}" srcOrd="0" destOrd="0" presId="urn:microsoft.com/office/officeart/2005/8/layout/hList1"/>
    <dgm:cxn modelId="{B5321D3A-0CDE-488D-9171-ED67241499FE}" type="presOf" srcId="{1484C085-F2A8-46E5-99AB-927C891A723A}" destId="{150E4576-08A4-4774-A82B-5D6F56781DEF}" srcOrd="0" destOrd="0" presId="urn:microsoft.com/office/officeart/2005/8/layout/hList1"/>
    <dgm:cxn modelId="{0F57B267-8E92-44F4-8319-0DB4CB699A60}" srcId="{1484C085-F2A8-46E5-99AB-927C891A723A}" destId="{A90F6F80-62F0-4FA7-A075-072C84E7A325}" srcOrd="0" destOrd="0" parTransId="{A431EA06-8DB1-40A5-BD10-2341FC94115E}" sibTransId="{34789512-33B7-474B-9663-C596C21C421B}"/>
    <dgm:cxn modelId="{F5A4F448-428E-4D42-8517-24760F644FCF}" type="presOf" srcId="{6C5DB805-81C2-4B17-A90C-FFB44A2F648A}" destId="{02ED4176-62EF-446B-84EB-644C0254A497}" srcOrd="0" destOrd="1" presId="urn:microsoft.com/office/officeart/2005/8/layout/hList1"/>
    <dgm:cxn modelId="{318FFC4A-A4B3-4091-BE1A-16AFDA7BFBC3}" srcId="{90FE4621-F899-4AA5-841E-BF849337C4B4}" destId="{64A1ED96-633A-4DF7-96E1-233DD5F6E915}" srcOrd="3" destOrd="0" parTransId="{A5BEAF2B-AC74-4817-B026-189FBFC59E08}" sibTransId="{D92E1F9E-8D6F-46C3-B2E6-587E8876F733}"/>
    <dgm:cxn modelId="{8A5E8855-B656-4EC1-965D-811CB402FDD7}" srcId="{90FE4621-F899-4AA5-841E-BF849337C4B4}" destId="{43A1AD1A-3129-4D94-B2A8-AAEC25C63E49}" srcOrd="0" destOrd="0" parTransId="{6F6D093B-DD21-4B4A-90ED-379788F1BE91}" sibTransId="{FF3A0982-0435-4D6F-BB1C-A625C61EA5DD}"/>
    <dgm:cxn modelId="{B3FF7876-53AE-47D2-B489-56557D4A3C08}" srcId="{D2B964AA-D631-4605-A7C6-40BFEDFC47F5}" destId="{E92AC003-D58D-45A6-95A3-2AB0D46053E9}" srcOrd="3" destOrd="0" parTransId="{710048F6-C658-4C84-8B25-D6CD201ABA94}" sibTransId="{4971C0AD-A7CA-48C8-9DDA-03D4CD06BE73}"/>
    <dgm:cxn modelId="{9E3DAA7A-BA62-46F1-9498-BAA8E11408A0}" srcId="{90FE4621-F899-4AA5-841E-BF849337C4B4}" destId="{B03EA2EC-3771-4D00-B2A8-703DDD5E62FD}" srcOrd="2" destOrd="0" parTransId="{FAC5F61A-DC71-4964-A218-2BA5C86DD4B4}" sibTransId="{5A0A49C8-1324-4198-84F5-04AF238FD979}"/>
    <dgm:cxn modelId="{1A72137C-EF9B-4699-BA11-3F8F98213759}" type="presOf" srcId="{94B7B4D0-8D11-4E92-A8D7-05CD0B08B90E}" destId="{1F65A7F8-6C84-4D72-A785-54042AD118F4}" srcOrd="0" destOrd="0" presId="urn:microsoft.com/office/officeart/2005/8/layout/hList1"/>
    <dgm:cxn modelId="{5ED0B77D-8975-453A-A426-217EB598D230}" type="presOf" srcId="{E92AC003-D58D-45A6-95A3-2AB0D46053E9}" destId="{1F65A7F8-6C84-4D72-A785-54042AD118F4}" srcOrd="0" destOrd="3" presId="urn:microsoft.com/office/officeart/2005/8/layout/hList1"/>
    <dgm:cxn modelId="{7DC45483-D151-4AF1-9CB7-B41049C1DCAA}" srcId="{90FE4621-F899-4AA5-841E-BF849337C4B4}" destId="{F3DA062B-CA24-4A68-AC95-D19CD4823730}" srcOrd="5" destOrd="0" parTransId="{DD568BE4-3C25-405B-A324-703C9C0483D0}" sibTransId="{96786521-2638-4148-BC8D-8B2796FAD7E6}"/>
    <dgm:cxn modelId="{5F4ED189-B343-4BA0-9578-6D7CEEEAFAFD}" srcId="{D2B964AA-D631-4605-A7C6-40BFEDFC47F5}" destId="{353192ED-E5BB-46B1-84DD-A000109E6B0D}" srcOrd="2" destOrd="0" parTransId="{5228BBC0-11C6-4298-A245-ABC8ADC8E3ED}" sibTransId="{9E1D1895-D831-4178-98BF-F3D7C1B0B274}"/>
    <dgm:cxn modelId="{54EF0B8C-9742-4946-8C80-731BF4ED64B5}" type="presOf" srcId="{6CD391BE-B412-4F57-ACC3-E534E31D4BC8}" destId="{196B69E6-37F9-4B53-BA88-0D87F7572D6D}" srcOrd="0" destOrd="1" presId="urn:microsoft.com/office/officeart/2005/8/layout/hList1"/>
    <dgm:cxn modelId="{112DE78C-48E8-4C5C-944A-9913FAE65909}" type="presOf" srcId="{64A1ED96-633A-4DF7-96E1-233DD5F6E915}" destId="{02ED4176-62EF-446B-84EB-644C0254A497}" srcOrd="0" destOrd="3" presId="urn:microsoft.com/office/officeart/2005/8/layout/hList1"/>
    <dgm:cxn modelId="{56CE278F-9D48-4045-B8F9-DB311AFCF0CC}" type="presOf" srcId="{4FF9051D-D5FE-4906-8076-3702BDF9E2C2}" destId="{1F65A7F8-6C84-4D72-A785-54042AD118F4}" srcOrd="0" destOrd="1" presId="urn:microsoft.com/office/officeart/2005/8/layout/hList1"/>
    <dgm:cxn modelId="{C6EBF59C-3031-44AF-9766-42B40937B980}" type="presOf" srcId="{189717E5-1974-44DE-8501-9561C65BA5D7}" destId="{196B69E6-37F9-4B53-BA88-0D87F7572D6D}" srcOrd="0" destOrd="3" presId="urn:microsoft.com/office/officeart/2005/8/layout/hList1"/>
    <dgm:cxn modelId="{34A67C9D-B506-4209-8E6C-06E89EB1E11E}" srcId="{90FE4621-F899-4AA5-841E-BF849337C4B4}" destId="{6C5DB805-81C2-4B17-A90C-FFB44A2F648A}" srcOrd="1" destOrd="0" parTransId="{B46966B5-8E97-4BF4-A2FD-622D37E02FC3}" sibTransId="{C29EAF66-0164-46FE-BFBF-A60E876D2B01}"/>
    <dgm:cxn modelId="{34B101B6-546C-485B-AD66-AB77C8977B0F}" type="presOf" srcId="{32354C83-C827-4339-A54C-48CD93FF6192}" destId="{7D701EC0-D0CC-4E3A-B5F8-759CBD81E2F5}" srcOrd="0" destOrd="0" presId="urn:microsoft.com/office/officeart/2005/8/layout/hList1"/>
    <dgm:cxn modelId="{BB6509B7-AE8B-478F-97DE-BEA76CDE85BC}" srcId="{32354C83-C827-4339-A54C-48CD93FF6192}" destId="{D2B964AA-D631-4605-A7C6-40BFEDFC47F5}" srcOrd="1" destOrd="0" parTransId="{077D139B-414D-420E-849D-0644180C161A}" sibTransId="{C89BA7C2-B592-4842-BD34-EB9CCBEDA6D2}"/>
    <dgm:cxn modelId="{F8684EB8-E0CA-44D5-8677-2DC2386C7B6B}" type="presOf" srcId="{B03EA2EC-3771-4D00-B2A8-703DDD5E62FD}" destId="{02ED4176-62EF-446B-84EB-644C0254A497}" srcOrd="0" destOrd="2" presId="urn:microsoft.com/office/officeart/2005/8/layout/hList1"/>
    <dgm:cxn modelId="{E5D533B9-AE97-42CF-A29E-3BB00482AA28}" srcId="{90FE4621-F899-4AA5-841E-BF849337C4B4}" destId="{EA2FF670-EB8E-4E04-B589-CD1FA951F5FF}" srcOrd="4" destOrd="0" parTransId="{596490B2-76E1-4700-9A46-BF444834E1D0}" sibTransId="{6E9DE2DC-5E8F-4838-81A8-484210929B36}"/>
    <dgm:cxn modelId="{7D1EDFBA-2B1D-4BEE-856C-C1510B646379}" type="presOf" srcId="{353192ED-E5BB-46B1-84DD-A000109E6B0D}" destId="{1F65A7F8-6C84-4D72-A785-54042AD118F4}" srcOrd="0" destOrd="2" presId="urn:microsoft.com/office/officeart/2005/8/layout/hList1"/>
    <dgm:cxn modelId="{48CA93BF-C61E-4A1E-8B66-CDD533F0B485}" srcId="{1484C085-F2A8-46E5-99AB-927C891A723A}" destId="{EAB40BBC-E9CF-43B9-9FCD-019C4B609E38}" srcOrd="2" destOrd="0" parTransId="{8D98D842-78F9-4C60-896B-0C6E6A250436}" sibTransId="{72C3A675-C250-4E68-BF0E-84BD0C3E80D8}"/>
    <dgm:cxn modelId="{08CE5BC1-6E9A-4C89-B2F5-A9C1F5145556}" type="presOf" srcId="{EA2FF670-EB8E-4E04-B589-CD1FA951F5FF}" destId="{02ED4176-62EF-446B-84EB-644C0254A497}" srcOrd="0" destOrd="4" presId="urn:microsoft.com/office/officeart/2005/8/layout/hList1"/>
    <dgm:cxn modelId="{8CB8E5C6-4303-4686-805B-44CFB0FEAA03}" srcId="{1484C085-F2A8-46E5-99AB-927C891A723A}" destId="{189717E5-1974-44DE-8501-9561C65BA5D7}" srcOrd="3" destOrd="0" parTransId="{9783F57A-80F4-461B-B6D0-A9899792A753}" sibTransId="{B43EBB6F-7148-45DD-B658-345DA63D61DC}"/>
    <dgm:cxn modelId="{E3BE76CE-0EC0-4FA5-A3C4-D4B91932549B}" srcId="{D2B964AA-D631-4605-A7C6-40BFEDFC47F5}" destId="{94B7B4D0-8D11-4E92-A8D7-05CD0B08B90E}" srcOrd="0" destOrd="0" parTransId="{387ACA78-4EED-4A56-A4C0-7EE3C2DA1A44}" sibTransId="{D5A2D30F-5C3C-460A-97DE-65D438A13FDF}"/>
    <dgm:cxn modelId="{415265DC-BBB4-4CE1-8E3A-A88B1843E95F}" type="presOf" srcId="{EAB40BBC-E9CF-43B9-9FCD-019C4B609E38}" destId="{196B69E6-37F9-4B53-BA88-0D87F7572D6D}" srcOrd="0" destOrd="2" presId="urn:microsoft.com/office/officeart/2005/8/layout/hList1"/>
    <dgm:cxn modelId="{33EED3F6-EEEB-4B0E-8B36-1A6E5A018BE3}" srcId="{32354C83-C827-4339-A54C-48CD93FF6192}" destId="{90FE4621-F899-4AA5-841E-BF849337C4B4}" srcOrd="2" destOrd="0" parTransId="{A6264303-31B7-4B25-A1E6-14056D4DAE40}" sibTransId="{6DC0BB5A-7D99-452C-AA71-8233C2BF31C5}"/>
    <dgm:cxn modelId="{B2697084-CF1C-44CB-9C59-15340D62C1DC}" type="presParOf" srcId="{7D701EC0-D0CC-4E3A-B5F8-759CBD81E2F5}" destId="{6D15CAD3-4DE7-4368-BA80-BA1E36183026}" srcOrd="0" destOrd="0" presId="urn:microsoft.com/office/officeart/2005/8/layout/hList1"/>
    <dgm:cxn modelId="{E8A12FF0-9126-4AE5-A03A-92716711EB20}" type="presParOf" srcId="{6D15CAD3-4DE7-4368-BA80-BA1E36183026}" destId="{150E4576-08A4-4774-A82B-5D6F56781DEF}" srcOrd="0" destOrd="0" presId="urn:microsoft.com/office/officeart/2005/8/layout/hList1"/>
    <dgm:cxn modelId="{62BCEB61-8A2E-4D5A-8331-5F460DCD19EB}" type="presParOf" srcId="{6D15CAD3-4DE7-4368-BA80-BA1E36183026}" destId="{196B69E6-37F9-4B53-BA88-0D87F7572D6D}" srcOrd="1" destOrd="0" presId="urn:microsoft.com/office/officeart/2005/8/layout/hList1"/>
    <dgm:cxn modelId="{EF68C8CC-3DF7-43A0-9968-C1DB0FDA79DF}" type="presParOf" srcId="{7D701EC0-D0CC-4E3A-B5F8-759CBD81E2F5}" destId="{CF93F7A3-650F-4A3C-969B-8A546C591F0E}" srcOrd="1" destOrd="0" presId="urn:microsoft.com/office/officeart/2005/8/layout/hList1"/>
    <dgm:cxn modelId="{628ABD01-1889-4CE3-9419-0A6E11E6B1B2}" type="presParOf" srcId="{7D701EC0-D0CC-4E3A-B5F8-759CBD81E2F5}" destId="{99E5B561-8A6A-43A2-9A42-AB050910B423}" srcOrd="2" destOrd="0" presId="urn:microsoft.com/office/officeart/2005/8/layout/hList1"/>
    <dgm:cxn modelId="{A97D201B-784C-4D84-A3F1-45634C4FBBE1}" type="presParOf" srcId="{99E5B561-8A6A-43A2-9A42-AB050910B423}" destId="{AA6DDB21-DF4D-4BD1-BB43-2BC16DAB3D07}" srcOrd="0" destOrd="0" presId="urn:microsoft.com/office/officeart/2005/8/layout/hList1"/>
    <dgm:cxn modelId="{43E2F3C7-790B-48D9-A801-3854BF0C9D88}" type="presParOf" srcId="{99E5B561-8A6A-43A2-9A42-AB050910B423}" destId="{1F65A7F8-6C84-4D72-A785-54042AD118F4}" srcOrd="1" destOrd="0" presId="urn:microsoft.com/office/officeart/2005/8/layout/hList1"/>
    <dgm:cxn modelId="{33813B6D-0991-4F43-BB05-9A4113DE05A1}" type="presParOf" srcId="{7D701EC0-D0CC-4E3A-B5F8-759CBD81E2F5}" destId="{A30BE94C-ADE5-4ED4-ADBD-68CD4ECACD9B}" srcOrd="3" destOrd="0" presId="urn:microsoft.com/office/officeart/2005/8/layout/hList1"/>
    <dgm:cxn modelId="{0CCB5284-CFED-41A4-83A9-58518580C93E}" type="presParOf" srcId="{7D701EC0-D0CC-4E3A-B5F8-759CBD81E2F5}" destId="{689D6266-9C29-4FAD-B2C7-10A7C72C188C}" srcOrd="4" destOrd="0" presId="urn:microsoft.com/office/officeart/2005/8/layout/hList1"/>
    <dgm:cxn modelId="{987EA70D-5F40-4499-A521-1B6571F19C6B}" type="presParOf" srcId="{689D6266-9C29-4FAD-B2C7-10A7C72C188C}" destId="{6C63DB09-E968-4A6C-92B5-91CA8991C27B}" srcOrd="0" destOrd="0" presId="urn:microsoft.com/office/officeart/2005/8/layout/hList1"/>
    <dgm:cxn modelId="{95005912-478C-4221-A05C-C586AFFA3ECB}" type="presParOf" srcId="{689D6266-9C29-4FAD-B2C7-10A7C72C188C}" destId="{02ED4176-62EF-446B-84EB-644C0254A49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2354C83-C827-4339-A54C-48CD93FF6192}" type="doc">
      <dgm:prSet loTypeId="urn:microsoft.com/office/officeart/2005/8/layout/hList1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1484C085-F2A8-46E5-99AB-927C891A723A}">
      <dgm:prSet phldrT="[Text]"/>
      <dgm:spPr/>
      <dgm:t>
        <a:bodyPr/>
        <a:lstStyle/>
        <a:p>
          <a:r>
            <a:rPr lang="es-SV" b="1" dirty="0"/>
            <a:t>Requisitos</a:t>
          </a:r>
          <a:endParaRPr lang="en-US" b="1" dirty="0"/>
        </a:p>
      </dgm:t>
    </dgm:pt>
    <dgm:pt modelId="{440231D9-71DA-41FD-B088-296AD3D7D17E}" type="parTrans" cxnId="{5A9B3914-B298-4319-9956-31FC9C3E9155}">
      <dgm:prSet/>
      <dgm:spPr/>
      <dgm:t>
        <a:bodyPr/>
        <a:lstStyle/>
        <a:p>
          <a:endParaRPr lang="en-US"/>
        </a:p>
      </dgm:t>
    </dgm:pt>
    <dgm:pt modelId="{67FD27BC-1FD3-43C6-8956-B058E3FF6820}" type="sibTrans" cxnId="{5A9B3914-B298-4319-9956-31FC9C3E9155}">
      <dgm:prSet/>
      <dgm:spPr/>
      <dgm:t>
        <a:bodyPr/>
        <a:lstStyle/>
        <a:p>
          <a:endParaRPr lang="en-US"/>
        </a:p>
      </dgm:t>
    </dgm:pt>
    <dgm:pt modelId="{A90F6F80-62F0-4FA7-A075-072C84E7A325}">
      <dgm:prSet phldrT="[Text]"/>
      <dgm:spPr/>
      <dgm:t>
        <a:bodyPr/>
        <a:lstStyle/>
        <a:p>
          <a:r>
            <a:rPr lang="es-SV" dirty="0"/>
            <a:t>Gran empresa o multinacional de sectores priorizados.</a:t>
          </a:r>
          <a:endParaRPr lang="en-US" dirty="0"/>
        </a:p>
      </dgm:t>
    </dgm:pt>
    <dgm:pt modelId="{A431EA06-8DB1-40A5-BD10-2341FC94115E}" type="parTrans" cxnId="{0F57B267-8E92-44F4-8319-0DB4CB699A60}">
      <dgm:prSet/>
      <dgm:spPr/>
      <dgm:t>
        <a:bodyPr/>
        <a:lstStyle/>
        <a:p>
          <a:endParaRPr lang="en-US"/>
        </a:p>
      </dgm:t>
    </dgm:pt>
    <dgm:pt modelId="{34789512-33B7-474B-9663-C596C21C421B}" type="sibTrans" cxnId="{0F57B267-8E92-44F4-8319-0DB4CB699A60}">
      <dgm:prSet/>
      <dgm:spPr/>
      <dgm:t>
        <a:bodyPr/>
        <a:lstStyle/>
        <a:p>
          <a:endParaRPr lang="en-US"/>
        </a:p>
      </dgm:t>
    </dgm:pt>
    <dgm:pt modelId="{D2B964AA-D631-4605-A7C6-40BFEDFC47F5}">
      <dgm:prSet phldrT="[Text]"/>
      <dgm:spPr/>
      <dgm:t>
        <a:bodyPr/>
        <a:lstStyle/>
        <a:p>
          <a:r>
            <a:rPr lang="es-SV" b="1" dirty="0"/>
            <a:t>Beneficios</a:t>
          </a:r>
          <a:endParaRPr lang="en-US" b="1" dirty="0"/>
        </a:p>
      </dgm:t>
    </dgm:pt>
    <dgm:pt modelId="{077D139B-414D-420E-849D-0644180C161A}" type="parTrans" cxnId="{BB6509B7-AE8B-478F-97DE-BEA76CDE85BC}">
      <dgm:prSet/>
      <dgm:spPr/>
      <dgm:t>
        <a:bodyPr/>
        <a:lstStyle/>
        <a:p>
          <a:endParaRPr lang="en-US"/>
        </a:p>
      </dgm:t>
    </dgm:pt>
    <dgm:pt modelId="{C89BA7C2-B592-4842-BD34-EB9CCBEDA6D2}" type="sibTrans" cxnId="{BB6509B7-AE8B-478F-97DE-BEA76CDE85BC}">
      <dgm:prSet/>
      <dgm:spPr/>
      <dgm:t>
        <a:bodyPr/>
        <a:lstStyle/>
        <a:p>
          <a:endParaRPr lang="en-US"/>
        </a:p>
      </dgm:t>
    </dgm:pt>
    <dgm:pt modelId="{94B7B4D0-8D11-4E92-A8D7-05CD0B08B90E}">
      <dgm:prSet phldrT="[Text]"/>
      <dgm:spPr/>
      <dgm:t>
        <a:bodyPr/>
        <a:lstStyle/>
        <a:p>
          <a:r>
            <a:rPr lang="es-SV" dirty="0"/>
            <a:t>Premio económico para implementar la solución.</a:t>
          </a:r>
          <a:endParaRPr lang="en-US" dirty="0"/>
        </a:p>
      </dgm:t>
    </dgm:pt>
    <dgm:pt modelId="{387ACA78-4EED-4A56-A4C0-7EE3C2DA1A44}" type="parTrans" cxnId="{E3BE76CE-0EC0-4FA5-A3C4-D4B91932549B}">
      <dgm:prSet/>
      <dgm:spPr/>
      <dgm:t>
        <a:bodyPr/>
        <a:lstStyle/>
        <a:p>
          <a:endParaRPr lang="en-US"/>
        </a:p>
      </dgm:t>
    </dgm:pt>
    <dgm:pt modelId="{D5A2D30F-5C3C-460A-97DE-65D438A13FDF}" type="sibTrans" cxnId="{E3BE76CE-0EC0-4FA5-A3C4-D4B91932549B}">
      <dgm:prSet/>
      <dgm:spPr/>
      <dgm:t>
        <a:bodyPr/>
        <a:lstStyle/>
        <a:p>
          <a:endParaRPr lang="en-US"/>
        </a:p>
      </dgm:t>
    </dgm:pt>
    <dgm:pt modelId="{90FE4621-F899-4AA5-841E-BF849337C4B4}">
      <dgm:prSet phldrT="[Text]"/>
      <dgm:spPr/>
      <dgm:t>
        <a:bodyPr/>
        <a:lstStyle/>
        <a:p>
          <a:r>
            <a:rPr lang="es-SV" b="1" dirty="0"/>
            <a:t>Pasos</a:t>
          </a:r>
          <a:endParaRPr lang="en-US" b="1" dirty="0"/>
        </a:p>
      </dgm:t>
    </dgm:pt>
    <dgm:pt modelId="{A6264303-31B7-4B25-A1E6-14056D4DAE40}" type="parTrans" cxnId="{33EED3F6-EEEB-4B0E-8B36-1A6E5A018BE3}">
      <dgm:prSet/>
      <dgm:spPr/>
      <dgm:t>
        <a:bodyPr/>
        <a:lstStyle/>
        <a:p>
          <a:endParaRPr lang="en-US"/>
        </a:p>
      </dgm:t>
    </dgm:pt>
    <dgm:pt modelId="{6DC0BB5A-7D99-452C-AA71-8233C2BF31C5}" type="sibTrans" cxnId="{33EED3F6-EEEB-4B0E-8B36-1A6E5A018BE3}">
      <dgm:prSet/>
      <dgm:spPr/>
      <dgm:t>
        <a:bodyPr/>
        <a:lstStyle/>
        <a:p>
          <a:endParaRPr lang="en-US"/>
        </a:p>
      </dgm:t>
    </dgm:pt>
    <dgm:pt modelId="{43A1AD1A-3129-4D94-B2A8-AAEC25C63E49}">
      <dgm:prSet phldrT="[Text]"/>
      <dgm:spPr/>
      <dgm:t>
        <a:bodyPr/>
        <a:lstStyle/>
        <a:p>
          <a:pPr>
            <a:buFont typeface="+mj-lt"/>
            <a:buAutoNum type="romanLcPeriod"/>
          </a:pPr>
          <a:r>
            <a:rPr lang="es-SV" dirty="0"/>
            <a:t>Identificar 3 </a:t>
          </a:r>
          <a:r>
            <a:rPr lang="es-SV" dirty="0" err="1"/>
            <a:t>ó</a:t>
          </a:r>
          <a:r>
            <a:rPr lang="es-SV" dirty="0"/>
            <a:t> 4 problemas en empresas grandes/multinacionales.</a:t>
          </a:r>
          <a:endParaRPr lang="en-US" dirty="0"/>
        </a:p>
      </dgm:t>
    </dgm:pt>
    <dgm:pt modelId="{6F6D093B-DD21-4B4A-90ED-379788F1BE91}" type="parTrans" cxnId="{8A5E8855-B656-4EC1-965D-811CB402FDD7}">
      <dgm:prSet/>
      <dgm:spPr/>
      <dgm:t>
        <a:bodyPr/>
        <a:lstStyle/>
        <a:p>
          <a:endParaRPr lang="en-US"/>
        </a:p>
      </dgm:t>
    </dgm:pt>
    <dgm:pt modelId="{FF3A0982-0435-4D6F-BB1C-A625C61EA5DD}" type="sibTrans" cxnId="{8A5E8855-B656-4EC1-965D-811CB402FDD7}">
      <dgm:prSet/>
      <dgm:spPr/>
      <dgm:t>
        <a:bodyPr/>
        <a:lstStyle/>
        <a:p>
          <a:endParaRPr lang="en-US"/>
        </a:p>
      </dgm:t>
    </dgm:pt>
    <dgm:pt modelId="{DEC875EE-E581-42D5-8D1D-E5DA90F74AE3}">
      <dgm:prSet phldrT="[Text]"/>
      <dgm:spPr/>
      <dgm:t>
        <a:bodyPr/>
        <a:lstStyle/>
        <a:p>
          <a:r>
            <a:rPr lang="es-SV" dirty="0"/>
            <a:t>Exportador actual.</a:t>
          </a:r>
          <a:endParaRPr lang="en-US" dirty="0"/>
        </a:p>
      </dgm:t>
    </dgm:pt>
    <dgm:pt modelId="{37CB453B-C574-49A8-A79C-ED37220857DC}" type="parTrans" cxnId="{365BB0C1-78D1-4DAF-AFFE-0F6B255A4C64}">
      <dgm:prSet/>
      <dgm:spPr/>
      <dgm:t>
        <a:bodyPr/>
        <a:lstStyle/>
        <a:p>
          <a:endParaRPr lang="en-US"/>
        </a:p>
      </dgm:t>
    </dgm:pt>
    <dgm:pt modelId="{268F79B7-61B2-44B1-A062-0DAA8E7AE9A2}" type="sibTrans" cxnId="{365BB0C1-78D1-4DAF-AFFE-0F6B255A4C64}">
      <dgm:prSet/>
      <dgm:spPr/>
      <dgm:t>
        <a:bodyPr/>
        <a:lstStyle/>
        <a:p>
          <a:endParaRPr lang="en-US"/>
        </a:p>
      </dgm:t>
    </dgm:pt>
    <dgm:pt modelId="{D694B2BB-F09B-4A46-81F2-B72D84D7F557}">
      <dgm:prSet phldrT="[Text]"/>
      <dgm:spPr/>
      <dgm:t>
        <a:bodyPr/>
        <a:lstStyle/>
        <a:p>
          <a:r>
            <a:rPr lang="es-SV" dirty="0"/>
            <a:t>Problema que forme parte de la cadena de exportación.</a:t>
          </a:r>
          <a:endParaRPr lang="en-US" dirty="0"/>
        </a:p>
      </dgm:t>
    </dgm:pt>
    <dgm:pt modelId="{AB299596-0F4C-4C61-A712-6488BBA7265A}" type="parTrans" cxnId="{08F43EFE-785C-45B9-AF65-4A77C90B2822}">
      <dgm:prSet/>
      <dgm:spPr/>
      <dgm:t>
        <a:bodyPr/>
        <a:lstStyle/>
        <a:p>
          <a:endParaRPr lang="en-US"/>
        </a:p>
      </dgm:t>
    </dgm:pt>
    <dgm:pt modelId="{D3F5E06F-CDE2-420F-8DF6-376B5332130B}" type="sibTrans" cxnId="{08F43EFE-785C-45B9-AF65-4A77C90B2822}">
      <dgm:prSet/>
      <dgm:spPr/>
      <dgm:t>
        <a:bodyPr/>
        <a:lstStyle/>
        <a:p>
          <a:endParaRPr lang="en-US"/>
        </a:p>
      </dgm:t>
    </dgm:pt>
    <dgm:pt modelId="{5E21F6F3-4097-4564-B647-5F9350601853}">
      <dgm:prSet phldrT="[Text]"/>
      <dgm:spPr/>
      <dgm:t>
        <a:bodyPr/>
        <a:lstStyle/>
        <a:p>
          <a:r>
            <a:rPr lang="es-SV" dirty="0"/>
            <a:t>Solución de tecnología que aporte a los ODS.</a:t>
          </a:r>
          <a:endParaRPr lang="en-US" dirty="0"/>
        </a:p>
      </dgm:t>
    </dgm:pt>
    <dgm:pt modelId="{6A1947C0-9969-4E2B-BF29-482285880A26}" type="parTrans" cxnId="{9EAAC8F6-38B1-47C8-8CB5-A7E4F6FA9B1A}">
      <dgm:prSet/>
      <dgm:spPr/>
      <dgm:t>
        <a:bodyPr/>
        <a:lstStyle/>
        <a:p>
          <a:endParaRPr lang="en-US"/>
        </a:p>
      </dgm:t>
    </dgm:pt>
    <dgm:pt modelId="{6FFED5E6-D9A1-40B1-AE76-EEC74266E3EA}" type="sibTrans" cxnId="{9EAAC8F6-38B1-47C8-8CB5-A7E4F6FA9B1A}">
      <dgm:prSet/>
      <dgm:spPr/>
      <dgm:t>
        <a:bodyPr/>
        <a:lstStyle/>
        <a:p>
          <a:endParaRPr lang="en-US"/>
        </a:p>
      </dgm:t>
    </dgm:pt>
    <dgm:pt modelId="{E560D532-0FA7-4D32-BF49-DC17B0E9E2CD}">
      <dgm:prSet phldrT="[Text]"/>
      <dgm:spPr/>
      <dgm:t>
        <a:bodyPr/>
        <a:lstStyle/>
        <a:p>
          <a:r>
            <a:rPr lang="es-SV" dirty="0"/>
            <a:t>PYMES servicios deben incorporar mujeres</a:t>
          </a:r>
          <a:endParaRPr lang="en-US" dirty="0"/>
        </a:p>
      </dgm:t>
    </dgm:pt>
    <dgm:pt modelId="{CFDE8DAF-B0B3-4340-B8B0-240E88CE1948}" type="parTrans" cxnId="{DD48E0EF-B884-4500-9E17-E439EA100D95}">
      <dgm:prSet/>
      <dgm:spPr/>
      <dgm:t>
        <a:bodyPr/>
        <a:lstStyle/>
        <a:p>
          <a:endParaRPr lang="en-US"/>
        </a:p>
      </dgm:t>
    </dgm:pt>
    <dgm:pt modelId="{04D4A5DD-D831-4644-9140-8F1C3A95F6D1}" type="sibTrans" cxnId="{DD48E0EF-B884-4500-9E17-E439EA100D95}">
      <dgm:prSet/>
      <dgm:spPr/>
      <dgm:t>
        <a:bodyPr/>
        <a:lstStyle/>
        <a:p>
          <a:endParaRPr lang="en-US"/>
        </a:p>
      </dgm:t>
    </dgm:pt>
    <dgm:pt modelId="{153E1724-1C8D-41DA-B8BB-1AD1C0553DEE}">
      <dgm:prSet phldrT="[Text]"/>
      <dgm:spPr/>
      <dgm:t>
        <a:bodyPr/>
        <a:lstStyle/>
        <a:p>
          <a:r>
            <a:rPr lang="es-SV" dirty="0"/>
            <a:t>Asesoría legal para registro de propiedad intelectual.</a:t>
          </a:r>
          <a:endParaRPr lang="en-US" dirty="0"/>
        </a:p>
      </dgm:t>
    </dgm:pt>
    <dgm:pt modelId="{5D85C17A-E81A-44CA-A97E-F2EC2983BA14}" type="parTrans" cxnId="{9984A5B9-685D-441E-993B-71933956736D}">
      <dgm:prSet/>
      <dgm:spPr/>
      <dgm:t>
        <a:bodyPr/>
        <a:lstStyle/>
        <a:p>
          <a:endParaRPr lang="en-US"/>
        </a:p>
      </dgm:t>
    </dgm:pt>
    <dgm:pt modelId="{CB90C5FA-9DB5-4DA9-8EB5-C296E944F0F7}" type="sibTrans" cxnId="{9984A5B9-685D-441E-993B-71933956736D}">
      <dgm:prSet/>
      <dgm:spPr/>
      <dgm:t>
        <a:bodyPr/>
        <a:lstStyle/>
        <a:p>
          <a:endParaRPr lang="en-US"/>
        </a:p>
      </dgm:t>
    </dgm:pt>
    <dgm:pt modelId="{624A81B9-2DB8-4BB4-8EF1-4BFEAB7C6973}">
      <dgm:prSet phldrT="[Text]"/>
      <dgm:spPr/>
      <dgm:t>
        <a:bodyPr/>
        <a:lstStyle/>
        <a:p>
          <a:r>
            <a:rPr lang="es-SV" dirty="0"/>
            <a:t>Premio adicional por cumplimiento de plazos para llevar solución a filiales en otros países.</a:t>
          </a:r>
          <a:endParaRPr lang="en-US" dirty="0"/>
        </a:p>
      </dgm:t>
    </dgm:pt>
    <dgm:pt modelId="{9C7DD684-6F86-48FE-BA1D-992262ABF7BE}" type="parTrans" cxnId="{50023C8B-92DA-4776-838C-1CB1087033FC}">
      <dgm:prSet/>
      <dgm:spPr/>
      <dgm:t>
        <a:bodyPr/>
        <a:lstStyle/>
        <a:p>
          <a:endParaRPr lang="en-US"/>
        </a:p>
      </dgm:t>
    </dgm:pt>
    <dgm:pt modelId="{733671C4-0C65-49D9-80BE-68568656716E}" type="sibTrans" cxnId="{50023C8B-92DA-4776-838C-1CB1087033FC}">
      <dgm:prSet/>
      <dgm:spPr/>
      <dgm:t>
        <a:bodyPr/>
        <a:lstStyle/>
        <a:p>
          <a:endParaRPr lang="en-US"/>
        </a:p>
      </dgm:t>
    </dgm:pt>
    <dgm:pt modelId="{55E23C34-46EB-4269-B9F5-420D930FD92C}">
      <dgm:prSet phldrT="[Text]"/>
      <dgm:spPr/>
      <dgm:t>
        <a:bodyPr/>
        <a:lstStyle/>
        <a:p>
          <a:pPr>
            <a:buFont typeface="+mj-lt"/>
            <a:buAutoNum type="romanLcPeriod"/>
          </a:pPr>
          <a:r>
            <a:rPr lang="es-SV" dirty="0"/>
            <a:t>Realizar convocatoria a PYMES interesadas en presentar propuestas.</a:t>
          </a:r>
          <a:endParaRPr lang="en-US" dirty="0"/>
        </a:p>
      </dgm:t>
    </dgm:pt>
    <dgm:pt modelId="{80DDFBFF-1B0A-45AD-B175-BB5E27DCEE1E}" type="parTrans" cxnId="{AC337989-2E34-4827-A5FF-CCA3CFC8B8B8}">
      <dgm:prSet/>
      <dgm:spPr/>
      <dgm:t>
        <a:bodyPr/>
        <a:lstStyle/>
        <a:p>
          <a:endParaRPr lang="en-US"/>
        </a:p>
      </dgm:t>
    </dgm:pt>
    <dgm:pt modelId="{9334DF9A-FDD2-4C56-A671-D7DFC614F6A3}" type="sibTrans" cxnId="{AC337989-2E34-4827-A5FF-CCA3CFC8B8B8}">
      <dgm:prSet/>
      <dgm:spPr/>
      <dgm:t>
        <a:bodyPr/>
        <a:lstStyle/>
        <a:p>
          <a:endParaRPr lang="en-US"/>
        </a:p>
      </dgm:t>
    </dgm:pt>
    <dgm:pt modelId="{2ABD099A-B7CA-4E7F-9B82-7FEDB4635FF4}">
      <dgm:prSet phldrT="[Text]"/>
      <dgm:spPr/>
      <dgm:t>
        <a:bodyPr/>
        <a:lstStyle/>
        <a:p>
          <a:pPr>
            <a:buFont typeface="+mj-lt"/>
            <a:buAutoNum type="romanLcPeriod"/>
          </a:pPr>
          <a:r>
            <a:rPr lang="es-SV" dirty="0"/>
            <a:t>Conferencia sobre innovación abierta.</a:t>
          </a:r>
          <a:endParaRPr lang="en-US" dirty="0"/>
        </a:p>
      </dgm:t>
    </dgm:pt>
    <dgm:pt modelId="{B9DB20E1-42F0-485A-B7B5-C6759C8360AC}" type="parTrans" cxnId="{09BEAA0C-2EBF-49D6-BC76-734E7B870348}">
      <dgm:prSet/>
      <dgm:spPr/>
      <dgm:t>
        <a:bodyPr/>
        <a:lstStyle/>
        <a:p>
          <a:endParaRPr lang="en-US"/>
        </a:p>
      </dgm:t>
    </dgm:pt>
    <dgm:pt modelId="{E57C8F02-D21E-4978-8255-326ADDBCE344}" type="sibTrans" cxnId="{09BEAA0C-2EBF-49D6-BC76-734E7B870348}">
      <dgm:prSet/>
      <dgm:spPr/>
      <dgm:t>
        <a:bodyPr/>
        <a:lstStyle/>
        <a:p>
          <a:endParaRPr lang="en-US"/>
        </a:p>
      </dgm:t>
    </dgm:pt>
    <dgm:pt modelId="{1F63BB3B-9999-4695-B276-552B3977D560}">
      <dgm:prSet phldrT="[Text]"/>
      <dgm:spPr/>
      <dgm:t>
        <a:bodyPr/>
        <a:lstStyle/>
        <a:p>
          <a:pPr>
            <a:buFont typeface="+mj-lt"/>
            <a:buAutoNum type="romanLcPeriod"/>
          </a:pPr>
          <a:r>
            <a:rPr lang="es-SV" dirty="0"/>
            <a:t>Envío de aplicación y preparación de solución.</a:t>
          </a:r>
          <a:endParaRPr lang="en-US" dirty="0"/>
        </a:p>
      </dgm:t>
    </dgm:pt>
    <dgm:pt modelId="{B268C779-CA47-453B-92AC-827655F427B0}" type="parTrans" cxnId="{E061F626-9C70-4221-BF3F-66D0527DDA74}">
      <dgm:prSet/>
      <dgm:spPr/>
      <dgm:t>
        <a:bodyPr/>
        <a:lstStyle/>
        <a:p>
          <a:endParaRPr lang="en-US"/>
        </a:p>
      </dgm:t>
    </dgm:pt>
    <dgm:pt modelId="{B947F891-8782-4D97-B8D1-71634D6937CA}" type="sibTrans" cxnId="{E061F626-9C70-4221-BF3F-66D0527DDA74}">
      <dgm:prSet/>
      <dgm:spPr/>
      <dgm:t>
        <a:bodyPr/>
        <a:lstStyle/>
        <a:p>
          <a:endParaRPr lang="en-US"/>
        </a:p>
      </dgm:t>
    </dgm:pt>
    <dgm:pt modelId="{B90DEABF-7A2C-49E1-BCA1-4CD3DA87EF95}">
      <dgm:prSet phldrT="[Text]"/>
      <dgm:spPr/>
      <dgm:t>
        <a:bodyPr/>
        <a:lstStyle/>
        <a:p>
          <a:pPr>
            <a:buFont typeface="+mj-lt"/>
            <a:buAutoNum type="romanLcPeriod"/>
          </a:pPr>
          <a:r>
            <a:rPr lang="es-SV" dirty="0"/>
            <a:t>Selección de ganadores.</a:t>
          </a:r>
          <a:endParaRPr lang="en-US" dirty="0"/>
        </a:p>
      </dgm:t>
    </dgm:pt>
    <dgm:pt modelId="{7DD41EA5-33AA-44EF-BE47-424B9E0F11AE}" type="parTrans" cxnId="{6FF65298-A713-4EA7-BB05-66BCE982CEF5}">
      <dgm:prSet/>
      <dgm:spPr/>
      <dgm:t>
        <a:bodyPr/>
        <a:lstStyle/>
        <a:p>
          <a:endParaRPr lang="en-US"/>
        </a:p>
      </dgm:t>
    </dgm:pt>
    <dgm:pt modelId="{9420AFFA-CA47-4143-8670-D1211341CD38}" type="sibTrans" cxnId="{6FF65298-A713-4EA7-BB05-66BCE982CEF5}">
      <dgm:prSet/>
      <dgm:spPr/>
      <dgm:t>
        <a:bodyPr/>
        <a:lstStyle/>
        <a:p>
          <a:endParaRPr lang="en-US"/>
        </a:p>
      </dgm:t>
    </dgm:pt>
    <dgm:pt modelId="{7D701EC0-D0CC-4E3A-B5F8-759CBD81E2F5}" type="pres">
      <dgm:prSet presAssocID="{32354C83-C827-4339-A54C-48CD93FF6192}" presName="Name0" presStyleCnt="0">
        <dgm:presLayoutVars>
          <dgm:dir/>
          <dgm:animLvl val="lvl"/>
          <dgm:resizeHandles val="exact"/>
        </dgm:presLayoutVars>
      </dgm:prSet>
      <dgm:spPr/>
    </dgm:pt>
    <dgm:pt modelId="{6D15CAD3-4DE7-4368-BA80-BA1E36183026}" type="pres">
      <dgm:prSet presAssocID="{1484C085-F2A8-46E5-99AB-927C891A723A}" presName="composite" presStyleCnt="0"/>
      <dgm:spPr/>
    </dgm:pt>
    <dgm:pt modelId="{150E4576-08A4-4774-A82B-5D6F56781DEF}" type="pres">
      <dgm:prSet presAssocID="{1484C085-F2A8-46E5-99AB-927C891A723A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196B69E6-37F9-4B53-BA88-0D87F7572D6D}" type="pres">
      <dgm:prSet presAssocID="{1484C085-F2A8-46E5-99AB-927C891A723A}" presName="desTx" presStyleLbl="alignAccFollowNode1" presStyleIdx="0" presStyleCnt="3">
        <dgm:presLayoutVars>
          <dgm:bulletEnabled val="1"/>
        </dgm:presLayoutVars>
      </dgm:prSet>
      <dgm:spPr/>
    </dgm:pt>
    <dgm:pt modelId="{CF93F7A3-650F-4A3C-969B-8A546C591F0E}" type="pres">
      <dgm:prSet presAssocID="{67FD27BC-1FD3-43C6-8956-B058E3FF6820}" presName="space" presStyleCnt="0"/>
      <dgm:spPr/>
    </dgm:pt>
    <dgm:pt modelId="{99E5B561-8A6A-43A2-9A42-AB050910B423}" type="pres">
      <dgm:prSet presAssocID="{D2B964AA-D631-4605-A7C6-40BFEDFC47F5}" presName="composite" presStyleCnt="0"/>
      <dgm:spPr/>
    </dgm:pt>
    <dgm:pt modelId="{AA6DDB21-DF4D-4BD1-BB43-2BC16DAB3D07}" type="pres">
      <dgm:prSet presAssocID="{D2B964AA-D631-4605-A7C6-40BFEDFC47F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1F65A7F8-6C84-4D72-A785-54042AD118F4}" type="pres">
      <dgm:prSet presAssocID="{D2B964AA-D631-4605-A7C6-40BFEDFC47F5}" presName="desTx" presStyleLbl="alignAccFollowNode1" presStyleIdx="1" presStyleCnt="3">
        <dgm:presLayoutVars>
          <dgm:bulletEnabled val="1"/>
        </dgm:presLayoutVars>
      </dgm:prSet>
      <dgm:spPr/>
    </dgm:pt>
    <dgm:pt modelId="{A30BE94C-ADE5-4ED4-ADBD-68CD4ECACD9B}" type="pres">
      <dgm:prSet presAssocID="{C89BA7C2-B592-4842-BD34-EB9CCBEDA6D2}" presName="space" presStyleCnt="0"/>
      <dgm:spPr/>
    </dgm:pt>
    <dgm:pt modelId="{689D6266-9C29-4FAD-B2C7-10A7C72C188C}" type="pres">
      <dgm:prSet presAssocID="{90FE4621-F899-4AA5-841E-BF849337C4B4}" presName="composite" presStyleCnt="0"/>
      <dgm:spPr/>
    </dgm:pt>
    <dgm:pt modelId="{6C63DB09-E968-4A6C-92B5-91CA8991C27B}" type="pres">
      <dgm:prSet presAssocID="{90FE4621-F899-4AA5-841E-BF849337C4B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02ED4176-62EF-446B-84EB-644C0254A497}" type="pres">
      <dgm:prSet presAssocID="{90FE4621-F899-4AA5-841E-BF849337C4B4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F2C80C0B-0C62-4AF4-B2DF-315077F909A8}" type="presOf" srcId="{B90DEABF-7A2C-49E1-BCA1-4CD3DA87EF95}" destId="{02ED4176-62EF-446B-84EB-644C0254A497}" srcOrd="0" destOrd="4" presId="urn:microsoft.com/office/officeart/2005/8/layout/hList1"/>
    <dgm:cxn modelId="{09BEAA0C-2EBF-49D6-BC76-734E7B870348}" srcId="{90FE4621-F899-4AA5-841E-BF849337C4B4}" destId="{2ABD099A-B7CA-4E7F-9B82-7FEDB4635FF4}" srcOrd="2" destOrd="0" parTransId="{B9DB20E1-42F0-485A-B7B5-C6759C8360AC}" sibTransId="{E57C8F02-D21E-4978-8255-326ADDBCE344}"/>
    <dgm:cxn modelId="{5A9B3914-B298-4319-9956-31FC9C3E9155}" srcId="{32354C83-C827-4339-A54C-48CD93FF6192}" destId="{1484C085-F2A8-46E5-99AB-927C891A723A}" srcOrd="0" destOrd="0" parTransId="{440231D9-71DA-41FD-B088-296AD3D7D17E}" sibTransId="{67FD27BC-1FD3-43C6-8956-B058E3FF6820}"/>
    <dgm:cxn modelId="{2E1BC615-89B9-475A-A0C6-546957B28687}" type="presOf" srcId="{D2B964AA-D631-4605-A7C6-40BFEDFC47F5}" destId="{AA6DDB21-DF4D-4BD1-BB43-2BC16DAB3D07}" srcOrd="0" destOrd="0" presId="urn:microsoft.com/office/officeart/2005/8/layout/hList1"/>
    <dgm:cxn modelId="{E061F626-9C70-4221-BF3F-66D0527DDA74}" srcId="{90FE4621-F899-4AA5-841E-BF849337C4B4}" destId="{1F63BB3B-9999-4695-B276-552B3977D560}" srcOrd="3" destOrd="0" parTransId="{B268C779-CA47-453B-92AC-827655F427B0}" sibTransId="{B947F891-8782-4D97-B8D1-71634D6937CA}"/>
    <dgm:cxn modelId="{9A8A7731-82F4-4860-B622-E3B947246958}" type="presOf" srcId="{A90F6F80-62F0-4FA7-A075-072C84E7A325}" destId="{196B69E6-37F9-4B53-BA88-0D87F7572D6D}" srcOrd="0" destOrd="0" presId="urn:microsoft.com/office/officeart/2005/8/layout/hList1"/>
    <dgm:cxn modelId="{7B282733-D9BA-41D2-B279-0EEF55249042}" type="presOf" srcId="{90FE4621-F899-4AA5-841E-BF849337C4B4}" destId="{6C63DB09-E968-4A6C-92B5-91CA8991C27B}" srcOrd="0" destOrd="0" presId="urn:microsoft.com/office/officeart/2005/8/layout/hList1"/>
    <dgm:cxn modelId="{342ACD33-DA35-4574-BAAF-E105725E3275}" type="presOf" srcId="{43A1AD1A-3129-4D94-B2A8-AAEC25C63E49}" destId="{02ED4176-62EF-446B-84EB-644C0254A497}" srcOrd="0" destOrd="0" presId="urn:microsoft.com/office/officeart/2005/8/layout/hList1"/>
    <dgm:cxn modelId="{B5321D3A-0CDE-488D-9171-ED67241499FE}" type="presOf" srcId="{1484C085-F2A8-46E5-99AB-927C891A723A}" destId="{150E4576-08A4-4774-A82B-5D6F56781DEF}" srcOrd="0" destOrd="0" presId="urn:microsoft.com/office/officeart/2005/8/layout/hList1"/>
    <dgm:cxn modelId="{78FD1A45-58EF-474F-9F8B-D4A27CCA9059}" type="presOf" srcId="{D694B2BB-F09B-4A46-81F2-B72D84D7F557}" destId="{196B69E6-37F9-4B53-BA88-0D87F7572D6D}" srcOrd="0" destOrd="2" presId="urn:microsoft.com/office/officeart/2005/8/layout/hList1"/>
    <dgm:cxn modelId="{0F57B267-8E92-44F4-8319-0DB4CB699A60}" srcId="{1484C085-F2A8-46E5-99AB-927C891A723A}" destId="{A90F6F80-62F0-4FA7-A075-072C84E7A325}" srcOrd="0" destOrd="0" parTransId="{A431EA06-8DB1-40A5-BD10-2341FC94115E}" sibTransId="{34789512-33B7-474B-9663-C596C21C421B}"/>
    <dgm:cxn modelId="{23C6E052-C15A-4C97-A847-87140CD9D073}" type="presOf" srcId="{55E23C34-46EB-4269-B9F5-420D930FD92C}" destId="{02ED4176-62EF-446B-84EB-644C0254A497}" srcOrd="0" destOrd="1" presId="urn:microsoft.com/office/officeart/2005/8/layout/hList1"/>
    <dgm:cxn modelId="{8A5E8855-B656-4EC1-965D-811CB402FDD7}" srcId="{90FE4621-F899-4AA5-841E-BF849337C4B4}" destId="{43A1AD1A-3129-4D94-B2A8-AAEC25C63E49}" srcOrd="0" destOrd="0" parTransId="{6F6D093B-DD21-4B4A-90ED-379788F1BE91}" sibTransId="{FF3A0982-0435-4D6F-BB1C-A625C61EA5DD}"/>
    <dgm:cxn modelId="{F8ECF757-D65D-4779-9DEE-A99A1B94E314}" type="presOf" srcId="{E560D532-0FA7-4D32-BF49-DC17B0E9E2CD}" destId="{196B69E6-37F9-4B53-BA88-0D87F7572D6D}" srcOrd="0" destOrd="4" presId="urn:microsoft.com/office/officeart/2005/8/layout/hList1"/>
    <dgm:cxn modelId="{1A72137C-EF9B-4699-BA11-3F8F98213759}" type="presOf" srcId="{94B7B4D0-8D11-4E92-A8D7-05CD0B08B90E}" destId="{1F65A7F8-6C84-4D72-A785-54042AD118F4}" srcOrd="0" destOrd="0" presId="urn:microsoft.com/office/officeart/2005/8/layout/hList1"/>
    <dgm:cxn modelId="{53BC1489-1308-450D-8FB1-D9D17157EE12}" type="presOf" srcId="{1F63BB3B-9999-4695-B276-552B3977D560}" destId="{02ED4176-62EF-446B-84EB-644C0254A497}" srcOrd="0" destOrd="3" presId="urn:microsoft.com/office/officeart/2005/8/layout/hList1"/>
    <dgm:cxn modelId="{AC337989-2E34-4827-A5FF-CCA3CFC8B8B8}" srcId="{90FE4621-F899-4AA5-841E-BF849337C4B4}" destId="{55E23C34-46EB-4269-B9F5-420D930FD92C}" srcOrd="1" destOrd="0" parTransId="{80DDFBFF-1B0A-45AD-B175-BB5E27DCEE1E}" sibTransId="{9334DF9A-FDD2-4C56-A671-D7DFC614F6A3}"/>
    <dgm:cxn modelId="{50023C8B-92DA-4776-838C-1CB1087033FC}" srcId="{D2B964AA-D631-4605-A7C6-40BFEDFC47F5}" destId="{624A81B9-2DB8-4BB4-8EF1-4BFEAB7C6973}" srcOrd="2" destOrd="0" parTransId="{9C7DD684-6F86-48FE-BA1D-992262ABF7BE}" sibTransId="{733671C4-0C65-49D9-80BE-68568656716E}"/>
    <dgm:cxn modelId="{6FF65298-A713-4EA7-BB05-66BCE982CEF5}" srcId="{90FE4621-F899-4AA5-841E-BF849337C4B4}" destId="{B90DEABF-7A2C-49E1-BCA1-4CD3DA87EF95}" srcOrd="4" destOrd="0" parTransId="{7DD41EA5-33AA-44EF-BE47-424B9E0F11AE}" sibTransId="{9420AFFA-CA47-4143-8670-D1211341CD38}"/>
    <dgm:cxn modelId="{064AAEAE-7ECA-43E4-A47B-33B4DFBAE1A1}" type="presOf" srcId="{153E1724-1C8D-41DA-B8BB-1AD1C0553DEE}" destId="{1F65A7F8-6C84-4D72-A785-54042AD118F4}" srcOrd="0" destOrd="1" presId="urn:microsoft.com/office/officeart/2005/8/layout/hList1"/>
    <dgm:cxn modelId="{191FEDAF-CEBC-4831-A5CB-97336D6E03D2}" type="presOf" srcId="{624A81B9-2DB8-4BB4-8EF1-4BFEAB7C6973}" destId="{1F65A7F8-6C84-4D72-A785-54042AD118F4}" srcOrd="0" destOrd="2" presId="urn:microsoft.com/office/officeart/2005/8/layout/hList1"/>
    <dgm:cxn modelId="{34B101B6-546C-485B-AD66-AB77C8977B0F}" type="presOf" srcId="{32354C83-C827-4339-A54C-48CD93FF6192}" destId="{7D701EC0-D0CC-4E3A-B5F8-759CBD81E2F5}" srcOrd="0" destOrd="0" presId="urn:microsoft.com/office/officeart/2005/8/layout/hList1"/>
    <dgm:cxn modelId="{BB6509B7-AE8B-478F-97DE-BEA76CDE85BC}" srcId="{32354C83-C827-4339-A54C-48CD93FF6192}" destId="{D2B964AA-D631-4605-A7C6-40BFEDFC47F5}" srcOrd="1" destOrd="0" parTransId="{077D139B-414D-420E-849D-0644180C161A}" sibTransId="{C89BA7C2-B592-4842-BD34-EB9CCBEDA6D2}"/>
    <dgm:cxn modelId="{9984A5B9-685D-441E-993B-71933956736D}" srcId="{D2B964AA-D631-4605-A7C6-40BFEDFC47F5}" destId="{153E1724-1C8D-41DA-B8BB-1AD1C0553DEE}" srcOrd="1" destOrd="0" parTransId="{5D85C17A-E81A-44CA-A97E-F2EC2983BA14}" sibTransId="{CB90C5FA-9DB5-4DA9-8EB5-C296E944F0F7}"/>
    <dgm:cxn modelId="{30024BBC-C205-42D0-B254-21D8593B65D9}" type="presOf" srcId="{DEC875EE-E581-42D5-8D1D-E5DA90F74AE3}" destId="{196B69E6-37F9-4B53-BA88-0D87F7572D6D}" srcOrd="0" destOrd="1" presId="urn:microsoft.com/office/officeart/2005/8/layout/hList1"/>
    <dgm:cxn modelId="{365BB0C1-78D1-4DAF-AFFE-0F6B255A4C64}" srcId="{1484C085-F2A8-46E5-99AB-927C891A723A}" destId="{DEC875EE-E581-42D5-8D1D-E5DA90F74AE3}" srcOrd="1" destOrd="0" parTransId="{37CB453B-C574-49A8-A79C-ED37220857DC}" sibTransId="{268F79B7-61B2-44B1-A062-0DAA8E7AE9A2}"/>
    <dgm:cxn modelId="{ED9117C5-861D-4BD7-8687-587483F9E685}" type="presOf" srcId="{2ABD099A-B7CA-4E7F-9B82-7FEDB4635FF4}" destId="{02ED4176-62EF-446B-84EB-644C0254A497}" srcOrd="0" destOrd="2" presId="urn:microsoft.com/office/officeart/2005/8/layout/hList1"/>
    <dgm:cxn modelId="{E3BE76CE-0EC0-4FA5-A3C4-D4B91932549B}" srcId="{D2B964AA-D631-4605-A7C6-40BFEDFC47F5}" destId="{94B7B4D0-8D11-4E92-A8D7-05CD0B08B90E}" srcOrd="0" destOrd="0" parTransId="{387ACA78-4EED-4A56-A4C0-7EE3C2DA1A44}" sibTransId="{D5A2D30F-5C3C-460A-97DE-65D438A13FDF}"/>
    <dgm:cxn modelId="{50DC74D4-9DCA-4750-8E8D-3577D1874CC9}" type="presOf" srcId="{5E21F6F3-4097-4564-B647-5F9350601853}" destId="{196B69E6-37F9-4B53-BA88-0D87F7572D6D}" srcOrd="0" destOrd="3" presId="urn:microsoft.com/office/officeart/2005/8/layout/hList1"/>
    <dgm:cxn modelId="{DD48E0EF-B884-4500-9E17-E439EA100D95}" srcId="{1484C085-F2A8-46E5-99AB-927C891A723A}" destId="{E560D532-0FA7-4D32-BF49-DC17B0E9E2CD}" srcOrd="4" destOrd="0" parTransId="{CFDE8DAF-B0B3-4340-B8B0-240E88CE1948}" sibTransId="{04D4A5DD-D831-4644-9140-8F1C3A95F6D1}"/>
    <dgm:cxn modelId="{9EAAC8F6-38B1-47C8-8CB5-A7E4F6FA9B1A}" srcId="{1484C085-F2A8-46E5-99AB-927C891A723A}" destId="{5E21F6F3-4097-4564-B647-5F9350601853}" srcOrd="3" destOrd="0" parTransId="{6A1947C0-9969-4E2B-BF29-482285880A26}" sibTransId="{6FFED5E6-D9A1-40B1-AE76-EEC74266E3EA}"/>
    <dgm:cxn modelId="{33EED3F6-EEEB-4B0E-8B36-1A6E5A018BE3}" srcId="{32354C83-C827-4339-A54C-48CD93FF6192}" destId="{90FE4621-F899-4AA5-841E-BF849337C4B4}" srcOrd="2" destOrd="0" parTransId="{A6264303-31B7-4B25-A1E6-14056D4DAE40}" sibTransId="{6DC0BB5A-7D99-452C-AA71-8233C2BF31C5}"/>
    <dgm:cxn modelId="{08F43EFE-785C-45B9-AF65-4A77C90B2822}" srcId="{1484C085-F2A8-46E5-99AB-927C891A723A}" destId="{D694B2BB-F09B-4A46-81F2-B72D84D7F557}" srcOrd="2" destOrd="0" parTransId="{AB299596-0F4C-4C61-A712-6488BBA7265A}" sibTransId="{D3F5E06F-CDE2-420F-8DF6-376B5332130B}"/>
    <dgm:cxn modelId="{B2697084-CF1C-44CB-9C59-15340D62C1DC}" type="presParOf" srcId="{7D701EC0-D0CC-4E3A-B5F8-759CBD81E2F5}" destId="{6D15CAD3-4DE7-4368-BA80-BA1E36183026}" srcOrd="0" destOrd="0" presId="urn:microsoft.com/office/officeart/2005/8/layout/hList1"/>
    <dgm:cxn modelId="{E8A12FF0-9126-4AE5-A03A-92716711EB20}" type="presParOf" srcId="{6D15CAD3-4DE7-4368-BA80-BA1E36183026}" destId="{150E4576-08A4-4774-A82B-5D6F56781DEF}" srcOrd="0" destOrd="0" presId="urn:microsoft.com/office/officeart/2005/8/layout/hList1"/>
    <dgm:cxn modelId="{62BCEB61-8A2E-4D5A-8331-5F460DCD19EB}" type="presParOf" srcId="{6D15CAD3-4DE7-4368-BA80-BA1E36183026}" destId="{196B69E6-37F9-4B53-BA88-0D87F7572D6D}" srcOrd="1" destOrd="0" presId="urn:microsoft.com/office/officeart/2005/8/layout/hList1"/>
    <dgm:cxn modelId="{EF68C8CC-3DF7-43A0-9968-C1DB0FDA79DF}" type="presParOf" srcId="{7D701EC0-D0CC-4E3A-B5F8-759CBD81E2F5}" destId="{CF93F7A3-650F-4A3C-969B-8A546C591F0E}" srcOrd="1" destOrd="0" presId="urn:microsoft.com/office/officeart/2005/8/layout/hList1"/>
    <dgm:cxn modelId="{628ABD01-1889-4CE3-9419-0A6E11E6B1B2}" type="presParOf" srcId="{7D701EC0-D0CC-4E3A-B5F8-759CBD81E2F5}" destId="{99E5B561-8A6A-43A2-9A42-AB050910B423}" srcOrd="2" destOrd="0" presId="urn:microsoft.com/office/officeart/2005/8/layout/hList1"/>
    <dgm:cxn modelId="{A97D201B-784C-4D84-A3F1-45634C4FBBE1}" type="presParOf" srcId="{99E5B561-8A6A-43A2-9A42-AB050910B423}" destId="{AA6DDB21-DF4D-4BD1-BB43-2BC16DAB3D07}" srcOrd="0" destOrd="0" presId="urn:microsoft.com/office/officeart/2005/8/layout/hList1"/>
    <dgm:cxn modelId="{43E2F3C7-790B-48D9-A801-3854BF0C9D88}" type="presParOf" srcId="{99E5B561-8A6A-43A2-9A42-AB050910B423}" destId="{1F65A7F8-6C84-4D72-A785-54042AD118F4}" srcOrd="1" destOrd="0" presId="urn:microsoft.com/office/officeart/2005/8/layout/hList1"/>
    <dgm:cxn modelId="{33813B6D-0991-4F43-BB05-9A4113DE05A1}" type="presParOf" srcId="{7D701EC0-D0CC-4E3A-B5F8-759CBD81E2F5}" destId="{A30BE94C-ADE5-4ED4-ADBD-68CD4ECACD9B}" srcOrd="3" destOrd="0" presId="urn:microsoft.com/office/officeart/2005/8/layout/hList1"/>
    <dgm:cxn modelId="{0CCB5284-CFED-41A4-83A9-58518580C93E}" type="presParOf" srcId="{7D701EC0-D0CC-4E3A-B5F8-759CBD81E2F5}" destId="{689D6266-9C29-4FAD-B2C7-10A7C72C188C}" srcOrd="4" destOrd="0" presId="urn:microsoft.com/office/officeart/2005/8/layout/hList1"/>
    <dgm:cxn modelId="{987EA70D-5F40-4499-A521-1B6571F19C6B}" type="presParOf" srcId="{689D6266-9C29-4FAD-B2C7-10A7C72C188C}" destId="{6C63DB09-E968-4A6C-92B5-91CA8991C27B}" srcOrd="0" destOrd="0" presId="urn:microsoft.com/office/officeart/2005/8/layout/hList1"/>
    <dgm:cxn modelId="{95005912-478C-4221-A05C-C586AFFA3ECB}" type="presParOf" srcId="{689D6266-9C29-4FAD-B2C7-10A7C72C188C}" destId="{02ED4176-62EF-446B-84EB-644C0254A49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081567-767A-45A5-85F0-97FA90B90830}">
      <dsp:nvSpPr>
        <dsp:cNvPr id="0" name=""/>
        <dsp:cNvSpPr/>
      </dsp:nvSpPr>
      <dsp:spPr>
        <a:xfrm>
          <a:off x="6495" y="1340340"/>
          <a:ext cx="1941500" cy="138331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Diferentes instituciones que promueven innovación</a:t>
          </a:r>
          <a:endParaRPr lang="en-US" sz="1400" kern="1200" dirty="0"/>
        </a:p>
      </dsp:txBody>
      <dsp:txXfrm>
        <a:off x="47011" y="1380856"/>
        <a:ext cx="1860468" cy="1302287"/>
      </dsp:txXfrm>
    </dsp:sp>
    <dsp:sp modelId="{EA667CD0-283D-4455-9E3F-696D2E6EACA1}">
      <dsp:nvSpPr>
        <dsp:cNvPr id="0" name=""/>
        <dsp:cNvSpPr/>
      </dsp:nvSpPr>
      <dsp:spPr>
        <a:xfrm>
          <a:off x="2142146" y="1791253"/>
          <a:ext cx="411598" cy="4814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>
        <a:off x="2142146" y="1887551"/>
        <a:ext cx="288119" cy="288896"/>
      </dsp:txXfrm>
    </dsp:sp>
    <dsp:sp modelId="{366BDC58-E129-475E-A990-1BE01D150E31}">
      <dsp:nvSpPr>
        <dsp:cNvPr id="0" name=""/>
        <dsp:cNvSpPr/>
      </dsp:nvSpPr>
      <dsp:spPr>
        <a:xfrm>
          <a:off x="2724596" y="1340340"/>
          <a:ext cx="1941500" cy="138331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-No siempre hay estrategias nacionales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-Asimetrías en el desarrollo de capacidades</a:t>
          </a:r>
          <a:endParaRPr lang="en-US" sz="1400" kern="1200" dirty="0"/>
        </a:p>
      </dsp:txBody>
      <dsp:txXfrm>
        <a:off x="2765112" y="1380856"/>
        <a:ext cx="1860468" cy="1302287"/>
      </dsp:txXfrm>
    </dsp:sp>
    <dsp:sp modelId="{9F6CA0D0-790A-43AE-92B5-0B386465B93A}">
      <dsp:nvSpPr>
        <dsp:cNvPr id="0" name=""/>
        <dsp:cNvSpPr/>
      </dsp:nvSpPr>
      <dsp:spPr>
        <a:xfrm>
          <a:off x="4860246" y="1791253"/>
          <a:ext cx="411598" cy="4814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>
        <a:off x="4860246" y="1887551"/>
        <a:ext cx="288119" cy="288896"/>
      </dsp:txXfrm>
    </dsp:sp>
    <dsp:sp modelId="{8CD8A0B1-DA90-4C46-9ECB-1657DEE98361}">
      <dsp:nvSpPr>
        <dsp:cNvPr id="0" name=""/>
        <dsp:cNvSpPr/>
      </dsp:nvSpPr>
      <dsp:spPr>
        <a:xfrm>
          <a:off x="5442696" y="1340340"/>
          <a:ext cx="1941500" cy="138331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b="1" kern="1200" dirty="0"/>
            <a:t>DIFERENTES METODOLOGÍAS PARA PROMOVER EXPORTACIONES A TRAVÉS DE INNOVACIÓN ABIERTA</a:t>
          </a:r>
          <a:endParaRPr lang="en-US" sz="1400" b="1" kern="1200" dirty="0"/>
        </a:p>
      </dsp:txBody>
      <dsp:txXfrm>
        <a:off x="5483212" y="1380856"/>
        <a:ext cx="1860468" cy="13022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781EB8-9864-44E4-8225-D033A9376891}">
      <dsp:nvSpPr>
        <dsp:cNvPr id="0" name=""/>
        <dsp:cNvSpPr/>
      </dsp:nvSpPr>
      <dsp:spPr>
        <a:xfrm>
          <a:off x="3467" y="0"/>
          <a:ext cx="3335754" cy="40640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2000" kern="1200" dirty="0"/>
            <a:t>Países con ecosistemas de innovación avanzados</a:t>
          </a:r>
          <a:endParaRPr lang="en-US" sz="2000" kern="1200" dirty="0"/>
        </a:p>
      </dsp:txBody>
      <dsp:txXfrm>
        <a:off x="3467" y="0"/>
        <a:ext cx="3335754" cy="1219200"/>
      </dsp:txXfrm>
    </dsp:sp>
    <dsp:sp modelId="{22DF17BF-428B-4FB4-8650-32D8A3815326}">
      <dsp:nvSpPr>
        <dsp:cNvPr id="0" name=""/>
        <dsp:cNvSpPr/>
      </dsp:nvSpPr>
      <dsp:spPr>
        <a:xfrm>
          <a:off x="337043" y="1219782"/>
          <a:ext cx="2668603" cy="15257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1) Proyectos de investigación aplicada academia-industria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2) Proyectos de </a:t>
          </a:r>
          <a:r>
            <a:rPr lang="es-SV" sz="1600" kern="1200" dirty="0" err="1"/>
            <a:t>Corporate</a:t>
          </a:r>
          <a:r>
            <a:rPr lang="es-SV" sz="1600" kern="1200" dirty="0"/>
            <a:t> </a:t>
          </a:r>
          <a:r>
            <a:rPr lang="es-SV" sz="1600" kern="1200" dirty="0" err="1"/>
            <a:t>Venturing</a:t>
          </a:r>
          <a:r>
            <a:rPr lang="es-SV" sz="1600" kern="1200" dirty="0"/>
            <a:t> y Capital de Riesgo</a:t>
          </a:r>
          <a:endParaRPr lang="en-US" sz="1600" kern="1200" dirty="0"/>
        </a:p>
      </dsp:txBody>
      <dsp:txXfrm>
        <a:off x="381730" y="1264469"/>
        <a:ext cx="2579229" cy="1436337"/>
      </dsp:txXfrm>
    </dsp:sp>
    <dsp:sp modelId="{F78D4F72-1205-40BA-8598-59FCF1FC5195}">
      <dsp:nvSpPr>
        <dsp:cNvPr id="0" name=""/>
        <dsp:cNvSpPr/>
      </dsp:nvSpPr>
      <dsp:spPr>
        <a:xfrm>
          <a:off x="337043" y="2894124"/>
          <a:ext cx="2668603" cy="9660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904150"/>
                <a:satOff val="-552"/>
                <a:lumOff val="2157"/>
                <a:alphaOff val="0"/>
                <a:tint val="96000"/>
                <a:lumMod val="100000"/>
              </a:schemeClr>
            </a:gs>
            <a:gs pos="78000">
              <a:schemeClr val="accent2">
                <a:hueOff val="-904150"/>
                <a:satOff val="-552"/>
                <a:lumOff val="215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500" kern="1200" dirty="0"/>
            <a:t>Chile-Colombia-México-Brasil-Perú-Costa Rica-Uruguay-Argentina-Panamá-Paraguay-RRDD</a:t>
          </a:r>
          <a:endParaRPr lang="en-US" sz="1500" kern="1200" dirty="0"/>
        </a:p>
      </dsp:txBody>
      <dsp:txXfrm>
        <a:off x="365339" y="2922420"/>
        <a:ext cx="2612011" cy="909500"/>
      </dsp:txXfrm>
    </dsp:sp>
    <dsp:sp modelId="{367D4DF7-D87F-4504-8043-C73A69F9B8D3}">
      <dsp:nvSpPr>
        <dsp:cNvPr id="0" name=""/>
        <dsp:cNvSpPr/>
      </dsp:nvSpPr>
      <dsp:spPr>
        <a:xfrm>
          <a:off x="3589403" y="0"/>
          <a:ext cx="3335754" cy="40640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2000" kern="1200" dirty="0"/>
            <a:t>Países con ecosistemas de innovación en desarrollo</a:t>
          </a:r>
          <a:endParaRPr lang="en-US" sz="2000" kern="1200" dirty="0"/>
        </a:p>
      </dsp:txBody>
      <dsp:txXfrm>
        <a:off x="3589403" y="0"/>
        <a:ext cx="3335754" cy="1219200"/>
      </dsp:txXfrm>
    </dsp:sp>
    <dsp:sp modelId="{54B38DEA-488B-4EC4-A338-B52CB3F7A3ED}">
      <dsp:nvSpPr>
        <dsp:cNvPr id="0" name=""/>
        <dsp:cNvSpPr/>
      </dsp:nvSpPr>
      <dsp:spPr>
        <a:xfrm>
          <a:off x="3922978" y="1220390"/>
          <a:ext cx="2668603" cy="1225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1808300"/>
                <a:satOff val="-1104"/>
                <a:lumOff val="4314"/>
                <a:alphaOff val="0"/>
                <a:tint val="96000"/>
                <a:lumMod val="100000"/>
              </a:schemeClr>
            </a:gs>
            <a:gs pos="78000">
              <a:schemeClr val="accent2">
                <a:hueOff val="-1808300"/>
                <a:satOff val="-1104"/>
                <a:lumOff val="431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3) Retos empresariales para la exportación</a:t>
          </a:r>
          <a:endParaRPr lang="en-US" sz="1600" kern="1200" dirty="0"/>
        </a:p>
      </dsp:txBody>
      <dsp:txXfrm>
        <a:off x="3958867" y="1256279"/>
        <a:ext cx="2596825" cy="1153573"/>
      </dsp:txXfrm>
    </dsp:sp>
    <dsp:sp modelId="{A3F61AB8-ECE2-46DE-A1CC-8E522AEC08F0}">
      <dsp:nvSpPr>
        <dsp:cNvPr id="0" name=""/>
        <dsp:cNvSpPr/>
      </dsp:nvSpPr>
      <dsp:spPr>
        <a:xfrm>
          <a:off x="3922978" y="2634257"/>
          <a:ext cx="2668603" cy="1225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2712450"/>
                <a:satOff val="-1656"/>
                <a:lumOff val="6471"/>
                <a:alphaOff val="0"/>
                <a:tint val="96000"/>
                <a:lumMod val="100000"/>
              </a:schemeClr>
            </a:gs>
            <a:gs pos="78000">
              <a:schemeClr val="accent2">
                <a:hueOff val="-2712450"/>
                <a:satOff val="-1656"/>
                <a:lumOff val="647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500" kern="1200" dirty="0"/>
            <a:t>Ecuador-El Salvador-Honduras-Guatemala-Bolivia-Nicaragua-Venezuela-Cuba</a:t>
          </a:r>
          <a:endParaRPr lang="en-US" sz="1500" kern="1200" dirty="0"/>
        </a:p>
      </dsp:txBody>
      <dsp:txXfrm>
        <a:off x="3958867" y="2670146"/>
        <a:ext cx="2596825" cy="11535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0E4576-08A4-4774-A82B-5D6F56781DEF}">
      <dsp:nvSpPr>
        <dsp:cNvPr id="0" name=""/>
        <dsp:cNvSpPr/>
      </dsp:nvSpPr>
      <dsp:spPr>
        <a:xfrm>
          <a:off x="2506" y="245517"/>
          <a:ext cx="2444033" cy="4032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b="1" kern="1200" dirty="0"/>
            <a:t>Requisitos</a:t>
          </a:r>
          <a:endParaRPr lang="en-US" sz="1400" b="1" kern="1200" dirty="0"/>
        </a:p>
      </dsp:txBody>
      <dsp:txXfrm>
        <a:off x="2506" y="245517"/>
        <a:ext cx="2444033" cy="403200"/>
      </dsp:txXfrm>
    </dsp:sp>
    <dsp:sp modelId="{196B69E6-37F9-4B53-BA88-0D87F7572D6D}">
      <dsp:nvSpPr>
        <dsp:cNvPr id="0" name=""/>
        <dsp:cNvSpPr/>
      </dsp:nvSpPr>
      <dsp:spPr>
        <a:xfrm>
          <a:off x="2506" y="648717"/>
          <a:ext cx="2444033" cy="2594024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400" kern="1200" dirty="0"/>
            <a:t>Aportar innovación.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400" kern="1200" dirty="0"/>
            <a:t>Lideran una o más PYMES.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400" kern="1200" dirty="0"/>
            <a:t>Poseer indicadores para medir impacto.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400" kern="1200" dirty="0"/>
            <a:t>Contribuir a ODS.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400" kern="1200" dirty="0"/>
            <a:t>Mujeres en equipos investigadores.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400" kern="1200" dirty="0"/>
            <a:t>Priorizar sectores</a:t>
          </a:r>
          <a:endParaRPr lang="en-US" sz="1400" kern="1200" dirty="0"/>
        </a:p>
      </dsp:txBody>
      <dsp:txXfrm>
        <a:off x="2506" y="648717"/>
        <a:ext cx="2444033" cy="2594024"/>
      </dsp:txXfrm>
    </dsp:sp>
    <dsp:sp modelId="{AA6DDB21-DF4D-4BD1-BB43-2BC16DAB3D07}">
      <dsp:nvSpPr>
        <dsp:cNvPr id="0" name=""/>
        <dsp:cNvSpPr/>
      </dsp:nvSpPr>
      <dsp:spPr>
        <a:xfrm>
          <a:off x="2788704" y="245517"/>
          <a:ext cx="2444033" cy="4032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b="1" kern="1200" dirty="0"/>
            <a:t>Beneficios</a:t>
          </a:r>
          <a:endParaRPr lang="en-US" sz="1400" b="1" kern="1200" dirty="0"/>
        </a:p>
      </dsp:txBody>
      <dsp:txXfrm>
        <a:off x="2788704" y="245517"/>
        <a:ext cx="2444033" cy="403200"/>
      </dsp:txXfrm>
    </dsp:sp>
    <dsp:sp modelId="{1F65A7F8-6C84-4D72-A785-54042AD118F4}">
      <dsp:nvSpPr>
        <dsp:cNvPr id="0" name=""/>
        <dsp:cNvSpPr/>
      </dsp:nvSpPr>
      <dsp:spPr>
        <a:xfrm>
          <a:off x="2788704" y="648717"/>
          <a:ext cx="2444033" cy="2594024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400" kern="1200" dirty="0"/>
            <a:t>Financiar 75% de presupuesto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400" kern="1200" dirty="0"/>
            <a:t>Opción de apoyar registro de patentes.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400" kern="1200" dirty="0"/>
            <a:t>Montos máximos: USD 150,000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400" kern="1200" dirty="0"/>
            <a:t>Plazo: 12-18 meses.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400" kern="1200" dirty="0"/>
            <a:t>Mayor financiamiento si aplican 2 </a:t>
          </a:r>
          <a:r>
            <a:rPr lang="es-SV" sz="1400" kern="1200" dirty="0" err="1"/>
            <a:t>ó</a:t>
          </a:r>
          <a:r>
            <a:rPr lang="es-SV" sz="1400" kern="1200" dirty="0"/>
            <a:t> + PYMES y la investigación es desarrollada por mayoría de mujeres</a:t>
          </a:r>
          <a:endParaRPr lang="en-US" sz="1400" kern="1200" dirty="0"/>
        </a:p>
      </dsp:txBody>
      <dsp:txXfrm>
        <a:off x="2788704" y="648717"/>
        <a:ext cx="2444033" cy="2594024"/>
      </dsp:txXfrm>
    </dsp:sp>
    <dsp:sp modelId="{6C63DB09-E968-4A6C-92B5-91CA8991C27B}">
      <dsp:nvSpPr>
        <dsp:cNvPr id="0" name=""/>
        <dsp:cNvSpPr/>
      </dsp:nvSpPr>
      <dsp:spPr>
        <a:xfrm>
          <a:off x="5574902" y="245517"/>
          <a:ext cx="2444033" cy="4032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b="1" kern="1200" dirty="0"/>
            <a:t>Pasos</a:t>
          </a:r>
          <a:endParaRPr lang="en-US" sz="1400" b="1" kern="1200" dirty="0"/>
        </a:p>
      </dsp:txBody>
      <dsp:txXfrm>
        <a:off x="5574902" y="245517"/>
        <a:ext cx="2444033" cy="403200"/>
      </dsp:txXfrm>
    </dsp:sp>
    <dsp:sp modelId="{02ED4176-62EF-446B-84EB-644C0254A497}">
      <dsp:nvSpPr>
        <dsp:cNvPr id="0" name=""/>
        <dsp:cNvSpPr/>
      </dsp:nvSpPr>
      <dsp:spPr>
        <a:xfrm>
          <a:off x="5574902" y="648717"/>
          <a:ext cx="2444033" cy="2594024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romanLcPeriod"/>
          </a:pPr>
          <a:r>
            <a:rPr lang="es-SV" sz="1400" kern="1200" dirty="0"/>
            <a:t>Llenar ficha de aplicación.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romanLcPeriod"/>
          </a:pPr>
          <a:r>
            <a:rPr lang="es-SV" sz="1400" kern="1200" dirty="0"/>
            <a:t>Presentar documentación de soporte.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romanLcPeriod"/>
          </a:pPr>
          <a:r>
            <a:rPr lang="es-SV" sz="1400" kern="1200" dirty="0"/>
            <a:t>Especificar rubros elegibles para financiar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romanLcPeriod"/>
          </a:pPr>
          <a:r>
            <a:rPr lang="es-SV" sz="1400" kern="1200" dirty="0"/>
            <a:t>Conformar comité evaluador.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romanLcPeriod"/>
          </a:pPr>
          <a:r>
            <a:rPr lang="es-SV" sz="1400" kern="1200" dirty="0"/>
            <a:t>Selección proyectos ganadores.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romanLcPeriod"/>
          </a:pPr>
          <a:r>
            <a:rPr lang="es-SV" sz="1400" kern="1200" dirty="0"/>
            <a:t>Implementación.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romanLcPeriod"/>
          </a:pPr>
          <a:r>
            <a:rPr lang="es-SV" sz="1400" kern="1200" dirty="0"/>
            <a:t>Reconocimientos.</a:t>
          </a:r>
          <a:endParaRPr lang="en-US" sz="1400" kern="1200" dirty="0"/>
        </a:p>
      </dsp:txBody>
      <dsp:txXfrm>
        <a:off x="5574902" y="648717"/>
        <a:ext cx="2444033" cy="25940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651E05-4909-4C49-A25A-EB5085F379E5}">
      <dsp:nvSpPr>
        <dsp:cNvPr id="0" name=""/>
        <dsp:cNvSpPr/>
      </dsp:nvSpPr>
      <dsp:spPr>
        <a:xfrm>
          <a:off x="0" y="28549"/>
          <a:ext cx="5707846" cy="3567403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272FF5-BD9F-4150-8EDA-F30888D3B125}">
      <dsp:nvSpPr>
        <dsp:cNvPr id="0" name=""/>
        <dsp:cNvSpPr/>
      </dsp:nvSpPr>
      <dsp:spPr>
        <a:xfrm>
          <a:off x="724896" y="2490771"/>
          <a:ext cx="148403" cy="148403"/>
        </a:xfrm>
        <a:prstGeom prst="ellips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274663-E8E2-410E-B137-B5C365FA1FFB}">
      <dsp:nvSpPr>
        <dsp:cNvPr id="0" name=""/>
        <dsp:cNvSpPr/>
      </dsp:nvSpPr>
      <dsp:spPr>
        <a:xfrm>
          <a:off x="799098" y="2564973"/>
          <a:ext cx="1329928" cy="10309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636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Fortalecer</a:t>
          </a:r>
          <a:r>
            <a:rPr lang="en-US" sz="1600" kern="1200" dirty="0"/>
            <a:t> </a:t>
          </a:r>
          <a:r>
            <a:rPr lang="en-US" sz="1600" kern="1200" dirty="0" err="1"/>
            <a:t>vínculos</a:t>
          </a:r>
          <a:r>
            <a:rPr lang="en-US" sz="1600" kern="1200" dirty="0"/>
            <a:t> </a:t>
          </a:r>
          <a:r>
            <a:rPr lang="en-US" sz="1600" kern="1200" dirty="0" err="1"/>
            <a:t>empresa</a:t>
          </a:r>
          <a:r>
            <a:rPr lang="en-US" sz="1600" kern="1200" dirty="0"/>
            <a:t>-academia</a:t>
          </a:r>
        </a:p>
      </dsp:txBody>
      <dsp:txXfrm>
        <a:off x="799098" y="2564973"/>
        <a:ext cx="1329928" cy="1030979"/>
      </dsp:txXfrm>
    </dsp:sp>
    <dsp:sp modelId="{490F7EC2-12D5-4115-9977-8C0975D80CD4}">
      <dsp:nvSpPr>
        <dsp:cNvPr id="0" name=""/>
        <dsp:cNvSpPr/>
      </dsp:nvSpPr>
      <dsp:spPr>
        <a:xfrm>
          <a:off x="2034847" y="1521151"/>
          <a:ext cx="268268" cy="268268"/>
        </a:xfrm>
        <a:prstGeom prst="ellipse">
          <a:avLst/>
        </a:prstGeom>
        <a:solidFill>
          <a:schemeClr val="accent2">
            <a:shade val="50000"/>
            <a:hueOff val="386313"/>
            <a:satOff val="-16063"/>
            <a:lumOff val="3328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6E3D8E-B82C-4A04-AF2D-8AC43163B5F0}">
      <dsp:nvSpPr>
        <dsp:cNvPr id="0" name=""/>
        <dsp:cNvSpPr/>
      </dsp:nvSpPr>
      <dsp:spPr>
        <a:xfrm>
          <a:off x="2033678" y="1655285"/>
          <a:ext cx="1640489" cy="1940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15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Ejecución</a:t>
          </a:r>
          <a:r>
            <a:rPr lang="en-US" sz="1600" kern="1200" dirty="0"/>
            <a:t> y </a:t>
          </a:r>
          <a:r>
            <a:rPr lang="en-US" sz="1600" kern="1200" dirty="0" err="1"/>
            <a:t>evaluación</a:t>
          </a:r>
          <a:r>
            <a:rPr lang="en-US" sz="1600" kern="1200" dirty="0"/>
            <a:t> de </a:t>
          </a:r>
          <a:r>
            <a:rPr lang="en-US" sz="1600" kern="1200" dirty="0" err="1"/>
            <a:t>proyectos</a:t>
          </a:r>
          <a:endParaRPr lang="en-US" sz="1600" kern="1200" dirty="0"/>
        </a:p>
      </dsp:txBody>
      <dsp:txXfrm>
        <a:off x="2033678" y="1655285"/>
        <a:ext cx="1640489" cy="1940667"/>
      </dsp:txXfrm>
    </dsp:sp>
    <dsp:sp modelId="{1EAB2760-D209-4597-BAC7-BC88B72A72DB}">
      <dsp:nvSpPr>
        <dsp:cNvPr id="0" name=""/>
        <dsp:cNvSpPr/>
      </dsp:nvSpPr>
      <dsp:spPr>
        <a:xfrm>
          <a:off x="3610212" y="931102"/>
          <a:ext cx="371009" cy="371009"/>
        </a:xfrm>
        <a:prstGeom prst="ellipse">
          <a:avLst/>
        </a:prstGeom>
        <a:solidFill>
          <a:schemeClr val="accent2">
            <a:shade val="50000"/>
            <a:hueOff val="386313"/>
            <a:satOff val="-16063"/>
            <a:lumOff val="3328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439827-0EED-4613-9747-F729B5237822}">
      <dsp:nvSpPr>
        <dsp:cNvPr id="0" name=""/>
        <dsp:cNvSpPr/>
      </dsp:nvSpPr>
      <dsp:spPr>
        <a:xfrm>
          <a:off x="3531871" y="1337938"/>
          <a:ext cx="1949658" cy="7867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6591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CENTROS DE INNOVACIÓN</a:t>
          </a:r>
        </a:p>
      </dsp:txBody>
      <dsp:txXfrm>
        <a:off x="3531871" y="1337938"/>
        <a:ext cx="1949658" cy="7867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0E4576-08A4-4774-A82B-5D6F56781DEF}">
      <dsp:nvSpPr>
        <dsp:cNvPr id="0" name=""/>
        <dsp:cNvSpPr/>
      </dsp:nvSpPr>
      <dsp:spPr>
        <a:xfrm>
          <a:off x="2506" y="155447"/>
          <a:ext cx="2444033" cy="4032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b="1" kern="1200" dirty="0"/>
            <a:t>Requisitos</a:t>
          </a:r>
          <a:endParaRPr lang="en-US" sz="1400" b="1" kern="1200" dirty="0"/>
        </a:p>
      </dsp:txBody>
      <dsp:txXfrm>
        <a:off x="2506" y="155447"/>
        <a:ext cx="2444033" cy="403200"/>
      </dsp:txXfrm>
    </dsp:sp>
    <dsp:sp modelId="{196B69E6-37F9-4B53-BA88-0D87F7572D6D}">
      <dsp:nvSpPr>
        <dsp:cNvPr id="0" name=""/>
        <dsp:cNvSpPr/>
      </dsp:nvSpPr>
      <dsp:spPr>
        <a:xfrm>
          <a:off x="2506" y="558647"/>
          <a:ext cx="2444033" cy="2774165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400" kern="1200" dirty="0"/>
            <a:t>PYME formalmente establecida exportadora o con potencial comprobado.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400" kern="1200" dirty="0"/>
            <a:t>Sectores priorizados.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400" kern="1200" dirty="0"/>
            <a:t>Producto/servicio o proceso que cumpla con uno de los ODS.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400" kern="1200" dirty="0"/>
            <a:t>Tener un equipo de trabajo con presencia importante de mujeres (porcentaje, cantidad)</a:t>
          </a:r>
          <a:endParaRPr lang="en-US" sz="1400" kern="1200" dirty="0"/>
        </a:p>
      </dsp:txBody>
      <dsp:txXfrm>
        <a:off x="2506" y="558647"/>
        <a:ext cx="2444033" cy="2774165"/>
      </dsp:txXfrm>
    </dsp:sp>
    <dsp:sp modelId="{AA6DDB21-DF4D-4BD1-BB43-2BC16DAB3D07}">
      <dsp:nvSpPr>
        <dsp:cNvPr id="0" name=""/>
        <dsp:cNvSpPr/>
      </dsp:nvSpPr>
      <dsp:spPr>
        <a:xfrm>
          <a:off x="2788704" y="155447"/>
          <a:ext cx="2444033" cy="4032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b="1" kern="1200" dirty="0"/>
            <a:t>Beneficios</a:t>
          </a:r>
          <a:endParaRPr lang="en-US" sz="1400" b="1" kern="1200" dirty="0"/>
        </a:p>
      </dsp:txBody>
      <dsp:txXfrm>
        <a:off x="2788704" y="155447"/>
        <a:ext cx="2444033" cy="403200"/>
      </dsp:txXfrm>
    </dsp:sp>
    <dsp:sp modelId="{1F65A7F8-6C84-4D72-A785-54042AD118F4}">
      <dsp:nvSpPr>
        <dsp:cNvPr id="0" name=""/>
        <dsp:cNvSpPr/>
      </dsp:nvSpPr>
      <dsp:spPr>
        <a:xfrm>
          <a:off x="2788704" y="558647"/>
          <a:ext cx="2444033" cy="2774165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400" kern="1200" dirty="0"/>
            <a:t>Diagnóstico de escalabilidad a PYMES participantes.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400" kern="1200" dirty="0"/>
            <a:t>Vinculación con entidades de capital de riesgo y </a:t>
          </a:r>
          <a:r>
            <a:rPr lang="es-SV" sz="1400" kern="1200" dirty="0" err="1"/>
            <a:t>corporate</a:t>
          </a:r>
          <a:r>
            <a:rPr lang="es-SV" sz="1400" kern="1200" dirty="0"/>
            <a:t> </a:t>
          </a:r>
          <a:r>
            <a:rPr lang="es-SV" sz="1400" kern="1200" dirty="0" err="1"/>
            <a:t>venturing</a:t>
          </a:r>
          <a:r>
            <a:rPr lang="es-SV" sz="1400" kern="1200" dirty="0"/>
            <a:t>: </a:t>
          </a:r>
          <a:r>
            <a:rPr lang="es-SV" sz="1400" b="1" kern="1200" dirty="0">
              <a:solidFill>
                <a:srgbClr val="C00000"/>
              </a:solidFill>
            </a:rPr>
            <a:t>WAYRA, MASISA LAB, LAVCA (</a:t>
          </a:r>
          <a:r>
            <a:rPr lang="es-SV" sz="1400" b="1" kern="1200" dirty="0" err="1">
              <a:solidFill>
                <a:srgbClr val="C00000"/>
              </a:solidFill>
            </a:rPr>
            <a:t>Association</a:t>
          </a:r>
          <a:r>
            <a:rPr lang="es-SV" sz="1400" b="1" kern="1200" dirty="0">
              <a:solidFill>
                <a:srgbClr val="C00000"/>
              </a:solidFill>
            </a:rPr>
            <a:t> por </a:t>
          </a:r>
          <a:r>
            <a:rPr lang="es-SV" sz="1400" b="1" kern="1200" dirty="0" err="1">
              <a:solidFill>
                <a:srgbClr val="C00000"/>
              </a:solidFill>
            </a:rPr>
            <a:t>Private</a:t>
          </a:r>
          <a:r>
            <a:rPr lang="es-SV" sz="1400" b="1" kern="1200" dirty="0">
              <a:solidFill>
                <a:srgbClr val="C00000"/>
              </a:solidFill>
            </a:rPr>
            <a:t> Capital </a:t>
          </a:r>
          <a:r>
            <a:rPr lang="es-SV" sz="1400" b="1" kern="1200" dirty="0" err="1">
              <a:solidFill>
                <a:srgbClr val="C00000"/>
              </a:solidFill>
            </a:rPr>
            <a:t>Invesment</a:t>
          </a:r>
          <a:r>
            <a:rPr lang="es-SV" sz="1400" b="1" kern="1200" dirty="0">
              <a:solidFill>
                <a:srgbClr val="C00000"/>
              </a:solidFill>
            </a:rPr>
            <a:t> in LATAM).</a:t>
          </a:r>
          <a:endParaRPr lang="en-US" sz="1400" b="1" kern="1200" dirty="0">
            <a:solidFill>
              <a:srgbClr val="C0000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400" kern="1200" dirty="0"/>
            <a:t> Eventos de </a:t>
          </a:r>
          <a:r>
            <a:rPr lang="es-SV" sz="1400" kern="1200" dirty="0" err="1"/>
            <a:t>networking</a:t>
          </a:r>
          <a:r>
            <a:rPr lang="es-SV" sz="1400" kern="1200" dirty="0"/>
            <a:t>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400" kern="1200" dirty="0"/>
            <a:t>Posible financiamiento de proyectos.</a:t>
          </a:r>
          <a:endParaRPr lang="en-US" sz="1400" kern="1200" dirty="0"/>
        </a:p>
      </dsp:txBody>
      <dsp:txXfrm>
        <a:off x="2788704" y="558647"/>
        <a:ext cx="2444033" cy="2774165"/>
      </dsp:txXfrm>
    </dsp:sp>
    <dsp:sp modelId="{6C63DB09-E968-4A6C-92B5-91CA8991C27B}">
      <dsp:nvSpPr>
        <dsp:cNvPr id="0" name=""/>
        <dsp:cNvSpPr/>
      </dsp:nvSpPr>
      <dsp:spPr>
        <a:xfrm>
          <a:off x="5574902" y="155447"/>
          <a:ext cx="2444033" cy="4032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b="1" kern="1200" dirty="0"/>
            <a:t>Pasos</a:t>
          </a:r>
          <a:endParaRPr lang="en-US" sz="1400" b="1" kern="1200" dirty="0"/>
        </a:p>
      </dsp:txBody>
      <dsp:txXfrm>
        <a:off x="5574902" y="155447"/>
        <a:ext cx="2444033" cy="403200"/>
      </dsp:txXfrm>
    </dsp:sp>
    <dsp:sp modelId="{02ED4176-62EF-446B-84EB-644C0254A497}">
      <dsp:nvSpPr>
        <dsp:cNvPr id="0" name=""/>
        <dsp:cNvSpPr/>
      </dsp:nvSpPr>
      <dsp:spPr>
        <a:xfrm>
          <a:off x="5574902" y="558647"/>
          <a:ext cx="2444033" cy="2774165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romanLcPeriod"/>
          </a:pPr>
          <a:r>
            <a:rPr lang="es-SV" sz="1400" kern="1200" dirty="0"/>
            <a:t>Crear portafolio de PYMES participantes.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romanLcPeriod"/>
          </a:pPr>
          <a:r>
            <a:rPr lang="es-SV" sz="1400" kern="1200" dirty="0"/>
            <a:t>Análisis de escalabilidad.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romanLcPeriod"/>
          </a:pPr>
          <a:r>
            <a:rPr lang="es-SV" sz="1400" kern="1200" dirty="0"/>
            <a:t>Identificar entidades de capital de riesgo y multinacionales.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romanLcPeriod"/>
          </a:pPr>
          <a:r>
            <a:rPr lang="es-SV" sz="1400" kern="1200" dirty="0"/>
            <a:t>Selección.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romanLcPeriod"/>
          </a:pPr>
          <a:r>
            <a:rPr lang="es-SV" sz="1400" kern="1200" dirty="0"/>
            <a:t>Organizar eventos de </a:t>
          </a:r>
          <a:r>
            <a:rPr lang="es-SV" sz="1400" kern="1200" dirty="0" err="1"/>
            <a:t>networking</a:t>
          </a:r>
          <a:r>
            <a:rPr lang="es-SV" sz="1400" kern="1200" dirty="0"/>
            <a:t>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romanLcPeriod"/>
          </a:pPr>
          <a:r>
            <a:rPr lang="es-SV" sz="1400" kern="1200" dirty="0"/>
            <a:t>Seguimiento y evaluación a mejores proyectos.</a:t>
          </a:r>
          <a:endParaRPr lang="en-US" sz="1400" kern="1200" dirty="0"/>
        </a:p>
      </dsp:txBody>
      <dsp:txXfrm>
        <a:off x="5574902" y="558647"/>
        <a:ext cx="2444033" cy="277416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0E4576-08A4-4774-A82B-5D6F56781DEF}">
      <dsp:nvSpPr>
        <dsp:cNvPr id="0" name=""/>
        <dsp:cNvSpPr/>
      </dsp:nvSpPr>
      <dsp:spPr>
        <a:xfrm>
          <a:off x="2506" y="351199"/>
          <a:ext cx="2444033" cy="4032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b="1" kern="1200" dirty="0"/>
            <a:t>Requisitos</a:t>
          </a:r>
          <a:endParaRPr lang="en-US" sz="1400" b="1" kern="1200" dirty="0"/>
        </a:p>
      </dsp:txBody>
      <dsp:txXfrm>
        <a:off x="2506" y="351199"/>
        <a:ext cx="2444033" cy="403200"/>
      </dsp:txXfrm>
    </dsp:sp>
    <dsp:sp modelId="{196B69E6-37F9-4B53-BA88-0D87F7572D6D}">
      <dsp:nvSpPr>
        <dsp:cNvPr id="0" name=""/>
        <dsp:cNvSpPr/>
      </dsp:nvSpPr>
      <dsp:spPr>
        <a:xfrm>
          <a:off x="2506" y="754400"/>
          <a:ext cx="2444033" cy="238266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400" kern="1200" dirty="0"/>
            <a:t>Gran empresa o multinacional de sectores priorizados.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400" kern="1200" dirty="0"/>
            <a:t>Exportador actual.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400" kern="1200" dirty="0"/>
            <a:t>Problema que forme parte de la cadena de exportación.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400" kern="1200" dirty="0"/>
            <a:t>Solución de tecnología que aporte a los ODS.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400" kern="1200" dirty="0"/>
            <a:t>PYMES servicios deben incorporar mujeres</a:t>
          </a:r>
          <a:endParaRPr lang="en-US" sz="1400" kern="1200" dirty="0"/>
        </a:p>
      </dsp:txBody>
      <dsp:txXfrm>
        <a:off x="2506" y="754400"/>
        <a:ext cx="2444033" cy="2382660"/>
      </dsp:txXfrm>
    </dsp:sp>
    <dsp:sp modelId="{AA6DDB21-DF4D-4BD1-BB43-2BC16DAB3D07}">
      <dsp:nvSpPr>
        <dsp:cNvPr id="0" name=""/>
        <dsp:cNvSpPr/>
      </dsp:nvSpPr>
      <dsp:spPr>
        <a:xfrm>
          <a:off x="2788704" y="351199"/>
          <a:ext cx="2444033" cy="4032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b="1" kern="1200" dirty="0"/>
            <a:t>Beneficios</a:t>
          </a:r>
          <a:endParaRPr lang="en-US" sz="1400" b="1" kern="1200" dirty="0"/>
        </a:p>
      </dsp:txBody>
      <dsp:txXfrm>
        <a:off x="2788704" y="351199"/>
        <a:ext cx="2444033" cy="403200"/>
      </dsp:txXfrm>
    </dsp:sp>
    <dsp:sp modelId="{1F65A7F8-6C84-4D72-A785-54042AD118F4}">
      <dsp:nvSpPr>
        <dsp:cNvPr id="0" name=""/>
        <dsp:cNvSpPr/>
      </dsp:nvSpPr>
      <dsp:spPr>
        <a:xfrm>
          <a:off x="2788704" y="754400"/>
          <a:ext cx="2444033" cy="238266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400" kern="1200" dirty="0"/>
            <a:t>Premio económico para implementar la solución.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400" kern="1200" dirty="0"/>
            <a:t>Asesoría legal para registro de propiedad intelectual.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400" kern="1200" dirty="0"/>
            <a:t>Premio adicional por cumplimiento de plazos para llevar solución a filiales en otros países.</a:t>
          </a:r>
          <a:endParaRPr lang="en-US" sz="1400" kern="1200" dirty="0"/>
        </a:p>
      </dsp:txBody>
      <dsp:txXfrm>
        <a:off x="2788704" y="754400"/>
        <a:ext cx="2444033" cy="2382660"/>
      </dsp:txXfrm>
    </dsp:sp>
    <dsp:sp modelId="{6C63DB09-E968-4A6C-92B5-91CA8991C27B}">
      <dsp:nvSpPr>
        <dsp:cNvPr id="0" name=""/>
        <dsp:cNvSpPr/>
      </dsp:nvSpPr>
      <dsp:spPr>
        <a:xfrm>
          <a:off x="5574902" y="351199"/>
          <a:ext cx="2444033" cy="4032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b="1" kern="1200" dirty="0"/>
            <a:t>Pasos</a:t>
          </a:r>
          <a:endParaRPr lang="en-US" sz="1400" b="1" kern="1200" dirty="0"/>
        </a:p>
      </dsp:txBody>
      <dsp:txXfrm>
        <a:off x="5574902" y="351199"/>
        <a:ext cx="2444033" cy="403200"/>
      </dsp:txXfrm>
    </dsp:sp>
    <dsp:sp modelId="{02ED4176-62EF-446B-84EB-644C0254A497}">
      <dsp:nvSpPr>
        <dsp:cNvPr id="0" name=""/>
        <dsp:cNvSpPr/>
      </dsp:nvSpPr>
      <dsp:spPr>
        <a:xfrm>
          <a:off x="5574902" y="754400"/>
          <a:ext cx="2444033" cy="238266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romanLcPeriod"/>
          </a:pPr>
          <a:r>
            <a:rPr lang="es-SV" sz="1400" kern="1200" dirty="0"/>
            <a:t>Identificar 3 </a:t>
          </a:r>
          <a:r>
            <a:rPr lang="es-SV" sz="1400" kern="1200" dirty="0" err="1"/>
            <a:t>ó</a:t>
          </a:r>
          <a:r>
            <a:rPr lang="es-SV" sz="1400" kern="1200" dirty="0"/>
            <a:t> 4 problemas en empresas grandes/multinacionales.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romanLcPeriod"/>
          </a:pPr>
          <a:r>
            <a:rPr lang="es-SV" sz="1400" kern="1200" dirty="0"/>
            <a:t>Realizar convocatoria a PYMES interesadas en presentar propuestas.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romanLcPeriod"/>
          </a:pPr>
          <a:r>
            <a:rPr lang="es-SV" sz="1400" kern="1200" dirty="0"/>
            <a:t>Conferencia sobre innovación abierta.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romanLcPeriod"/>
          </a:pPr>
          <a:r>
            <a:rPr lang="es-SV" sz="1400" kern="1200" dirty="0"/>
            <a:t>Envío de aplicación y preparación de solución.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romanLcPeriod"/>
          </a:pPr>
          <a:r>
            <a:rPr lang="es-SV" sz="1400" kern="1200" dirty="0"/>
            <a:t>Selección de ganadores.</a:t>
          </a:r>
          <a:endParaRPr lang="en-US" sz="1400" kern="1200" dirty="0"/>
        </a:p>
      </dsp:txBody>
      <dsp:txXfrm>
        <a:off x="5574902" y="754400"/>
        <a:ext cx="2444033" cy="23826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BADA61-1923-43D6-A145-118557EAF61E}" type="datetimeFigureOut">
              <a:rPr lang="es-ES" smtClean="0"/>
              <a:t>17/10/2019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E67EB8-5EDC-4869-89CA-7DF5B3E4278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32463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6808BC-E4D4-4E64-93C4-795A1C0680B0}" type="datetimeFigureOut">
              <a:rPr lang="es-UY" smtClean="0"/>
              <a:t>17/10/2019</a:t>
            </a:fld>
            <a:endParaRPr lang="es-UY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241425"/>
            <a:ext cx="53594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7F59E-5D12-4B25-8756-851CB7576449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702982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7F59E-5D12-4B25-8756-851CB7576449}" type="slidenum">
              <a:rPr lang="es-UY" smtClean="0"/>
              <a:t>1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824824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7F59E-5D12-4B25-8756-851CB7576449}" type="slidenum">
              <a:rPr lang="es-UY" smtClean="0"/>
              <a:t>18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417075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7056"/>
            <a:ext cx="9144000" cy="57220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2003779"/>
            <a:ext cx="5825202" cy="1371918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375694"/>
            <a:ext cx="5825202" cy="914083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3AD5-1D10-E043-9B8D-183DCD9614E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17/10/2019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47D2-B14F-D84F-B466-C5182BD6561B}" type="slidenum">
              <a:rPr lang="es-ES" smtClean="0">
                <a:solidFill>
                  <a:srgbClr val="5FCBEF"/>
                </a:solidFill>
              </a:rPr>
              <a:pPr/>
              <a:t>‹#›</a:t>
            </a:fld>
            <a:endParaRPr lang="es-ES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167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508000"/>
            <a:ext cx="6447501" cy="28363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725333"/>
            <a:ext cx="6447501" cy="1309135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3AD5-1D10-E043-9B8D-183DCD9614E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17/10/2019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47D2-B14F-D84F-B466-C5182BD6561B}" type="slidenum">
              <a:rPr lang="es-ES" smtClean="0">
                <a:solidFill>
                  <a:srgbClr val="5FCBEF"/>
                </a:solidFill>
              </a:rPr>
              <a:pPr/>
              <a:t>‹#›</a:t>
            </a:fld>
            <a:endParaRPr lang="es-ES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540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508000"/>
            <a:ext cx="6070601" cy="25188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3026833"/>
            <a:ext cx="5418393" cy="3175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725333"/>
            <a:ext cx="6447501" cy="1309135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3AD5-1D10-E043-9B8D-183DCD9614E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17/10/2019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47D2-B14F-D84F-B466-C5182BD6561B}" type="slidenum">
              <a:rPr lang="es-ES" smtClean="0">
                <a:solidFill>
                  <a:srgbClr val="5FCBEF"/>
                </a:solidFill>
              </a:rPr>
              <a:pPr/>
              <a:t>‹#›</a:t>
            </a:fld>
            <a:endParaRPr lang="es-ES">
              <a:solidFill>
                <a:srgbClr val="5FCBE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403" y="658649"/>
            <a:ext cx="457200" cy="487313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r>
              <a:rPr lang="en-US" sz="6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405464"/>
            <a:ext cx="457200" cy="487313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r>
              <a:rPr lang="en-US" sz="6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7650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609990"/>
            <a:ext cx="6447501" cy="2162883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772873"/>
            <a:ext cx="6447501" cy="126159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3AD5-1D10-E043-9B8D-183DCD9614E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17/10/2019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47D2-B14F-D84F-B466-C5182BD6561B}" type="slidenum">
              <a:rPr lang="es-ES" smtClean="0">
                <a:solidFill>
                  <a:srgbClr val="5FCBEF"/>
                </a:solidFill>
              </a:rPr>
              <a:pPr/>
              <a:t>‹#›</a:t>
            </a:fld>
            <a:endParaRPr lang="es-ES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7823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508000"/>
            <a:ext cx="6070601" cy="25188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344333"/>
            <a:ext cx="6447502" cy="42854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772873"/>
            <a:ext cx="6447501" cy="126159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3AD5-1D10-E043-9B8D-183DCD9614E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17/10/2019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47D2-B14F-D84F-B466-C5182BD6561B}" type="slidenum">
              <a:rPr lang="es-ES" smtClean="0">
                <a:solidFill>
                  <a:srgbClr val="5FCBEF"/>
                </a:solidFill>
              </a:rPr>
              <a:pPr/>
              <a:t>‹#›</a:t>
            </a:fld>
            <a:endParaRPr lang="es-ES">
              <a:solidFill>
                <a:srgbClr val="5FCBE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403" y="658649"/>
            <a:ext cx="457200" cy="487313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r>
              <a:rPr lang="en-US" sz="6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405464"/>
            <a:ext cx="457200" cy="487313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r>
              <a:rPr lang="en-US" sz="6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8783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508000"/>
            <a:ext cx="6441152" cy="25188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344333"/>
            <a:ext cx="6447502" cy="42854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772873"/>
            <a:ext cx="6447501" cy="126159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3AD5-1D10-E043-9B8D-183DCD9614E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17/10/2019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47D2-B14F-D84F-B466-C5182BD6561B}" type="slidenum">
              <a:rPr lang="es-ES" smtClean="0">
                <a:solidFill>
                  <a:srgbClr val="5FCBEF"/>
                </a:solidFill>
              </a:rPr>
              <a:pPr/>
              <a:t>‹#›</a:t>
            </a:fld>
            <a:endParaRPr lang="es-ES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137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3AD5-1D10-E043-9B8D-183DCD9614E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17/10/2019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47D2-B14F-D84F-B466-C5182BD6561B}" type="slidenum">
              <a:rPr lang="es-ES" smtClean="0">
                <a:solidFill>
                  <a:srgbClr val="5FCBEF"/>
                </a:solidFill>
              </a:rPr>
              <a:pPr/>
              <a:t>‹#›</a:t>
            </a:fld>
            <a:endParaRPr lang="es-ES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352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508000"/>
            <a:ext cx="978557" cy="4376209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508000"/>
            <a:ext cx="5295113" cy="437620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3AD5-1D10-E043-9B8D-183DCD9614E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17/10/2019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47D2-B14F-D84F-B466-C5182BD6561B}" type="slidenum">
              <a:rPr lang="es-ES" smtClean="0">
                <a:solidFill>
                  <a:srgbClr val="5FCBEF"/>
                </a:solidFill>
              </a:rPr>
              <a:pPr/>
              <a:t>‹#›</a:t>
            </a:fld>
            <a:endParaRPr lang="es-ES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720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3AD5-1D10-E043-9B8D-183DCD9614E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17/10/2019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47D2-B14F-D84F-B466-C5182BD6561B}" type="slidenum">
              <a:rPr lang="es-ES" smtClean="0">
                <a:solidFill>
                  <a:srgbClr val="5FCBEF"/>
                </a:solidFill>
              </a:rPr>
              <a:pPr/>
              <a:t>‹#›</a:t>
            </a:fld>
            <a:endParaRPr lang="es-ES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051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250723"/>
            <a:ext cx="6447501" cy="1522151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772873"/>
            <a:ext cx="6447501" cy="7170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3AD5-1D10-E043-9B8D-183DCD9614E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17/10/2019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47D2-B14F-D84F-B466-C5182BD6561B}" type="slidenum">
              <a:rPr lang="es-ES" smtClean="0">
                <a:solidFill>
                  <a:srgbClr val="5FCBEF"/>
                </a:solidFill>
              </a:rPr>
              <a:pPr/>
              <a:t>‹#›</a:t>
            </a:fld>
            <a:endParaRPr lang="es-ES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503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800491"/>
            <a:ext cx="3138026" cy="323397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800491"/>
            <a:ext cx="3138026" cy="323397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3AD5-1D10-E043-9B8D-183DCD9614E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17/10/2019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47D2-B14F-D84F-B466-C5182BD6561B}" type="slidenum">
              <a:rPr lang="es-ES" smtClean="0">
                <a:solidFill>
                  <a:srgbClr val="5FCBEF"/>
                </a:solidFill>
              </a:rPr>
              <a:pPr/>
              <a:t>‹#›</a:t>
            </a:fld>
            <a:endParaRPr lang="es-ES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580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800819"/>
            <a:ext cx="3139217" cy="48021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281038"/>
            <a:ext cx="3139217" cy="2753431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800819"/>
            <a:ext cx="3139214" cy="48021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281038"/>
            <a:ext cx="3139213" cy="2753431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3AD5-1D10-E043-9B8D-183DCD9614E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17/10/2019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47D2-B14F-D84F-B466-C5182BD6561B}" type="slidenum">
              <a:rPr lang="es-ES" smtClean="0">
                <a:solidFill>
                  <a:srgbClr val="5FCBEF"/>
                </a:solidFill>
              </a:rPr>
              <a:pPr/>
              <a:t>‹#›</a:t>
            </a:fld>
            <a:endParaRPr lang="es-ES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522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508000"/>
            <a:ext cx="6447501" cy="11006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3AD5-1D10-E043-9B8D-183DCD9614E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17/10/2019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47D2-B14F-D84F-B466-C5182BD6561B}" type="slidenum">
              <a:rPr lang="es-ES" smtClean="0">
                <a:solidFill>
                  <a:srgbClr val="5FCBEF"/>
                </a:solidFill>
              </a:rPr>
              <a:pPr/>
              <a:t>‹#›</a:t>
            </a:fld>
            <a:endParaRPr lang="es-ES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688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3AD5-1D10-E043-9B8D-183DCD9614E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17/10/2019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47D2-B14F-D84F-B466-C5182BD6561B}" type="slidenum">
              <a:rPr lang="es-ES" smtClean="0">
                <a:solidFill>
                  <a:srgbClr val="5FCBEF"/>
                </a:solidFill>
              </a:rPr>
              <a:pPr/>
              <a:t>‹#›</a:t>
            </a:fld>
            <a:endParaRPr lang="es-ES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796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248837"/>
            <a:ext cx="2890896" cy="1065388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429104"/>
            <a:ext cx="3385156" cy="460536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314224"/>
            <a:ext cx="2890896" cy="2153708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3AD5-1D10-E043-9B8D-183DCD9614E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17/10/2019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47D2-B14F-D84F-B466-C5182BD6561B}" type="slidenum">
              <a:rPr lang="es-ES" smtClean="0">
                <a:solidFill>
                  <a:srgbClr val="5FCBEF"/>
                </a:solidFill>
              </a:rPr>
              <a:pPr/>
              <a:t>‹#›</a:t>
            </a:fld>
            <a:endParaRPr lang="es-ES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787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000500"/>
            <a:ext cx="6447500" cy="47228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508000"/>
            <a:ext cx="6447501" cy="3204765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472782"/>
            <a:ext cx="6447500" cy="561687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47D2-B14F-D84F-B466-C5182BD6561B}" type="slidenum">
              <a:rPr lang="es-ES" smtClean="0">
                <a:solidFill>
                  <a:srgbClr val="5FCBEF"/>
                </a:solidFill>
              </a:rPr>
              <a:pPr/>
              <a:t>‹#›</a:t>
            </a:fld>
            <a:endParaRPr lang="es-ES">
              <a:solidFill>
                <a:srgbClr val="5FCBEF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3AD5-1D10-E043-9B8D-183DCD9614E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17/10/2019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693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7056"/>
            <a:ext cx="9144000" cy="57220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508000"/>
            <a:ext cx="6447501" cy="11006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800491"/>
            <a:ext cx="6447501" cy="3233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5034469"/>
            <a:ext cx="683954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678B9C5A-FA51-4EBC-A8C5-49BAA1079710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685800"/>
              <a:t>17/10/2019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5034469"/>
            <a:ext cx="4723209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5034469"/>
            <a:ext cx="512504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pPr defTabSz="685800"/>
            <a:fld id="{11D9C71E-16F3-42E0-997C-1CCF8344F91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99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5" r:id="rId1"/>
    <p:sldLayoutId id="2147484336" r:id="rId2"/>
    <p:sldLayoutId id="2147484337" r:id="rId3"/>
    <p:sldLayoutId id="2147484338" r:id="rId4"/>
    <p:sldLayoutId id="2147484339" r:id="rId5"/>
    <p:sldLayoutId id="2147484340" r:id="rId6"/>
    <p:sldLayoutId id="2147484341" r:id="rId7"/>
    <p:sldLayoutId id="2147484342" r:id="rId8"/>
    <p:sldLayoutId id="2147484343" r:id="rId9"/>
    <p:sldLayoutId id="2147484344" r:id="rId10"/>
    <p:sldLayoutId id="2147484345" r:id="rId11"/>
    <p:sldLayoutId id="2147484346" r:id="rId12"/>
    <p:sldLayoutId id="2147484347" r:id="rId13"/>
    <p:sldLayoutId id="2147484348" r:id="rId14"/>
    <p:sldLayoutId id="2147484349" r:id="rId15"/>
    <p:sldLayoutId id="2147484350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openxmlformats.org/officeDocument/2006/relationships/image" Target="../media/image11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10.sv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3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CuadroTexto"/>
          <p:cNvSpPr txBox="1"/>
          <p:nvPr/>
        </p:nvSpPr>
        <p:spPr>
          <a:xfrm>
            <a:off x="5147516" y="3233231"/>
            <a:ext cx="30038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>
                <a:solidFill>
                  <a:srgbClr val="002060"/>
                </a:solidFill>
                <a:latin typeface="Tw Cen MT Condensed" panose="020B0606020104020203"/>
              </a:rPr>
              <a:t>Presenta: Carlos José Mendoza</a:t>
            </a:r>
          </a:p>
          <a:p>
            <a:r>
              <a:rPr lang="es-AR" sz="2400" dirty="0">
                <a:solidFill>
                  <a:srgbClr val="002060"/>
                </a:solidFill>
                <a:latin typeface="Tw Cen MT Condensed" panose="020B0606020104020203"/>
              </a:rPr>
              <a:t>Bucaramanga, Colombia</a:t>
            </a:r>
          </a:p>
          <a:p>
            <a:r>
              <a:rPr lang="es-AR" sz="2400" dirty="0">
                <a:solidFill>
                  <a:srgbClr val="002060"/>
                </a:solidFill>
                <a:latin typeface="Tw Cen MT Condensed" panose="020B0606020104020203"/>
              </a:rPr>
              <a:t>Octubre 18 de 2019</a:t>
            </a:r>
            <a:endParaRPr lang="es-AR" sz="2000" dirty="0">
              <a:solidFill>
                <a:srgbClr val="002060"/>
              </a:solidFill>
              <a:latin typeface="Tw Cen MT Condensed" panose="020B0606020104020203"/>
            </a:endParaRPr>
          </a:p>
        </p:txBody>
      </p:sp>
      <p:pic>
        <p:nvPicPr>
          <p:cNvPr id="6" name="Imagen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180" y="4957466"/>
            <a:ext cx="1152208" cy="404948"/>
          </a:xfrm>
          <a:prstGeom prst="rect">
            <a:avLst/>
          </a:prstGeom>
        </p:spPr>
      </p:pic>
      <p:pic>
        <p:nvPicPr>
          <p:cNvPr id="8" name="Imagen 7" descr="Imagen 1"/>
          <p:cNvPicPr/>
          <p:nvPr/>
        </p:nvPicPr>
        <p:blipFill>
          <a:blip r:embed="rId4"/>
          <a:stretch>
            <a:fillRect/>
          </a:stretch>
        </p:blipFill>
        <p:spPr bwMode="auto">
          <a:xfrm>
            <a:off x="896605" y="4957466"/>
            <a:ext cx="1466888" cy="404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6278" y="4957466"/>
            <a:ext cx="1069384" cy="509938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805558" y="461880"/>
            <a:ext cx="7739619" cy="31008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sz="2400" b="1" dirty="0">
                <a:solidFill>
                  <a:srgbClr val="002060"/>
                </a:solidFill>
              </a:rPr>
              <a:t>Bien Público Regional </a:t>
            </a:r>
          </a:p>
          <a:p>
            <a:r>
              <a:rPr lang="es-UY" sz="2000" b="1" dirty="0">
                <a:solidFill>
                  <a:srgbClr val="002060"/>
                </a:solidFill>
              </a:rPr>
              <a:t>Componente 2- Actividad 2.1</a:t>
            </a:r>
          </a:p>
          <a:p>
            <a:endParaRPr lang="es-UY" sz="2000" dirty="0">
              <a:solidFill>
                <a:srgbClr val="002060"/>
              </a:solidFill>
            </a:endParaRPr>
          </a:p>
          <a:p>
            <a:r>
              <a:rPr lang="es-UY" sz="2400" dirty="0">
                <a:solidFill>
                  <a:srgbClr val="002060"/>
                </a:solidFill>
              </a:rPr>
              <a:t>Promoción de exportaciones sustentables, innovadoras</a:t>
            </a:r>
          </a:p>
          <a:p>
            <a:r>
              <a:rPr lang="es-UY" sz="2400" dirty="0">
                <a:solidFill>
                  <a:srgbClr val="002060"/>
                </a:solidFill>
              </a:rPr>
              <a:t>Y con valor agregado en LATAM y el Caribe</a:t>
            </a:r>
          </a:p>
          <a:p>
            <a:endParaRPr lang="es-UY" sz="1800" dirty="0">
              <a:solidFill>
                <a:srgbClr val="002060"/>
              </a:solidFill>
            </a:endParaRPr>
          </a:p>
          <a:p>
            <a:r>
              <a:rPr lang="es-UY" sz="2800" b="1" dirty="0">
                <a:solidFill>
                  <a:srgbClr val="002060"/>
                </a:solidFill>
              </a:rPr>
              <a:t>INFORME FINAL</a:t>
            </a:r>
          </a:p>
          <a:p>
            <a:endParaRPr lang="es-UY" sz="1800" b="1" dirty="0">
              <a:solidFill>
                <a:srgbClr val="002060"/>
              </a:solidFill>
            </a:endParaRPr>
          </a:p>
          <a:p>
            <a:endParaRPr lang="es-UY" dirty="0">
              <a:solidFill>
                <a:srgbClr val="00206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D56403D-F684-4637-9FE7-560E112688C1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292" y="3111688"/>
            <a:ext cx="1557933" cy="13710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6214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0219E38-C68A-4FA5-844E-0B3FB97D0C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816735"/>
              </p:ext>
            </p:extLst>
          </p:nvPr>
        </p:nvGraphicFramePr>
        <p:xfrm>
          <a:off x="562072" y="831443"/>
          <a:ext cx="5937250" cy="3184209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1168836865"/>
                    </a:ext>
                  </a:extLst>
                </a:gridCol>
                <a:gridCol w="4622800">
                  <a:extLst>
                    <a:ext uri="{9D8B030D-6E8A-4147-A177-3AD203B41FA5}">
                      <a16:colId xmlns:a16="http://schemas.microsoft.com/office/drawing/2014/main" val="5834439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100">
                          <a:effectLst/>
                        </a:rPr>
                        <a:t>Entidad ejecutora: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100">
                          <a:effectLst/>
                        </a:rPr>
                        <a:t>Marinazul S.A. (empresa)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53490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100">
                          <a:effectLst/>
                        </a:rPr>
                        <a:t>Asociados: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100">
                          <a:effectLst/>
                        </a:rPr>
                        <a:t>Domingo Rodas S.A., Universidad de Tumbes e Instituto del Mar del Perú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36956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100">
                          <a:effectLst/>
                        </a:rPr>
                        <a:t>Sector: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100">
                          <a:effectLst/>
                        </a:rPr>
                        <a:t>Acuicultura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17218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100">
                          <a:effectLst/>
                        </a:rPr>
                        <a:t>Objetivo: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100" dirty="0">
                          <a:effectLst/>
                        </a:rPr>
                        <a:t>Domesticar comunidades microbianas asociadas al cultivo del langostino para la reducción de alimento artificial, mejoramiento de calidad de agua y prevención de bacterias.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23821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100">
                          <a:effectLst/>
                        </a:rPr>
                        <a:t>Resumen del proyecto: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100" dirty="0">
                          <a:effectLst/>
                        </a:rPr>
                        <a:t>El alimento balanceado que reciben los langostinos tiene un costo alto y libera toxinas que pueden provocar alto nivel de toxicidad en el medio ambiente. La investigación explotó a microorganismos nativos de la zona para aislarlos, identificar sus beneficios y construir un perfil domesticado que colonizara las superficies y sirviera de alimento natural.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100" dirty="0">
                          <a:effectLst/>
                        </a:rPr>
                        <a:t>Como resultado, se redujo la tasa alimenticia artificial en 31%, mejoró la calidad del agua, prevención de bacterias y se dispone de langostino alimentado en forma natural con mayor calidad de exportación.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8654925"/>
                  </a:ext>
                </a:extLst>
              </a:tr>
            </a:tbl>
          </a:graphicData>
        </a:graphic>
      </p:graphicFrame>
      <p:pic>
        <p:nvPicPr>
          <p:cNvPr id="20" name="Picture 19">
            <a:extLst>
              <a:ext uri="{FF2B5EF4-FFF2-40B4-BE49-F238E27FC236}">
                <a16:creationId xmlns:a16="http://schemas.microsoft.com/office/drawing/2014/main" id="{852B2790-1D87-4821-A0F2-F9E4ED21C6A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6028" y="4271533"/>
            <a:ext cx="1711944" cy="12240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2" name="Picture 21" descr="Cortesía">
            <a:extLst>
              <a:ext uri="{FF2B5EF4-FFF2-40B4-BE49-F238E27FC236}">
                <a16:creationId xmlns:a16="http://schemas.microsoft.com/office/drawing/2014/main" id="{20F002F3-B201-47BC-96B2-3C395FEC0C4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172" y="4230866"/>
            <a:ext cx="1974525" cy="130538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4" name="Title 1">
            <a:extLst>
              <a:ext uri="{FF2B5EF4-FFF2-40B4-BE49-F238E27FC236}">
                <a16:creationId xmlns:a16="http://schemas.microsoft.com/office/drawing/2014/main" id="{EA17E244-7FF1-46B8-97B6-2DE84D294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850" y="153169"/>
            <a:ext cx="7860413" cy="1100667"/>
          </a:xfrm>
        </p:spPr>
        <p:txBody>
          <a:bodyPr>
            <a:normAutofit/>
          </a:bodyPr>
          <a:lstStyle/>
          <a:p>
            <a:r>
              <a:rPr lang="es-SV" sz="1600" dirty="0">
                <a:solidFill>
                  <a:srgbClr val="002060"/>
                </a:solidFill>
              </a:rPr>
              <a:t>Ejemplo: Biotecnología para mejorar langostinos de exportación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021493-8593-4036-953C-F9CB9E4F87B2}"/>
              </a:ext>
            </a:extLst>
          </p:cNvPr>
          <p:cNvSpPr txBox="1"/>
          <p:nvPr/>
        </p:nvSpPr>
        <p:spPr>
          <a:xfrm>
            <a:off x="5613303" y="4092366"/>
            <a:ext cx="17066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1200" dirty="0"/>
              <a:t>Fuente: </a:t>
            </a:r>
            <a:r>
              <a:rPr lang="es-SV" sz="1200" dirty="0" err="1"/>
              <a:t>Innovate</a:t>
            </a:r>
            <a:r>
              <a:rPr lang="es-SV" sz="1200" dirty="0"/>
              <a:t> Perú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07379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4F9E36E-6F7A-4896-904B-82C01F4DDD59}"/>
              </a:ext>
            </a:extLst>
          </p:cNvPr>
          <p:cNvCxnSpPr/>
          <p:nvPr/>
        </p:nvCxnSpPr>
        <p:spPr>
          <a:xfrm>
            <a:off x="4732020" y="6211570"/>
            <a:ext cx="666750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>
            <a:extLst>
              <a:ext uri="{FF2B5EF4-FFF2-40B4-BE49-F238E27FC236}">
                <a16:creationId xmlns:a16="http://schemas.microsoft.com/office/drawing/2014/main" id="{DE0091EB-65FC-4CD5-95D4-9745B8EDDE33}"/>
              </a:ext>
            </a:extLst>
          </p:cNvPr>
          <p:cNvSpPr txBox="1">
            <a:spLocks/>
          </p:cNvSpPr>
          <p:nvPr/>
        </p:nvSpPr>
        <p:spPr>
          <a:xfrm>
            <a:off x="446745" y="270059"/>
            <a:ext cx="6734640" cy="3488260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SV" dirty="0">
                <a:solidFill>
                  <a:srgbClr val="002060"/>
                </a:solidFill>
              </a:rPr>
              <a:t>2) Proyectos de </a:t>
            </a:r>
            <a:r>
              <a:rPr lang="es-SV" dirty="0" err="1">
                <a:solidFill>
                  <a:srgbClr val="002060"/>
                </a:solidFill>
              </a:rPr>
              <a:t>Corporate</a:t>
            </a:r>
            <a:r>
              <a:rPr lang="es-SV" dirty="0">
                <a:solidFill>
                  <a:srgbClr val="002060"/>
                </a:solidFill>
              </a:rPr>
              <a:t> </a:t>
            </a:r>
            <a:r>
              <a:rPr lang="es-SV" dirty="0" err="1">
                <a:solidFill>
                  <a:srgbClr val="002060"/>
                </a:solidFill>
              </a:rPr>
              <a:t>Venturing</a:t>
            </a:r>
            <a:r>
              <a:rPr lang="es-SV" dirty="0">
                <a:solidFill>
                  <a:srgbClr val="002060"/>
                </a:solidFill>
              </a:rPr>
              <a:t> y Capital de Riesgo [Avanzados]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32FCE3-15B1-4CD6-9ECD-3A4E5EAAA5E7}"/>
              </a:ext>
            </a:extLst>
          </p:cNvPr>
          <p:cNvSpPr txBox="1"/>
          <p:nvPr/>
        </p:nvSpPr>
        <p:spPr>
          <a:xfrm>
            <a:off x="446745" y="1432560"/>
            <a:ext cx="7768497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SV" sz="1600" dirty="0"/>
              <a:t>OBJETIVO: Desarrollar acciones colaborativas entre PYMES con entidades de </a:t>
            </a:r>
            <a:r>
              <a:rPr lang="es-SV" sz="1600" dirty="0" err="1"/>
              <a:t>Corporate</a:t>
            </a:r>
            <a:r>
              <a:rPr lang="es-SV" sz="1600" dirty="0"/>
              <a:t> </a:t>
            </a:r>
            <a:r>
              <a:rPr lang="es-SV" sz="1600" dirty="0" err="1"/>
              <a:t>Venturing</a:t>
            </a:r>
            <a:r>
              <a:rPr lang="es-SV" sz="1600" dirty="0"/>
              <a:t> y capital de riesgo para implementar actividades de innovación abierta en productos y servicios sustentables para exportación.</a:t>
            </a:r>
            <a:endParaRPr lang="en-US" sz="1600" dirty="0"/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083D9A36-E2B0-49F2-A540-9A4BE85688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1459794"/>
              </p:ext>
            </p:extLst>
          </p:nvPr>
        </p:nvGraphicFramePr>
        <p:xfrm>
          <a:off x="420725" y="2302059"/>
          <a:ext cx="8021443" cy="3488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0376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4F9E36E-6F7A-4896-904B-82C01F4DDD59}"/>
              </a:ext>
            </a:extLst>
          </p:cNvPr>
          <p:cNvCxnSpPr/>
          <p:nvPr/>
        </p:nvCxnSpPr>
        <p:spPr>
          <a:xfrm>
            <a:off x="4732020" y="6211570"/>
            <a:ext cx="666750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>
            <a:extLst>
              <a:ext uri="{FF2B5EF4-FFF2-40B4-BE49-F238E27FC236}">
                <a16:creationId xmlns:a16="http://schemas.microsoft.com/office/drawing/2014/main" id="{DE0091EB-65FC-4CD5-95D4-9745B8EDDE33}"/>
              </a:ext>
            </a:extLst>
          </p:cNvPr>
          <p:cNvSpPr txBox="1">
            <a:spLocks/>
          </p:cNvSpPr>
          <p:nvPr/>
        </p:nvSpPr>
        <p:spPr>
          <a:xfrm>
            <a:off x="6359078" y="637280"/>
            <a:ext cx="2497177" cy="3488260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SV" dirty="0">
                <a:solidFill>
                  <a:srgbClr val="002060"/>
                </a:solidFill>
              </a:rPr>
              <a:t>2) Proyectos </a:t>
            </a:r>
            <a:r>
              <a:rPr lang="es-SV" dirty="0" err="1">
                <a:solidFill>
                  <a:srgbClr val="002060"/>
                </a:solidFill>
              </a:rPr>
              <a:t>Corporate</a:t>
            </a:r>
            <a:r>
              <a:rPr lang="es-SV" dirty="0">
                <a:solidFill>
                  <a:srgbClr val="002060"/>
                </a:solidFill>
              </a:rPr>
              <a:t> </a:t>
            </a:r>
            <a:r>
              <a:rPr lang="es-SV" dirty="0" err="1">
                <a:solidFill>
                  <a:srgbClr val="002060"/>
                </a:solidFill>
              </a:rPr>
              <a:t>Venturing</a:t>
            </a:r>
            <a:r>
              <a:rPr lang="es-SV" dirty="0">
                <a:solidFill>
                  <a:srgbClr val="002060"/>
                </a:solidFill>
              </a:rPr>
              <a:t> y Capital de Riesgo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E34D36BE-C736-46CA-A8A4-29690373A7FB}"/>
              </a:ext>
            </a:extLst>
          </p:cNvPr>
          <p:cNvCxnSpPr/>
          <p:nvPr/>
        </p:nvCxnSpPr>
        <p:spPr>
          <a:xfrm flipH="1">
            <a:off x="4572000" y="2578097"/>
            <a:ext cx="685800" cy="1181100"/>
          </a:xfrm>
          <a:prstGeom prst="bentConnector3">
            <a:avLst>
              <a:gd name="adj1" fmla="val 44030"/>
            </a:avLst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A8BCA3D5-6556-4E49-8434-0DAAA985E28D}"/>
              </a:ext>
            </a:extLst>
          </p:cNvPr>
          <p:cNvCxnSpPr/>
          <p:nvPr/>
        </p:nvCxnSpPr>
        <p:spPr>
          <a:xfrm>
            <a:off x="1656019" y="2578097"/>
            <a:ext cx="533400" cy="1171575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Flowchart: Merge 20">
            <a:extLst>
              <a:ext uri="{FF2B5EF4-FFF2-40B4-BE49-F238E27FC236}">
                <a16:creationId xmlns:a16="http://schemas.microsoft.com/office/drawing/2014/main" id="{69EDF1EF-99F4-418D-8DC8-C96158EC5DD9}"/>
              </a:ext>
            </a:extLst>
          </p:cNvPr>
          <p:cNvSpPr/>
          <p:nvPr/>
        </p:nvSpPr>
        <p:spPr>
          <a:xfrm>
            <a:off x="2254543" y="2931520"/>
            <a:ext cx="2595318" cy="1859464"/>
          </a:xfrm>
          <a:prstGeom prst="flowChartMerg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SV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5-</a:t>
            </a:r>
            <a:r>
              <a:rPr lang="es-SV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Matchmaking</a:t>
            </a:r>
            <a:r>
              <a:rPr lang="es-SV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SV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s-SV" sz="14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networking</a:t>
            </a:r>
            <a:endParaRPr lang="en-US" sz="1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Flowchart: Preparation 21">
            <a:extLst>
              <a:ext uri="{FF2B5EF4-FFF2-40B4-BE49-F238E27FC236}">
                <a16:creationId xmlns:a16="http://schemas.microsoft.com/office/drawing/2014/main" id="{DA32C1D9-3679-4E58-8E25-B7F0B7B4543C}"/>
              </a:ext>
            </a:extLst>
          </p:cNvPr>
          <p:cNvSpPr/>
          <p:nvPr/>
        </p:nvSpPr>
        <p:spPr>
          <a:xfrm>
            <a:off x="517305" y="168900"/>
            <a:ext cx="2319654" cy="962025"/>
          </a:xfrm>
          <a:prstGeom prst="flowChartPreparati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SV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1-Crear portafolio de empresas participantes</a:t>
            </a:r>
            <a:endParaRPr lang="en-US" sz="1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Flowchart: Preparation 22">
            <a:extLst>
              <a:ext uri="{FF2B5EF4-FFF2-40B4-BE49-F238E27FC236}">
                <a16:creationId xmlns:a16="http://schemas.microsoft.com/office/drawing/2014/main" id="{3DDE3FF8-DBC3-4774-B3E0-67EE22FB6DA8}"/>
              </a:ext>
            </a:extLst>
          </p:cNvPr>
          <p:cNvSpPr/>
          <p:nvPr/>
        </p:nvSpPr>
        <p:spPr>
          <a:xfrm>
            <a:off x="3645492" y="168900"/>
            <a:ext cx="2244999" cy="962025"/>
          </a:xfrm>
          <a:prstGeom prst="flowChartPreparati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SV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3-Identificar entidades de capital de riesgo y CV</a:t>
            </a:r>
            <a:endParaRPr lang="en-US" sz="1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416ED37-207E-4007-9923-666D9039C7DB}"/>
              </a:ext>
            </a:extLst>
          </p:cNvPr>
          <p:cNvCxnSpPr/>
          <p:nvPr/>
        </p:nvCxnSpPr>
        <p:spPr>
          <a:xfrm>
            <a:off x="1699400" y="1334469"/>
            <a:ext cx="0" cy="3524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4A091C7-105C-4A6C-AAB7-1A740C9A0A3E}"/>
              </a:ext>
            </a:extLst>
          </p:cNvPr>
          <p:cNvCxnSpPr/>
          <p:nvPr/>
        </p:nvCxnSpPr>
        <p:spPr>
          <a:xfrm>
            <a:off x="4857750" y="1334468"/>
            <a:ext cx="0" cy="3524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8" name="Flowchart: Process 27">
            <a:extLst>
              <a:ext uri="{FF2B5EF4-FFF2-40B4-BE49-F238E27FC236}">
                <a16:creationId xmlns:a16="http://schemas.microsoft.com/office/drawing/2014/main" id="{9DE2BE5A-83EA-4B72-9F84-31DA2A7CFEA4}"/>
              </a:ext>
            </a:extLst>
          </p:cNvPr>
          <p:cNvSpPr/>
          <p:nvPr/>
        </p:nvSpPr>
        <p:spPr>
          <a:xfrm>
            <a:off x="789243" y="1815101"/>
            <a:ext cx="1995675" cy="762000"/>
          </a:xfrm>
          <a:prstGeom prst="flowChartProces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SV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2-Análisis de </a:t>
            </a:r>
            <a:r>
              <a:rPr lang="es-SV" sz="14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Escabilidad</a:t>
            </a:r>
            <a:r>
              <a:rPr lang="es-SV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 empresas</a:t>
            </a:r>
            <a:endParaRPr lang="en-US" sz="1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Flowchart: Process 28">
            <a:extLst>
              <a:ext uri="{FF2B5EF4-FFF2-40B4-BE49-F238E27FC236}">
                <a16:creationId xmlns:a16="http://schemas.microsoft.com/office/drawing/2014/main" id="{68AA085E-87BC-433D-9ADA-FEEEFB99AEC1}"/>
              </a:ext>
            </a:extLst>
          </p:cNvPr>
          <p:cNvSpPr/>
          <p:nvPr/>
        </p:nvSpPr>
        <p:spPr>
          <a:xfrm>
            <a:off x="3468029" y="1829204"/>
            <a:ext cx="2422461" cy="762000"/>
          </a:xfrm>
          <a:prstGeom prst="flowChartProces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SV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4-Selección de entidades que se adecúan a objetivos del Proyecto</a:t>
            </a:r>
            <a:endParaRPr lang="en-US" sz="1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Flowchart: Decision 30">
            <a:extLst>
              <a:ext uri="{FF2B5EF4-FFF2-40B4-BE49-F238E27FC236}">
                <a16:creationId xmlns:a16="http://schemas.microsoft.com/office/drawing/2014/main" id="{62DF2511-C55A-4969-96E3-E49CF7A6C8FF}"/>
              </a:ext>
            </a:extLst>
          </p:cNvPr>
          <p:cNvSpPr/>
          <p:nvPr/>
        </p:nvSpPr>
        <p:spPr>
          <a:xfrm>
            <a:off x="4445744" y="3657853"/>
            <a:ext cx="2422461" cy="1967162"/>
          </a:xfrm>
          <a:prstGeom prst="flowChartDecisi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SV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6-Selección de acuerdos para financiamiento</a:t>
            </a:r>
            <a:endParaRPr lang="en-US" sz="1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Callout: Up Arrow 31">
            <a:extLst>
              <a:ext uri="{FF2B5EF4-FFF2-40B4-BE49-F238E27FC236}">
                <a16:creationId xmlns:a16="http://schemas.microsoft.com/office/drawing/2014/main" id="{9249CAEE-888F-4999-BC91-FF9DE78D2CC2}"/>
              </a:ext>
            </a:extLst>
          </p:cNvPr>
          <p:cNvSpPr/>
          <p:nvPr/>
        </p:nvSpPr>
        <p:spPr>
          <a:xfrm rot="16200000">
            <a:off x="6123667" y="4294494"/>
            <a:ext cx="2084068" cy="571500"/>
          </a:xfrm>
          <a:prstGeom prst="upArrowCallo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SV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MONITOREO Y EVALUACIÓN </a:t>
            </a:r>
            <a:endParaRPr lang="en-US" sz="1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" name="Connector: Elbow 2">
            <a:extLst>
              <a:ext uri="{FF2B5EF4-FFF2-40B4-BE49-F238E27FC236}">
                <a16:creationId xmlns:a16="http://schemas.microsoft.com/office/drawing/2014/main" id="{0A89290B-5FDC-4EFD-B83B-BBDD40B8C5A7}"/>
              </a:ext>
            </a:extLst>
          </p:cNvPr>
          <p:cNvCxnSpPr/>
          <p:nvPr/>
        </p:nvCxnSpPr>
        <p:spPr>
          <a:xfrm>
            <a:off x="3704527" y="4594301"/>
            <a:ext cx="682914" cy="245327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9618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DA342BD-37E8-45D1-A196-492ADB0DA4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952209"/>
              </p:ext>
            </p:extLst>
          </p:nvPr>
        </p:nvGraphicFramePr>
        <p:xfrm>
          <a:off x="461711" y="1174928"/>
          <a:ext cx="6518952" cy="2939872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753494">
                  <a:extLst>
                    <a:ext uri="{9D8B030D-6E8A-4147-A177-3AD203B41FA5}">
                      <a16:colId xmlns:a16="http://schemas.microsoft.com/office/drawing/2014/main" val="1851030926"/>
                    </a:ext>
                  </a:extLst>
                </a:gridCol>
                <a:gridCol w="4765458">
                  <a:extLst>
                    <a:ext uri="{9D8B030D-6E8A-4147-A177-3AD203B41FA5}">
                      <a16:colId xmlns:a16="http://schemas.microsoft.com/office/drawing/2014/main" val="3802270816"/>
                    </a:ext>
                  </a:extLst>
                </a:gridCol>
              </a:tblGrid>
              <a:tr h="4169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100">
                          <a:effectLst/>
                        </a:rPr>
                        <a:t>Nombre de la empresa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100">
                          <a:effectLst/>
                        </a:rPr>
                        <a:t>Cinepapaya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9500098"/>
                  </a:ext>
                </a:extLst>
              </a:tr>
              <a:tr h="2031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100">
                          <a:effectLst/>
                        </a:rPr>
                        <a:t>Asociados: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100">
                          <a:effectLst/>
                        </a:rPr>
                        <a:t>Wayra Telefónica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6832058"/>
                  </a:ext>
                </a:extLst>
              </a:tr>
              <a:tr h="2031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100">
                          <a:effectLst/>
                        </a:rPr>
                        <a:t>Sector: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100">
                          <a:effectLst/>
                        </a:rPr>
                        <a:t>Aplicaciones móviles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3099955"/>
                  </a:ext>
                </a:extLst>
              </a:tr>
              <a:tr h="4169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100">
                          <a:effectLst/>
                        </a:rPr>
                        <a:t>Objetivo: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100" dirty="0">
                          <a:effectLst/>
                        </a:rPr>
                        <a:t>Plataforma para acceder a cartelera de películas y poder comprar entradas en todos los cines.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8877050"/>
                  </a:ext>
                </a:extLst>
              </a:tr>
              <a:tr h="16997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100">
                          <a:effectLst/>
                        </a:rPr>
                        <a:t>Resumen del proyecto: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100" dirty="0">
                          <a:effectLst/>
                        </a:rPr>
                        <a:t>La empresa fue creada en 2011 por dos emprendedores peruanos con un subsidio inicial de </a:t>
                      </a:r>
                      <a:r>
                        <a:rPr lang="es-SV" sz="1100" dirty="0" err="1">
                          <a:effectLst/>
                        </a:rPr>
                        <a:t>Innovate</a:t>
                      </a:r>
                      <a:r>
                        <a:rPr lang="es-SV" sz="1100" dirty="0">
                          <a:effectLst/>
                        </a:rPr>
                        <a:t> Perú. Fue una de las primeras compañías seleccionadas por </a:t>
                      </a:r>
                      <a:r>
                        <a:rPr lang="es-SV" sz="1100" dirty="0" err="1">
                          <a:effectLst/>
                        </a:rPr>
                        <a:t>Wayra</a:t>
                      </a:r>
                      <a:r>
                        <a:rPr lang="es-SV" sz="1100" dirty="0">
                          <a:effectLst/>
                        </a:rPr>
                        <a:t> en dicho país quien le aportó USD 50,000 y luego accedieron a más rondas de negociación. Con el tiempo sumaron nuevos servicios como </a:t>
                      </a:r>
                      <a:r>
                        <a:rPr lang="es-SV" sz="1100" dirty="0" err="1">
                          <a:effectLst/>
                        </a:rPr>
                        <a:t>Papayabus</a:t>
                      </a:r>
                      <a:r>
                        <a:rPr lang="es-SV" sz="1100" dirty="0">
                          <a:effectLst/>
                        </a:rPr>
                        <a:t> (tickets de buses) y </a:t>
                      </a:r>
                      <a:r>
                        <a:rPr lang="es-SV" sz="1100" dirty="0" err="1">
                          <a:effectLst/>
                        </a:rPr>
                        <a:t>Papyapass</a:t>
                      </a:r>
                      <a:r>
                        <a:rPr lang="es-SV" sz="1100" dirty="0">
                          <a:effectLst/>
                        </a:rPr>
                        <a:t> (entradas a conciertos y teatros), logrando ingresar a varios mercados en Suramérica. En 2016 fueron adquiridos por la compañía Fandango Media.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3237286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770A579F-6FC5-4165-B5F7-AA1084DAD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582" y="543462"/>
            <a:ext cx="7860413" cy="1100667"/>
          </a:xfrm>
        </p:spPr>
        <p:txBody>
          <a:bodyPr>
            <a:normAutofit/>
          </a:bodyPr>
          <a:lstStyle/>
          <a:p>
            <a:r>
              <a:rPr lang="es-SV" sz="1600" dirty="0">
                <a:solidFill>
                  <a:srgbClr val="002060"/>
                </a:solidFill>
              </a:rPr>
              <a:t>Ejemplo: </a:t>
            </a:r>
            <a:r>
              <a:rPr lang="es-SV" sz="1600" dirty="0" err="1">
                <a:solidFill>
                  <a:srgbClr val="002060"/>
                </a:solidFill>
              </a:rPr>
              <a:t>Cinepapaya</a:t>
            </a:r>
            <a:r>
              <a:rPr lang="es-SV" sz="1600" dirty="0">
                <a:solidFill>
                  <a:srgbClr val="002060"/>
                </a:solidFill>
              </a:rPr>
              <a:t> y su proceso de </a:t>
            </a:r>
            <a:r>
              <a:rPr lang="es-SV" sz="1600" dirty="0" err="1">
                <a:solidFill>
                  <a:srgbClr val="002060"/>
                </a:solidFill>
              </a:rPr>
              <a:t>Corporate</a:t>
            </a:r>
            <a:r>
              <a:rPr lang="es-SV" sz="1600" dirty="0">
                <a:solidFill>
                  <a:srgbClr val="002060"/>
                </a:solidFill>
              </a:rPr>
              <a:t> </a:t>
            </a:r>
            <a:r>
              <a:rPr lang="es-SV" sz="1600" dirty="0" err="1">
                <a:solidFill>
                  <a:srgbClr val="002060"/>
                </a:solidFill>
              </a:rPr>
              <a:t>Venturing</a:t>
            </a:r>
            <a:endParaRPr lang="en-US" sz="1600" dirty="0">
              <a:solidFill>
                <a:srgbClr val="00206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7D39A0-CC3C-4E28-983A-4B3FB6EA6D9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639" y="3848424"/>
            <a:ext cx="1867229" cy="17956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AE415D7-A0C4-41D7-BF8F-42B603AC6C8A}"/>
              </a:ext>
            </a:extLst>
          </p:cNvPr>
          <p:cNvSpPr txBox="1"/>
          <p:nvPr/>
        </p:nvSpPr>
        <p:spPr>
          <a:xfrm>
            <a:off x="461711" y="4263073"/>
            <a:ext cx="450155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1100" dirty="0"/>
              <a:t>Fuente: Grandes Empresas + Startups = Nuevo Modelo de Innovación</a:t>
            </a:r>
          </a:p>
          <a:p>
            <a:r>
              <a:rPr lang="es-SV" sz="1100" dirty="0"/>
              <a:t>(Hugo </a:t>
            </a:r>
            <a:r>
              <a:rPr lang="es-SV" sz="1100" dirty="0" err="1"/>
              <a:t>Kantis</a:t>
            </a:r>
            <a:r>
              <a:rPr lang="es-SV" sz="1100" dirty="0"/>
              <a:t>)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535576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4F9E36E-6F7A-4896-904B-82C01F4DDD59}"/>
              </a:ext>
            </a:extLst>
          </p:cNvPr>
          <p:cNvCxnSpPr/>
          <p:nvPr/>
        </p:nvCxnSpPr>
        <p:spPr>
          <a:xfrm>
            <a:off x="4732020" y="6211570"/>
            <a:ext cx="666750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>
            <a:extLst>
              <a:ext uri="{FF2B5EF4-FFF2-40B4-BE49-F238E27FC236}">
                <a16:creationId xmlns:a16="http://schemas.microsoft.com/office/drawing/2014/main" id="{DE0091EB-65FC-4CD5-95D4-9745B8EDDE33}"/>
              </a:ext>
            </a:extLst>
          </p:cNvPr>
          <p:cNvSpPr txBox="1">
            <a:spLocks/>
          </p:cNvSpPr>
          <p:nvPr/>
        </p:nvSpPr>
        <p:spPr>
          <a:xfrm>
            <a:off x="446745" y="270059"/>
            <a:ext cx="6734640" cy="3488260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SV" dirty="0">
                <a:solidFill>
                  <a:srgbClr val="002060"/>
                </a:solidFill>
              </a:rPr>
              <a:t>3) Retos Empresariales para la Exportación [Ecosistemas en desarrollo]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32FCE3-15B1-4CD6-9ECD-3A4E5EAAA5E7}"/>
              </a:ext>
            </a:extLst>
          </p:cNvPr>
          <p:cNvSpPr txBox="1"/>
          <p:nvPr/>
        </p:nvSpPr>
        <p:spPr>
          <a:xfrm>
            <a:off x="446745" y="1432560"/>
            <a:ext cx="7768497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SV" sz="1600" dirty="0"/>
              <a:t>OBJETIVO: Resolver problemas de la cadena exportadora en empresas grandes o multinacionales a través de vinculación con PYMES de servicios con tecnologías disruptivas que implementen soluciones con innovación abierta.</a:t>
            </a:r>
            <a:endParaRPr lang="en-US" sz="1600" dirty="0"/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083D9A36-E2B0-49F2-A540-9A4BE85688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9509697"/>
              </p:ext>
            </p:extLst>
          </p:nvPr>
        </p:nvGraphicFramePr>
        <p:xfrm>
          <a:off x="420725" y="2302059"/>
          <a:ext cx="8021443" cy="3488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8857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4F9E36E-6F7A-4896-904B-82C01F4DDD59}"/>
              </a:ext>
            </a:extLst>
          </p:cNvPr>
          <p:cNvCxnSpPr/>
          <p:nvPr/>
        </p:nvCxnSpPr>
        <p:spPr>
          <a:xfrm>
            <a:off x="4732020" y="6211570"/>
            <a:ext cx="666750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>
            <a:extLst>
              <a:ext uri="{FF2B5EF4-FFF2-40B4-BE49-F238E27FC236}">
                <a16:creationId xmlns:a16="http://schemas.microsoft.com/office/drawing/2014/main" id="{DE0091EB-65FC-4CD5-95D4-9745B8EDDE33}"/>
              </a:ext>
            </a:extLst>
          </p:cNvPr>
          <p:cNvSpPr txBox="1">
            <a:spLocks/>
          </p:cNvSpPr>
          <p:nvPr/>
        </p:nvSpPr>
        <p:spPr>
          <a:xfrm>
            <a:off x="6453367" y="1669818"/>
            <a:ext cx="2497177" cy="3488260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SV" dirty="0">
                <a:solidFill>
                  <a:srgbClr val="002060"/>
                </a:solidFill>
              </a:rPr>
              <a:t>3) Retos empresariales para la exportación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8" name="Flowchart: Preparation 17">
            <a:extLst>
              <a:ext uri="{FF2B5EF4-FFF2-40B4-BE49-F238E27FC236}">
                <a16:creationId xmlns:a16="http://schemas.microsoft.com/office/drawing/2014/main" id="{9BF7CF65-6FF7-479B-94C8-CB8D0757BC73}"/>
              </a:ext>
            </a:extLst>
          </p:cNvPr>
          <p:cNvSpPr/>
          <p:nvPr/>
        </p:nvSpPr>
        <p:spPr>
          <a:xfrm>
            <a:off x="250538" y="284628"/>
            <a:ext cx="2381065" cy="1251165"/>
          </a:xfrm>
          <a:prstGeom prst="flowChartPreparati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SV" sz="14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1-Identificar gran empresa/multinacionales que postulen retos</a:t>
            </a:r>
            <a:endParaRPr lang="en-US" sz="1400" b="1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313F7BA-4617-4E5E-B8C0-5C56FF9E2535}"/>
              </a:ext>
            </a:extLst>
          </p:cNvPr>
          <p:cNvCxnSpPr/>
          <p:nvPr/>
        </p:nvCxnSpPr>
        <p:spPr>
          <a:xfrm>
            <a:off x="2877820" y="870941"/>
            <a:ext cx="75438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Flowchart: Preparation 20">
            <a:extLst>
              <a:ext uri="{FF2B5EF4-FFF2-40B4-BE49-F238E27FC236}">
                <a16:creationId xmlns:a16="http://schemas.microsoft.com/office/drawing/2014/main" id="{6024A501-080E-4C1D-9FDD-4904C1B71021}"/>
              </a:ext>
            </a:extLst>
          </p:cNvPr>
          <p:cNvSpPr/>
          <p:nvPr/>
        </p:nvSpPr>
        <p:spPr>
          <a:xfrm>
            <a:off x="3878416" y="200722"/>
            <a:ext cx="2381061" cy="1400681"/>
          </a:xfrm>
          <a:prstGeom prst="flowChartPreparati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SV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2-Convocatoria a PYMES interesadas en presentar soluciones</a:t>
            </a:r>
            <a:endParaRPr lang="en-US" sz="1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AA88F9F-69AC-4BBB-B4D4-42202B059500}"/>
              </a:ext>
            </a:extLst>
          </p:cNvPr>
          <p:cNvCxnSpPr/>
          <p:nvPr/>
        </p:nvCxnSpPr>
        <p:spPr>
          <a:xfrm>
            <a:off x="4889872" y="1601408"/>
            <a:ext cx="0" cy="41465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Flowchart: Process 22">
            <a:extLst>
              <a:ext uri="{FF2B5EF4-FFF2-40B4-BE49-F238E27FC236}">
                <a16:creationId xmlns:a16="http://schemas.microsoft.com/office/drawing/2014/main" id="{B0561A4D-61D6-44FB-BAAB-B06333E69E89}"/>
              </a:ext>
            </a:extLst>
          </p:cNvPr>
          <p:cNvSpPr/>
          <p:nvPr/>
        </p:nvSpPr>
        <p:spPr>
          <a:xfrm>
            <a:off x="3959914" y="2198942"/>
            <a:ext cx="2173948" cy="775970"/>
          </a:xfrm>
          <a:prstGeom prst="flowChartProces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SV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3-Envío de muestra de interés y preparación de propuestas</a:t>
            </a:r>
            <a:endParaRPr lang="en-US" sz="1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75659F2-7488-4AA7-B9CA-66B4EF6DFF98}"/>
              </a:ext>
            </a:extLst>
          </p:cNvPr>
          <p:cNvCxnSpPr/>
          <p:nvPr/>
        </p:nvCxnSpPr>
        <p:spPr>
          <a:xfrm flipH="1">
            <a:off x="3128087" y="2556757"/>
            <a:ext cx="65913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Flowchart: Process 24">
            <a:extLst>
              <a:ext uri="{FF2B5EF4-FFF2-40B4-BE49-F238E27FC236}">
                <a16:creationId xmlns:a16="http://schemas.microsoft.com/office/drawing/2014/main" id="{905FE5B6-A31A-48D1-A0AD-CA4A955BBC34}"/>
              </a:ext>
            </a:extLst>
          </p:cNvPr>
          <p:cNvSpPr/>
          <p:nvPr/>
        </p:nvSpPr>
        <p:spPr>
          <a:xfrm>
            <a:off x="943339" y="1839954"/>
            <a:ext cx="1870710" cy="1081527"/>
          </a:xfrm>
          <a:prstGeom prst="flowChartProces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SV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4-Elaboración  y presentación de soluciones a Comité Evaluador</a:t>
            </a:r>
            <a:endParaRPr lang="en-US" sz="1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0A65228-DBCE-45C1-9CF3-AE233E2A6DAD}"/>
              </a:ext>
            </a:extLst>
          </p:cNvPr>
          <p:cNvCxnSpPr/>
          <p:nvPr/>
        </p:nvCxnSpPr>
        <p:spPr>
          <a:xfrm>
            <a:off x="1772099" y="3114040"/>
            <a:ext cx="0" cy="47815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Flowchart: Decision 26">
            <a:extLst>
              <a:ext uri="{FF2B5EF4-FFF2-40B4-BE49-F238E27FC236}">
                <a16:creationId xmlns:a16="http://schemas.microsoft.com/office/drawing/2014/main" id="{E7327DB9-B7B9-4825-BC28-DE4AE171B1F6}"/>
              </a:ext>
            </a:extLst>
          </p:cNvPr>
          <p:cNvSpPr/>
          <p:nvPr/>
        </p:nvSpPr>
        <p:spPr>
          <a:xfrm>
            <a:off x="585612" y="3738107"/>
            <a:ext cx="2381045" cy="1692265"/>
          </a:xfrm>
          <a:prstGeom prst="flowChartDecisi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SV" sz="14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4-Selección de ganadores y entrega de premios</a:t>
            </a:r>
            <a:endParaRPr lang="en-US" sz="1400" b="1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13D5AD4-7155-448F-92BA-4932E8B41A2B}"/>
              </a:ext>
            </a:extLst>
          </p:cNvPr>
          <p:cNvCxnSpPr/>
          <p:nvPr/>
        </p:nvCxnSpPr>
        <p:spPr>
          <a:xfrm>
            <a:off x="3128087" y="4507230"/>
            <a:ext cx="69913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9" name="Flowchart: Process 28">
            <a:extLst>
              <a:ext uri="{FF2B5EF4-FFF2-40B4-BE49-F238E27FC236}">
                <a16:creationId xmlns:a16="http://schemas.microsoft.com/office/drawing/2014/main" id="{F52A3CD0-F5E4-4504-A4A9-C81E5F8FA6DE}"/>
              </a:ext>
            </a:extLst>
          </p:cNvPr>
          <p:cNvSpPr/>
          <p:nvPr/>
        </p:nvSpPr>
        <p:spPr>
          <a:xfrm>
            <a:off x="4157182" y="3989993"/>
            <a:ext cx="2020163" cy="1062990"/>
          </a:xfrm>
          <a:prstGeom prst="flowChartProces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SV" sz="14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5-Evaluación y seguimiento de proyectos</a:t>
            </a:r>
            <a:endParaRPr lang="en-US" sz="1400" b="1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661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2644A06-60F6-4F81-98CC-539A8A84AC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568372"/>
              </p:ext>
            </p:extLst>
          </p:nvPr>
        </p:nvGraphicFramePr>
        <p:xfrm>
          <a:off x="405955" y="1375165"/>
          <a:ext cx="6295928" cy="2750786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693504">
                  <a:extLst>
                    <a:ext uri="{9D8B030D-6E8A-4147-A177-3AD203B41FA5}">
                      <a16:colId xmlns:a16="http://schemas.microsoft.com/office/drawing/2014/main" val="4194228973"/>
                    </a:ext>
                  </a:extLst>
                </a:gridCol>
                <a:gridCol w="4602424">
                  <a:extLst>
                    <a:ext uri="{9D8B030D-6E8A-4147-A177-3AD203B41FA5}">
                      <a16:colId xmlns:a16="http://schemas.microsoft.com/office/drawing/2014/main" val="2583816466"/>
                    </a:ext>
                  </a:extLst>
                </a:gridCol>
              </a:tblGrid>
              <a:tr h="3901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100">
                          <a:effectLst/>
                        </a:rPr>
                        <a:t>Nombre de la empresa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100">
                          <a:effectLst/>
                        </a:rPr>
                        <a:t>WIMET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4082514"/>
                  </a:ext>
                </a:extLst>
              </a:tr>
              <a:tr h="1900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100">
                          <a:effectLst/>
                        </a:rPr>
                        <a:t>Programa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100">
                          <a:effectLst/>
                        </a:rPr>
                        <a:t>Plug &amp; Scale de EKLOS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3527391"/>
                  </a:ext>
                </a:extLst>
              </a:tr>
              <a:tr h="1900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100">
                          <a:effectLst/>
                        </a:rPr>
                        <a:t>Sector: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100">
                          <a:effectLst/>
                        </a:rPr>
                        <a:t>Tecnología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1435625"/>
                  </a:ext>
                </a:extLst>
              </a:tr>
              <a:tr h="7902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100">
                          <a:effectLst/>
                        </a:rPr>
                        <a:t>Objetivo: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100" dirty="0">
                          <a:effectLst/>
                        </a:rPr>
                        <a:t>Conectar a profesionales y empresas que tienen la necesidad de desarrollar eventos con una base de espacios, lugares y producciones que pueden satisfacer sus requerimientos y de las cuales no tienen conocimiento previo.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1928164"/>
                  </a:ext>
                </a:extLst>
              </a:tr>
              <a:tr h="119031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100">
                          <a:effectLst/>
                        </a:rPr>
                        <a:t>Resumen del proyecto: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100" dirty="0" err="1">
                          <a:effectLst/>
                        </a:rPr>
                        <a:t>Wimet</a:t>
                      </a:r>
                      <a:r>
                        <a:rPr lang="es-SV" sz="1100" dirty="0">
                          <a:effectLst/>
                        </a:rPr>
                        <a:t> es un Marketplace que conecta a propietarios de espacios para eventos con profesionales, marcas y empresas que buscan desarrollar encuentros de valor agregado. Esta empresa ingresó al Programa Plug &amp; Play de </a:t>
                      </a:r>
                      <a:r>
                        <a:rPr lang="es-SV" sz="1100" dirty="0" err="1">
                          <a:effectLst/>
                        </a:rPr>
                        <a:t>Eklos</a:t>
                      </a:r>
                      <a:r>
                        <a:rPr lang="es-SV" sz="1100" dirty="0">
                          <a:effectLst/>
                        </a:rPr>
                        <a:t> y se convirtió en proveedor de AB InBev, compañía que a la vez sirvió como plataforma para vincular a </a:t>
                      </a:r>
                      <a:r>
                        <a:rPr lang="es-SV" sz="1100" dirty="0" err="1">
                          <a:effectLst/>
                        </a:rPr>
                        <a:t>Wimet</a:t>
                      </a:r>
                      <a:r>
                        <a:rPr lang="es-SV" sz="1100" dirty="0">
                          <a:effectLst/>
                        </a:rPr>
                        <a:t> con otras empresas líderes de consumo masivo.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9748839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F05B6A11-043D-4DE0-8313-C35E1DABF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582" y="543462"/>
            <a:ext cx="7860413" cy="1100667"/>
          </a:xfrm>
        </p:spPr>
        <p:txBody>
          <a:bodyPr>
            <a:normAutofit/>
          </a:bodyPr>
          <a:lstStyle/>
          <a:p>
            <a:r>
              <a:rPr lang="es-SV" sz="1600" dirty="0">
                <a:solidFill>
                  <a:srgbClr val="002060"/>
                </a:solidFill>
              </a:rPr>
              <a:t>Ejemplo: Programa Plug &amp; </a:t>
            </a:r>
            <a:r>
              <a:rPr lang="es-SV" sz="1600" dirty="0" err="1">
                <a:solidFill>
                  <a:srgbClr val="002060"/>
                </a:solidFill>
              </a:rPr>
              <a:t>Scale</a:t>
            </a:r>
            <a:r>
              <a:rPr lang="es-SV" sz="1600" dirty="0">
                <a:solidFill>
                  <a:srgbClr val="002060"/>
                </a:solidFill>
              </a:rPr>
              <a:t> de EKLOS</a:t>
            </a:r>
            <a:endParaRPr lang="en-US" sz="1600" dirty="0">
              <a:solidFill>
                <a:srgbClr val="002060"/>
              </a:solidFill>
            </a:endParaRPr>
          </a:p>
        </p:txBody>
      </p:sp>
      <p:pic>
        <p:nvPicPr>
          <p:cNvPr id="10242" name="Picture 2" descr="Resultado de imagen de Eklos ab inbev">
            <a:extLst>
              <a:ext uri="{FF2B5EF4-FFF2-40B4-BE49-F238E27FC236}">
                <a16:creationId xmlns:a16="http://schemas.microsoft.com/office/drawing/2014/main" id="{FFD4A7DB-26D7-4884-8696-1725A5E6C9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9038" y="4313671"/>
            <a:ext cx="1931948" cy="1287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Resultado de imagen de WIMET ARGENTINA">
            <a:extLst>
              <a:ext uri="{FF2B5EF4-FFF2-40B4-BE49-F238E27FC236}">
                <a16:creationId xmlns:a16="http://schemas.microsoft.com/office/drawing/2014/main" id="{4EC1B0E4-AF0F-4818-93ED-072FA916C5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459" y="4251975"/>
            <a:ext cx="3164240" cy="1411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66CF897-4A46-457A-8A02-37B43F033699}"/>
              </a:ext>
            </a:extLst>
          </p:cNvPr>
          <p:cNvSpPr txBox="1"/>
          <p:nvPr/>
        </p:nvSpPr>
        <p:spPr>
          <a:xfrm>
            <a:off x="324582" y="4189794"/>
            <a:ext cx="18678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1200" dirty="0"/>
              <a:t>Fuente: Sitio web EKLOS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503410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E887F-D586-4603-866A-B4BA1904B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dirty="0">
                <a:solidFill>
                  <a:srgbClr val="002060"/>
                </a:solidFill>
              </a:rPr>
              <a:t>Conclusiones y recomendaciones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17914-73EB-4C53-B8B4-A97697F37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1608667"/>
            <a:ext cx="6918712" cy="3233978"/>
          </a:xfrm>
        </p:spPr>
        <p:txBody>
          <a:bodyPr>
            <a:normAutofit/>
          </a:bodyPr>
          <a:lstStyle/>
          <a:p>
            <a:r>
              <a:rPr lang="es-SV" sz="1800" dirty="0"/>
              <a:t>Será importante motivar el esfuerzo colaborativo y la vinculación.</a:t>
            </a:r>
          </a:p>
          <a:p>
            <a:r>
              <a:rPr lang="es-SV" sz="1800" dirty="0"/>
              <a:t>Es muy difícil aplicar una sola metodología por diferencias existentes entre países.</a:t>
            </a:r>
          </a:p>
          <a:p>
            <a:r>
              <a:rPr lang="es-SV" sz="1800" dirty="0"/>
              <a:t>Construidas con enfoque SMART.</a:t>
            </a:r>
          </a:p>
          <a:p>
            <a:r>
              <a:rPr lang="es-SV" sz="1800" dirty="0"/>
              <a:t>Las metodologías para desarrollo de capacidades no generan retornos a corto plazo, hay que partir de una línea base y evaluar resultados en forma consecuente.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90494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CuadroTexto"/>
          <p:cNvSpPr txBox="1"/>
          <p:nvPr/>
        </p:nvSpPr>
        <p:spPr>
          <a:xfrm>
            <a:off x="3656331" y="3111688"/>
            <a:ext cx="377834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000" dirty="0">
                <a:solidFill>
                  <a:srgbClr val="002060"/>
                </a:solidFill>
                <a:latin typeface="Tw Cen MT Condensed" panose="020B0606020104020203"/>
              </a:rPr>
              <a:t>Presenta: Carlos José Mendoza</a:t>
            </a:r>
          </a:p>
          <a:p>
            <a:r>
              <a:rPr lang="es-AR" sz="2000" dirty="0">
                <a:solidFill>
                  <a:srgbClr val="002060"/>
                </a:solidFill>
                <a:latin typeface="Tw Cen MT Condensed" panose="020B0606020104020203"/>
              </a:rPr>
              <a:t>Email: cmendoza@centroamericaresearch.com</a:t>
            </a:r>
          </a:p>
          <a:p>
            <a:r>
              <a:rPr lang="es-AR" sz="2000" dirty="0">
                <a:solidFill>
                  <a:srgbClr val="002060"/>
                </a:solidFill>
                <a:latin typeface="Tw Cen MT Condensed" panose="020B0606020104020203"/>
              </a:rPr>
              <a:t>Bucaramanga, Colombia</a:t>
            </a:r>
          </a:p>
          <a:p>
            <a:r>
              <a:rPr lang="es-AR" sz="2000" dirty="0">
                <a:solidFill>
                  <a:srgbClr val="002060"/>
                </a:solidFill>
                <a:latin typeface="Tw Cen MT Condensed" panose="020B0606020104020203"/>
              </a:rPr>
              <a:t>Octubre 18 de 2019</a:t>
            </a:r>
            <a:endParaRPr lang="es-AR" sz="1800" dirty="0">
              <a:solidFill>
                <a:srgbClr val="002060"/>
              </a:solidFill>
              <a:latin typeface="Tw Cen MT Condensed" panose="020B0606020104020203"/>
            </a:endParaRPr>
          </a:p>
        </p:txBody>
      </p:sp>
      <p:pic>
        <p:nvPicPr>
          <p:cNvPr id="6" name="Imagen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180" y="4957466"/>
            <a:ext cx="1152208" cy="404948"/>
          </a:xfrm>
          <a:prstGeom prst="rect">
            <a:avLst/>
          </a:prstGeom>
        </p:spPr>
      </p:pic>
      <p:pic>
        <p:nvPicPr>
          <p:cNvPr id="8" name="Imagen 7" descr="Imagen 1"/>
          <p:cNvPicPr/>
          <p:nvPr/>
        </p:nvPicPr>
        <p:blipFill>
          <a:blip r:embed="rId4"/>
          <a:stretch>
            <a:fillRect/>
          </a:stretch>
        </p:blipFill>
        <p:spPr bwMode="auto">
          <a:xfrm>
            <a:off x="896605" y="4957466"/>
            <a:ext cx="1466888" cy="404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6278" y="4957466"/>
            <a:ext cx="1069384" cy="509938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1252468" y="1746847"/>
            <a:ext cx="6182205" cy="12849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UY" sz="1800" dirty="0">
              <a:solidFill>
                <a:srgbClr val="002060"/>
              </a:solidFill>
            </a:endParaRPr>
          </a:p>
          <a:p>
            <a:r>
              <a:rPr lang="es-UY" sz="2800" b="1" dirty="0">
                <a:solidFill>
                  <a:srgbClr val="002060"/>
                </a:solidFill>
              </a:rPr>
              <a:t>MUCHAS GRACIAS POR SU ATENCIÓN</a:t>
            </a:r>
          </a:p>
          <a:p>
            <a:endParaRPr lang="es-UY" sz="1800" b="1" dirty="0">
              <a:solidFill>
                <a:srgbClr val="002060"/>
              </a:solidFill>
            </a:endParaRPr>
          </a:p>
          <a:p>
            <a:endParaRPr lang="es-UY" dirty="0">
              <a:solidFill>
                <a:srgbClr val="00206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D56403D-F684-4637-9FE7-560E112688C1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292" y="3111688"/>
            <a:ext cx="1730596" cy="13710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raphic 214" descr="Social network">
            <a:extLst>
              <a:ext uri="{FF2B5EF4-FFF2-40B4-BE49-F238E27FC236}">
                <a16:creationId xmlns:a16="http://schemas.microsoft.com/office/drawing/2014/main" id="{54A92271-2E0C-4E36-A6FF-A0DE0DED762A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267307" y="289183"/>
            <a:ext cx="1730595" cy="1580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82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715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3495094" cy="571499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495095" y="-2"/>
            <a:ext cx="792559" cy="5715000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F162E2-5526-48C4-B7FA-D37421691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315" y="536222"/>
            <a:ext cx="3152284" cy="1146340"/>
          </a:xfrm>
        </p:spPr>
        <p:txBody>
          <a:bodyPr anchor="ctr">
            <a:normAutofit/>
          </a:bodyPr>
          <a:lstStyle/>
          <a:p>
            <a:r>
              <a:rPr lang="es-SV">
                <a:solidFill>
                  <a:schemeClr val="bg1"/>
                </a:solidFill>
              </a:rPr>
              <a:t>Objetivos del Proyecto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4B5CB-8716-4559-B390-346B8E7D5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15" y="1800491"/>
            <a:ext cx="2980457" cy="2866759"/>
          </a:xfrm>
        </p:spPr>
        <p:txBody>
          <a:bodyPr>
            <a:normAutofit fontScale="92500" lnSpcReduction="20000"/>
          </a:bodyPr>
          <a:lstStyle/>
          <a:p>
            <a:r>
              <a:rPr lang="es-SV" sz="1600" dirty="0">
                <a:solidFill>
                  <a:schemeClr val="bg1"/>
                </a:solidFill>
              </a:rPr>
              <a:t>Relevar información de instituciones y herramientas de promoción de exportaciones a través de innovación abierta que incorporen factores de sostenibilidad e inclusión de género.</a:t>
            </a:r>
          </a:p>
          <a:p>
            <a:r>
              <a:rPr lang="es-SV" sz="1600" dirty="0">
                <a:solidFill>
                  <a:schemeClr val="bg1"/>
                </a:solidFill>
              </a:rPr>
              <a:t>Diseñar una metodología de innovación abierta para ser implementada en una segunda etapa por parte de </a:t>
            </a:r>
            <a:r>
              <a:rPr lang="es-SV" sz="1600" dirty="0" err="1">
                <a:solidFill>
                  <a:schemeClr val="bg1"/>
                </a:solidFill>
              </a:rPr>
              <a:t>OPCs</a:t>
            </a:r>
            <a:r>
              <a:rPr lang="es-SV" sz="1600" dirty="0">
                <a:solidFill>
                  <a:schemeClr val="bg1"/>
                </a:solidFill>
              </a:rPr>
              <a:t> que forman parte de Red Ibero</a:t>
            </a: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7" name="Graphic 214" descr="Social network">
            <a:extLst>
              <a:ext uri="{FF2B5EF4-FFF2-40B4-BE49-F238E27FC236}">
                <a16:creationId xmlns:a16="http://schemas.microsoft.com/office/drawing/2014/main" id="{C90F0813-4309-4E87-9E95-5D8901C7805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72000" y="923472"/>
            <a:ext cx="3857625" cy="3857625"/>
          </a:xfrm>
          <a:prstGeom prst="rect">
            <a:avLst/>
          </a:prstGeom>
        </p:spPr>
      </p:pic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16772" y="3344333"/>
            <a:ext cx="336549" cy="2370667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757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F8EB1B3C-32EE-469F-B4E2-3A7DACC4E618}"/>
              </a:ext>
            </a:extLst>
          </p:cNvPr>
          <p:cNvSpPr txBox="1">
            <a:spLocks/>
          </p:cNvSpPr>
          <p:nvPr/>
        </p:nvSpPr>
        <p:spPr>
          <a:xfrm>
            <a:off x="525444" y="453299"/>
            <a:ext cx="6447501" cy="11006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SV" dirty="0">
                <a:solidFill>
                  <a:srgbClr val="002060"/>
                </a:solidFill>
              </a:rPr>
              <a:t>Matriz de buenas prácticas (Fase 1)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F4EF2EF-129D-4EEE-92D7-60B3888ABF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304590"/>
              </p:ext>
            </p:extLst>
          </p:nvPr>
        </p:nvGraphicFramePr>
        <p:xfrm>
          <a:off x="313571" y="1553966"/>
          <a:ext cx="7782216" cy="238241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414869">
                  <a:extLst>
                    <a:ext uri="{9D8B030D-6E8A-4147-A177-3AD203B41FA5}">
                      <a16:colId xmlns:a16="http://schemas.microsoft.com/office/drawing/2014/main" val="3763914748"/>
                    </a:ext>
                  </a:extLst>
                </a:gridCol>
                <a:gridCol w="1237785">
                  <a:extLst>
                    <a:ext uri="{9D8B030D-6E8A-4147-A177-3AD203B41FA5}">
                      <a16:colId xmlns:a16="http://schemas.microsoft.com/office/drawing/2014/main" val="2369305866"/>
                    </a:ext>
                  </a:extLst>
                </a:gridCol>
                <a:gridCol w="1304693">
                  <a:extLst>
                    <a:ext uri="{9D8B030D-6E8A-4147-A177-3AD203B41FA5}">
                      <a16:colId xmlns:a16="http://schemas.microsoft.com/office/drawing/2014/main" val="3788895817"/>
                    </a:ext>
                  </a:extLst>
                </a:gridCol>
                <a:gridCol w="1205853">
                  <a:extLst>
                    <a:ext uri="{9D8B030D-6E8A-4147-A177-3AD203B41FA5}">
                      <a16:colId xmlns:a16="http://schemas.microsoft.com/office/drawing/2014/main" val="3401404316"/>
                    </a:ext>
                  </a:extLst>
                </a:gridCol>
                <a:gridCol w="1421752">
                  <a:extLst>
                    <a:ext uri="{9D8B030D-6E8A-4147-A177-3AD203B41FA5}">
                      <a16:colId xmlns:a16="http://schemas.microsoft.com/office/drawing/2014/main" val="3035304754"/>
                    </a:ext>
                  </a:extLst>
                </a:gridCol>
                <a:gridCol w="1197264">
                  <a:extLst>
                    <a:ext uri="{9D8B030D-6E8A-4147-A177-3AD203B41FA5}">
                      <a16:colId xmlns:a16="http://schemas.microsoft.com/office/drawing/2014/main" val="1375767536"/>
                    </a:ext>
                  </a:extLst>
                </a:gridCol>
              </a:tblGrid>
              <a:tr h="5283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400">
                          <a:effectLst/>
                        </a:rPr>
                        <a:t>Región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400" dirty="0">
                          <a:effectLst/>
                        </a:rPr>
                        <a:t>Países investigados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400" dirty="0">
                          <a:effectLst/>
                        </a:rPr>
                        <a:t>Herramientas totales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400" dirty="0">
                          <a:effectLst/>
                        </a:rPr>
                        <a:t>Innovación abierta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400">
                          <a:effectLst/>
                        </a:rPr>
                        <a:t>Sustentabilidad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400" dirty="0">
                          <a:effectLst/>
                        </a:rPr>
                        <a:t>Enfoque de género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9376369"/>
                  </a:ext>
                </a:extLst>
              </a:tr>
              <a:tr h="4824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400">
                          <a:effectLst/>
                        </a:rPr>
                        <a:t>Mundo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600">
                          <a:effectLst/>
                        </a:rPr>
                        <a:t>16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600" dirty="0">
                          <a:effectLst/>
                        </a:rPr>
                        <a:t>27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600" dirty="0">
                          <a:effectLst/>
                        </a:rPr>
                        <a:t>16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600" dirty="0">
                          <a:effectLst/>
                        </a:rPr>
                        <a:t>10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600" dirty="0">
                          <a:effectLst/>
                        </a:rPr>
                        <a:t>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3682310"/>
                  </a:ext>
                </a:extLst>
              </a:tr>
              <a:tr h="7993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400" dirty="0">
                          <a:effectLst/>
                        </a:rPr>
                        <a:t>Latinoamérica y el Caribe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600" dirty="0">
                          <a:effectLst/>
                        </a:rPr>
                        <a:t>15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600" dirty="0">
                          <a:effectLst/>
                        </a:rPr>
                        <a:t>13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600" dirty="0">
                          <a:effectLst/>
                        </a:rPr>
                        <a:t>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600" dirty="0">
                          <a:effectLst/>
                        </a:rPr>
                        <a:t>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4138690"/>
                  </a:ext>
                </a:extLst>
              </a:tr>
              <a:tr h="572315">
                <a:tc>
                  <a:txBody>
                    <a:bodyPr/>
                    <a:lstStyle/>
                    <a:p>
                      <a:pPr marL="0" marR="0" algn="ctr" defTabSz="3429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US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3429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6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en-US" sz="16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3429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6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lang="en-US" sz="16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3429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6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sz="16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3429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6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6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3429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16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6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60868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4846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CD5F278-D87D-4075-AB83-6D6805F4D5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382358"/>
              </p:ext>
            </p:extLst>
          </p:nvPr>
        </p:nvGraphicFramePr>
        <p:xfrm>
          <a:off x="1018220" y="1468799"/>
          <a:ext cx="3135609" cy="4109974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738723">
                  <a:extLst>
                    <a:ext uri="{9D8B030D-6E8A-4147-A177-3AD203B41FA5}">
                      <a16:colId xmlns:a16="http://schemas.microsoft.com/office/drawing/2014/main" val="3325392060"/>
                    </a:ext>
                  </a:extLst>
                </a:gridCol>
                <a:gridCol w="1255512">
                  <a:extLst>
                    <a:ext uri="{9D8B030D-6E8A-4147-A177-3AD203B41FA5}">
                      <a16:colId xmlns:a16="http://schemas.microsoft.com/office/drawing/2014/main" val="2329101599"/>
                    </a:ext>
                  </a:extLst>
                </a:gridCol>
                <a:gridCol w="1141374">
                  <a:extLst>
                    <a:ext uri="{9D8B030D-6E8A-4147-A177-3AD203B41FA5}">
                      <a16:colId xmlns:a16="http://schemas.microsoft.com/office/drawing/2014/main" val="3143614269"/>
                    </a:ext>
                  </a:extLst>
                </a:gridCol>
              </a:tblGrid>
              <a:tr h="4694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País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Innovation Input Sub Index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 anchor="ctr"/>
                </a:tc>
                <a:extLst>
                  <a:ext uri="{0D108BD9-81ED-4DB2-BD59-A6C34878D82A}">
                    <a16:rowId xmlns:a16="http://schemas.microsoft.com/office/drawing/2014/main" val="3063073906"/>
                  </a:ext>
                </a:extLst>
              </a:tr>
              <a:tr h="166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Chile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extLst>
                  <a:ext uri="{0D108BD9-81ED-4DB2-BD59-A6C34878D82A}">
                    <a16:rowId xmlns:a16="http://schemas.microsoft.com/office/drawing/2014/main" val="1799204370"/>
                  </a:ext>
                </a:extLst>
              </a:tr>
              <a:tr h="166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Colombia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extLst>
                  <a:ext uri="{0D108BD9-81ED-4DB2-BD59-A6C34878D82A}">
                    <a16:rowId xmlns:a16="http://schemas.microsoft.com/office/drawing/2014/main" val="2168645764"/>
                  </a:ext>
                </a:extLst>
              </a:tr>
              <a:tr h="166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México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extLst>
                  <a:ext uri="{0D108BD9-81ED-4DB2-BD59-A6C34878D82A}">
                    <a16:rowId xmlns:a16="http://schemas.microsoft.com/office/drawing/2014/main" val="2288801819"/>
                  </a:ext>
                </a:extLst>
              </a:tr>
              <a:tr h="166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Brasil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extLst>
                  <a:ext uri="{0D108BD9-81ED-4DB2-BD59-A6C34878D82A}">
                    <a16:rowId xmlns:a16="http://schemas.microsoft.com/office/drawing/2014/main" val="1792913116"/>
                  </a:ext>
                </a:extLst>
              </a:tr>
              <a:tr h="166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Perú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extLst>
                  <a:ext uri="{0D108BD9-81ED-4DB2-BD59-A6C34878D82A}">
                    <a16:rowId xmlns:a16="http://schemas.microsoft.com/office/drawing/2014/main" val="2661078127"/>
                  </a:ext>
                </a:extLst>
              </a:tr>
              <a:tr h="166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Costa Rica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extLst>
                  <a:ext uri="{0D108BD9-81ED-4DB2-BD59-A6C34878D82A}">
                    <a16:rowId xmlns:a16="http://schemas.microsoft.com/office/drawing/2014/main" val="3394401575"/>
                  </a:ext>
                </a:extLst>
              </a:tr>
              <a:tr h="166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Uruguay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extLst>
                  <a:ext uri="{0D108BD9-81ED-4DB2-BD59-A6C34878D82A}">
                    <a16:rowId xmlns:a16="http://schemas.microsoft.com/office/drawing/2014/main" val="4249595629"/>
                  </a:ext>
                </a:extLst>
              </a:tr>
              <a:tr h="166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Argentina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extLst>
                  <a:ext uri="{0D108BD9-81ED-4DB2-BD59-A6C34878D82A}">
                    <a16:rowId xmlns:a16="http://schemas.microsoft.com/office/drawing/2014/main" val="3842583164"/>
                  </a:ext>
                </a:extLst>
              </a:tr>
              <a:tr h="166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Panamá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extLst>
                  <a:ext uri="{0D108BD9-81ED-4DB2-BD59-A6C34878D82A}">
                    <a16:rowId xmlns:a16="http://schemas.microsoft.com/office/drawing/2014/main" val="3848530107"/>
                  </a:ext>
                </a:extLst>
              </a:tr>
              <a:tr h="166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Paraguay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extLst>
                  <a:ext uri="{0D108BD9-81ED-4DB2-BD59-A6C34878D82A}">
                    <a16:rowId xmlns:a16="http://schemas.microsoft.com/office/drawing/2014/main" val="3139579637"/>
                  </a:ext>
                </a:extLst>
              </a:tr>
              <a:tr h="166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RRDD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extLst>
                  <a:ext uri="{0D108BD9-81ED-4DB2-BD59-A6C34878D82A}">
                    <a16:rowId xmlns:a16="http://schemas.microsoft.com/office/drawing/2014/main" val="878743161"/>
                  </a:ext>
                </a:extLst>
              </a:tr>
              <a:tr h="166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Ecuador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extLst>
                  <a:ext uri="{0D108BD9-81ED-4DB2-BD59-A6C34878D82A}">
                    <a16:rowId xmlns:a16="http://schemas.microsoft.com/office/drawing/2014/main" val="185100653"/>
                  </a:ext>
                </a:extLst>
              </a:tr>
              <a:tr h="166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El Salvador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extLst>
                  <a:ext uri="{0D108BD9-81ED-4DB2-BD59-A6C34878D82A}">
                    <a16:rowId xmlns:a16="http://schemas.microsoft.com/office/drawing/2014/main" val="1263650908"/>
                  </a:ext>
                </a:extLst>
              </a:tr>
              <a:tr h="166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Honduras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99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extLst>
                  <a:ext uri="{0D108BD9-81ED-4DB2-BD59-A6C34878D82A}">
                    <a16:rowId xmlns:a16="http://schemas.microsoft.com/office/drawing/2014/main" val="1992258947"/>
                  </a:ext>
                </a:extLst>
              </a:tr>
              <a:tr h="166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Guatemala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extLst>
                  <a:ext uri="{0D108BD9-81ED-4DB2-BD59-A6C34878D82A}">
                    <a16:rowId xmlns:a16="http://schemas.microsoft.com/office/drawing/2014/main" val="3499962912"/>
                  </a:ext>
                </a:extLst>
              </a:tr>
              <a:tr h="166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Bolivia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extLst>
                  <a:ext uri="{0D108BD9-81ED-4DB2-BD59-A6C34878D82A}">
                    <a16:rowId xmlns:a16="http://schemas.microsoft.com/office/drawing/2014/main" val="3514761749"/>
                  </a:ext>
                </a:extLst>
              </a:tr>
              <a:tr h="166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N/D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Nicaragua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n/d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extLst>
                  <a:ext uri="{0D108BD9-81ED-4DB2-BD59-A6C34878D82A}">
                    <a16:rowId xmlns:a16="http://schemas.microsoft.com/office/drawing/2014/main" val="881244129"/>
                  </a:ext>
                </a:extLst>
              </a:tr>
              <a:tr h="166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N/D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Venezuela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n/d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extLst>
                  <a:ext uri="{0D108BD9-81ED-4DB2-BD59-A6C34878D82A}">
                    <a16:rowId xmlns:a16="http://schemas.microsoft.com/office/drawing/2014/main" val="1420431728"/>
                  </a:ext>
                </a:extLst>
              </a:tr>
              <a:tr h="166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N/D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Cuba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n/d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6" marR="55436" marT="0" marB="0"/>
                </a:tc>
                <a:extLst>
                  <a:ext uri="{0D108BD9-81ED-4DB2-BD59-A6C34878D82A}">
                    <a16:rowId xmlns:a16="http://schemas.microsoft.com/office/drawing/2014/main" val="460841455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9C064CE6-1468-47D1-A74F-AF1B61C2F817}"/>
              </a:ext>
            </a:extLst>
          </p:cNvPr>
          <p:cNvSpPr/>
          <p:nvPr/>
        </p:nvSpPr>
        <p:spPr>
          <a:xfrm>
            <a:off x="855396" y="1095523"/>
            <a:ext cx="5336782" cy="3440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Innovation Input Sub Index Ranking (GII): </a:t>
            </a:r>
            <a:r>
              <a:rPr lang="en-US" sz="16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Miembros</a:t>
            </a:r>
            <a:r>
              <a:rPr lang="en-US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Red </a:t>
            </a:r>
            <a:r>
              <a:rPr lang="en-US" sz="16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Ibero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980EC8-B13A-4BE9-9E5A-44446C1C446A}"/>
              </a:ext>
            </a:extLst>
          </p:cNvPr>
          <p:cNvSpPr txBox="1"/>
          <p:nvPr/>
        </p:nvSpPr>
        <p:spPr>
          <a:xfrm>
            <a:off x="5190897" y="2718353"/>
            <a:ext cx="3763532" cy="255454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SV" sz="1600" b="1" dirty="0"/>
              <a:t>¿Qué mide el Input Sub </a:t>
            </a:r>
            <a:r>
              <a:rPr lang="es-SV" sz="1600" b="1" dirty="0" err="1"/>
              <a:t>Index</a:t>
            </a:r>
            <a:r>
              <a:rPr lang="es-SV" sz="1600" b="1" dirty="0"/>
              <a:t> Ranking?</a:t>
            </a:r>
          </a:p>
          <a:p>
            <a:pPr algn="just"/>
            <a:endParaRPr lang="es-SV" sz="1600" b="1" dirty="0"/>
          </a:p>
          <a:p>
            <a:pPr algn="just"/>
            <a:r>
              <a:rPr lang="es-SV" sz="1600" dirty="0"/>
              <a:t>1) Presencia de Instituciones que promueven innovación.</a:t>
            </a:r>
          </a:p>
          <a:p>
            <a:pPr algn="just"/>
            <a:r>
              <a:rPr lang="es-SV" sz="1600" dirty="0"/>
              <a:t>2) Capital humano &amp; </a:t>
            </a:r>
            <a:r>
              <a:rPr lang="es-SV" sz="1600" dirty="0" err="1"/>
              <a:t>research</a:t>
            </a:r>
            <a:endParaRPr lang="es-SV" sz="1600" dirty="0"/>
          </a:p>
          <a:p>
            <a:pPr algn="just"/>
            <a:r>
              <a:rPr lang="es-SV" sz="1600" dirty="0"/>
              <a:t>3) Infraestructura</a:t>
            </a:r>
          </a:p>
          <a:p>
            <a:pPr algn="just"/>
            <a:r>
              <a:rPr lang="es-SV" sz="1600" dirty="0"/>
              <a:t>4) Complejidad del mercado y negocios</a:t>
            </a:r>
          </a:p>
          <a:p>
            <a:pPr algn="just"/>
            <a:endParaRPr lang="en-US" sz="1600" dirty="0"/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33721648-E9C6-45DE-865C-49D16F1FBF39}"/>
              </a:ext>
            </a:extLst>
          </p:cNvPr>
          <p:cNvSpPr/>
          <p:nvPr/>
        </p:nvSpPr>
        <p:spPr>
          <a:xfrm>
            <a:off x="4354553" y="2351232"/>
            <a:ext cx="635620" cy="2910469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3115160-DB6C-422B-B35C-02166FB1470B}"/>
              </a:ext>
            </a:extLst>
          </p:cNvPr>
          <p:cNvSpPr txBox="1">
            <a:spLocks/>
          </p:cNvSpPr>
          <p:nvPr/>
        </p:nvSpPr>
        <p:spPr>
          <a:xfrm>
            <a:off x="855396" y="184371"/>
            <a:ext cx="6447501" cy="11006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SV" dirty="0">
                <a:solidFill>
                  <a:srgbClr val="002060"/>
                </a:solidFill>
              </a:rPr>
              <a:t>Diferencias en el desarrollo de ecosistemas de innovación en LAC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996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F414735-ED01-460E-B81A-2AB7290D36A5}"/>
              </a:ext>
            </a:extLst>
          </p:cNvPr>
          <p:cNvSpPr txBox="1">
            <a:spLocks/>
          </p:cNvSpPr>
          <p:nvPr/>
        </p:nvSpPr>
        <p:spPr>
          <a:xfrm>
            <a:off x="554313" y="340488"/>
            <a:ext cx="6447501" cy="11006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SV" dirty="0">
                <a:solidFill>
                  <a:srgbClr val="002060"/>
                </a:solidFill>
              </a:rPr>
              <a:t>En conclusión…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8BF0BD5-1F9E-4693-A55F-B521FCC67E65}"/>
              </a:ext>
            </a:extLst>
          </p:cNvPr>
          <p:cNvSpPr/>
          <p:nvPr/>
        </p:nvSpPr>
        <p:spPr>
          <a:xfrm>
            <a:off x="847493" y="1132438"/>
            <a:ext cx="6556917" cy="97033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s-SV" sz="1800" b="1" dirty="0">
                <a:solidFill>
                  <a:schemeClr val="bg1"/>
                </a:solidFill>
                <a:latin typeface="Baskerville Old Face" panose="02020602080505020303" pitchFamily="18" charset="0"/>
                <a:ea typeface="Calibri" panose="020F0502020204030204" pitchFamily="34" charset="0"/>
                <a:cs typeface="Gotham-Book"/>
              </a:rPr>
              <a:t>“No existe un enfoque de política de innovación de las mejores prácticas que pueda aplicarse a cualquier tipo de región”</a:t>
            </a:r>
            <a:r>
              <a:rPr lang="es-SV" sz="1800" dirty="0">
                <a:solidFill>
                  <a:schemeClr val="bg1"/>
                </a:solidFill>
                <a:latin typeface="Baskerville Old Face" panose="02020602080505020303" pitchFamily="18" charset="0"/>
                <a:ea typeface="Calibri" panose="020F0502020204030204" pitchFamily="34" charset="0"/>
                <a:cs typeface="Gotham-Book"/>
              </a:rPr>
              <a:t> </a:t>
            </a:r>
          </a:p>
          <a:p>
            <a:pPr algn="ctr">
              <a:lnSpc>
                <a:spcPct val="107000"/>
              </a:lnSpc>
            </a:pPr>
            <a:r>
              <a:rPr lang="en-US" sz="1800" dirty="0">
                <a:solidFill>
                  <a:schemeClr val="bg1"/>
                </a:solidFill>
                <a:latin typeface="Baskerville Old Face" panose="02020602080505020303" pitchFamily="18" charset="0"/>
                <a:ea typeface="Calibri" panose="020F0502020204030204" pitchFamily="34" charset="0"/>
                <a:cs typeface="Gotham-Book"/>
              </a:rPr>
              <a:t>(</a:t>
            </a:r>
            <a:r>
              <a:rPr lang="en-US" sz="1800" dirty="0" err="1">
                <a:solidFill>
                  <a:schemeClr val="bg1"/>
                </a:solidFill>
                <a:latin typeface="Baskerville Old Face" panose="02020602080505020303" pitchFamily="18" charset="0"/>
                <a:ea typeface="Calibri" panose="020F0502020204030204" pitchFamily="34" charset="0"/>
                <a:cs typeface="Gotham-Book"/>
              </a:rPr>
              <a:t>Nauwelaers</a:t>
            </a:r>
            <a:r>
              <a:rPr lang="en-US" sz="1800" dirty="0">
                <a:solidFill>
                  <a:schemeClr val="bg1"/>
                </a:solidFill>
                <a:latin typeface="Baskerville Old Face" panose="02020602080505020303" pitchFamily="18" charset="0"/>
                <a:ea typeface="Calibri" panose="020F0502020204030204" pitchFamily="34" charset="0"/>
                <a:cs typeface="Gotham-Book"/>
              </a:rPr>
              <a:t> y </a:t>
            </a:r>
            <a:r>
              <a:rPr lang="en-US" sz="1800" dirty="0" err="1">
                <a:solidFill>
                  <a:schemeClr val="bg1"/>
                </a:solidFill>
                <a:latin typeface="Baskerville Old Face" panose="02020602080505020303" pitchFamily="18" charset="0"/>
                <a:ea typeface="Calibri" panose="020F0502020204030204" pitchFamily="34" charset="0"/>
                <a:cs typeface="Gotham-Book"/>
              </a:rPr>
              <a:t>Wintjes</a:t>
            </a:r>
            <a:r>
              <a:rPr lang="en-US" sz="1800" dirty="0">
                <a:solidFill>
                  <a:schemeClr val="bg1"/>
                </a:solidFill>
                <a:latin typeface="Baskerville Old Face" panose="02020602080505020303" pitchFamily="18" charset="0"/>
                <a:ea typeface="Calibri" panose="020F0502020204030204" pitchFamily="34" charset="0"/>
                <a:cs typeface="Gotham-Book"/>
              </a:rPr>
              <a:t>, 2003; </a:t>
            </a:r>
            <a:r>
              <a:rPr lang="en-US" sz="1800" dirty="0" err="1">
                <a:solidFill>
                  <a:schemeClr val="bg1"/>
                </a:solidFill>
                <a:latin typeface="Baskerville Old Face" panose="02020602080505020303" pitchFamily="18" charset="0"/>
                <a:ea typeface="Calibri" panose="020F0502020204030204" pitchFamily="34" charset="0"/>
                <a:cs typeface="Gotham-Book"/>
              </a:rPr>
              <a:t>Todtling</a:t>
            </a:r>
            <a:r>
              <a:rPr lang="en-US" sz="1800" dirty="0">
                <a:solidFill>
                  <a:schemeClr val="bg1"/>
                </a:solidFill>
                <a:latin typeface="Baskerville Old Face" panose="02020602080505020303" pitchFamily="18" charset="0"/>
                <a:ea typeface="Calibri" panose="020F0502020204030204" pitchFamily="34" charset="0"/>
                <a:cs typeface="Gotham-Book"/>
              </a:rPr>
              <a:t> y </a:t>
            </a:r>
            <a:r>
              <a:rPr lang="en-US" sz="1800" dirty="0" err="1">
                <a:solidFill>
                  <a:schemeClr val="bg1"/>
                </a:solidFill>
                <a:latin typeface="Baskerville Old Face" panose="02020602080505020303" pitchFamily="18" charset="0"/>
                <a:ea typeface="Calibri" panose="020F0502020204030204" pitchFamily="34" charset="0"/>
                <a:cs typeface="Gotham-Book"/>
              </a:rPr>
              <a:t>Trippl</a:t>
            </a:r>
            <a:r>
              <a:rPr lang="en-US" sz="1800" dirty="0">
                <a:solidFill>
                  <a:schemeClr val="bg1"/>
                </a:solidFill>
                <a:latin typeface="Baskerville Old Face" panose="02020602080505020303" pitchFamily="18" charset="0"/>
                <a:ea typeface="Calibri" panose="020F0502020204030204" pitchFamily="34" charset="0"/>
                <a:cs typeface="Gotham-Book"/>
              </a:rPr>
              <a:t>, 2005).</a:t>
            </a:r>
            <a:endParaRPr lang="en-US" sz="2400" dirty="0">
              <a:solidFill>
                <a:schemeClr val="bg1"/>
              </a:solidFill>
              <a:effectLst/>
              <a:latin typeface="Baskerville Old Face" panose="020206020805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04C3C89F-8B53-437C-8DE4-EA931CC04E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5145544"/>
              </p:ext>
            </p:extLst>
          </p:nvPr>
        </p:nvGraphicFramePr>
        <p:xfrm>
          <a:off x="430604" y="1441155"/>
          <a:ext cx="7390693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" name="Graphic 11" descr="City">
            <a:extLst>
              <a:ext uri="{FF2B5EF4-FFF2-40B4-BE49-F238E27FC236}">
                <a16:creationId xmlns:a16="http://schemas.microsoft.com/office/drawing/2014/main" id="{E7066B7A-43A9-40B6-A78B-D42DDDC4957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5503" y="4370518"/>
            <a:ext cx="914400" cy="914400"/>
          </a:xfrm>
          <a:prstGeom prst="rect">
            <a:avLst/>
          </a:prstGeom>
        </p:spPr>
      </p:pic>
      <p:pic>
        <p:nvPicPr>
          <p:cNvPr id="14" name="Graphic 13" descr="Presentation with checklist">
            <a:extLst>
              <a:ext uri="{FF2B5EF4-FFF2-40B4-BE49-F238E27FC236}">
                <a16:creationId xmlns:a16="http://schemas.microsoft.com/office/drawing/2014/main" id="{430F2D86-E129-4F99-9277-0D3A589B8D9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657600" y="4370518"/>
            <a:ext cx="914400" cy="914400"/>
          </a:xfrm>
          <a:prstGeom prst="rect">
            <a:avLst/>
          </a:prstGeom>
        </p:spPr>
      </p:pic>
      <p:pic>
        <p:nvPicPr>
          <p:cNvPr id="16" name="Graphic 15" descr="Classroom">
            <a:extLst>
              <a:ext uri="{FF2B5EF4-FFF2-40B4-BE49-F238E27FC236}">
                <a16:creationId xmlns:a16="http://schemas.microsoft.com/office/drawing/2014/main" id="{271588DE-E41D-44C3-B49E-A35C18CC5FC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395425" y="437051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784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D4C2B82-33BC-4A2F-A847-797280DD332F}"/>
              </a:ext>
            </a:extLst>
          </p:cNvPr>
          <p:cNvSpPr txBox="1">
            <a:spLocks/>
          </p:cNvSpPr>
          <p:nvPr/>
        </p:nvSpPr>
        <p:spPr>
          <a:xfrm>
            <a:off x="554313" y="340488"/>
            <a:ext cx="6447501" cy="11006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SV" dirty="0">
                <a:solidFill>
                  <a:srgbClr val="002060"/>
                </a:solidFill>
              </a:rPr>
              <a:t>TRES PROPUESTAS METODOLÓGICAS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170B0A20-C9C7-4036-9328-DCA5940C04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256732"/>
              </p:ext>
            </p:extLst>
          </p:nvPr>
        </p:nvGraphicFramePr>
        <p:xfrm>
          <a:off x="977589" y="1115742"/>
          <a:ext cx="6928625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rrow: Curved Right 4">
            <a:extLst>
              <a:ext uri="{FF2B5EF4-FFF2-40B4-BE49-F238E27FC236}">
                <a16:creationId xmlns:a16="http://schemas.microsoft.com/office/drawing/2014/main" id="{915CDD4B-B6EE-45AB-9747-C8EC9F200E0B}"/>
              </a:ext>
            </a:extLst>
          </p:cNvPr>
          <p:cNvSpPr/>
          <p:nvPr/>
        </p:nvSpPr>
        <p:spPr>
          <a:xfrm>
            <a:off x="554313" y="2857500"/>
            <a:ext cx="683473" cy="130190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Arrow: Curved Left 5">
            <a:extLst>
              <a:ext uri="{FF2B5EF4-FFF2-40B4-BE49-F238E27FC236}">
                <a16:creationId xmlns:a16="http://schemas.microsoft.com/office/drawing/2014/main" id="{AB064006-AA02-4CE1-8387-BAF229E09FBD}"/>
              </a:ext>
            </a:extLst>
          </p:cNvPr>
          <p:cNvSpPr/>
          <p:nvPr/>
        </p:nvSpPr>
        <p:spPr>
          <a:xfrm>
            <a:off x="7692484" y="2857499"/>
            <a:ext cx="687657" cy="146917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831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4F9E36E-6F7A-4896-904B-82C01F4DDD59}"/>
              </a:ext>
            </a:extLst>
          </p:cNvPr>
          <p:cNvCxnSpPr/>
          <p:nvPr/>
        </p:nvCxnSpPr>
        <p:spPr>
          <a:xfrm>
            <a:off x="4732020" y="6211570"/>
            <a:ext cx="666750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>
            <a:extLst>
              <a:ext uri="{FF2B5EF4-FFF2-40B4-BE49-F238E27FC236}">
                <a16:creationId xmlns:a16="http://schemas.microsoft.com/office/drawing/2014/main" id="{DE0091EB-65FC-4CD5-95D4-9745B8EDDE33}"/>
              </a:ext>
            </a:extLst>
          </p:cNvPr>
          <p:cNvSpPr txBox="1">
            <a:spLocks/>
          </p:cNvSpPr>
          <p:nvPr/>
        </p:nvSpPr>
        <p:spPr>
          <a:xfrm>
            <a:off x="446745" y="270059"/>
            <a:ext cx="6734640" cy="3488260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SV" dirty="0">
                <a:solidFill>
                  <a:srgbClr val="002060"/>
                </a:solidFill>
              </a:rPr>
              <a:t>1) Proyectos investigación aplicada industria-academia [Avanzados]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32FCE3-15B1-4CD6-9ECD-3A4E5EAAA5E7}"/>
              </a:ext>
            </a:extLst>
          </p:cNvPr>
          <p:cNvSpPr txBox="1"/>
          <p:nvPr/>
        </p:nvSpPr>
        <p:spPr>
          <a:xfrm>
            <a:off x="446745" y="1432560"/>
            <a:ext cx="7768497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SV" sz="1600" dirty="0"/>
              <a:t>OBJETIVO: Resolver problemas de empresas exportadoras mediante proyectos de investigación aplicada en conjunto con el sector académico, para generar mayor competitividad y eficiencia en la penetración de mercados internacionales</a:t>
            </a:r>
            <a:endParaRPr lang="en-US" sz="1600" dirty="0"/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083D9A36-E2B0-49F2-A540-9A4BE85688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1129280"/>
              </p:ext>
            </p:extLst>
          </p:nvPr>
        </p:nvGraphicFramePr>
        <p:xfrm>
          <a:off x="420725" y="2302059"/>
          <a:ext cx="8021443" cy="3488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2094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reparation 1">
            <a:extLst>
              <a:ext uri="{FF2B5EF4-FFF2-40B4-BE49-F238E27FC236}">
                <a16:creationId xmlns:a16="http://schemas.microsoft.com/office/drawing/2014/main" id="{972158CD-73E8-4AA3-AD92-5A6BDA0302A6}"/>
              </a:ext>
            </a:extLst>
          </p:cNvPr>
          <p:cNvSpPr/>
          <p:nvPr/>
        </p:nvSpPr>
        <p:spPr>
          <a:xfrm>
            <a:off x="502902" y="375486"/>
            <a:ext cx="2376195" cy="1542521"/>
          </a:xfrm>
          <a:prstGeom prst="flowChartPreparation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SV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1-Realizar aplicación: Llenar ficha y presentar documentación de soporte</a:t>
            </a:r>
            <a:endParaRPr lang="en-US" sz="1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FBD28FB-C6CB-4F00-9798-D056C87D88A8}"/>
              </a:ext>
            </a:extLst>
          </p:cNvPr>
          <p:cNvCxnSpPr/>
          <p:nvPr/>
        </p:nvCxnSpPr>
        <p:spPr>
          <a:xfrm>
            <a:off x="3045777" y="1060392"/>
            <a:ext cx="85725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Flowchart: Process 4">
            <a:extLst>
              <a:ext uri="{FF2B5EF4-FFF2-40B4-BE49-F238E27FC236}">
                <a16:creationId xmlns:a16="http://schemas.microsoft.com/office/drawing/2014/main" id="{59B4A78A-E879-4A85-9322-452B6EDD4913}"/>
              </a:ext>
            </a:extLst>
          </p:cNvPr>
          <p:cNvSpPr/>
          <p:nvPr/>
        </p:nvSpPr>
        <p:spPr>
          <a:xfrm>
            <a:off x="4109817" y="498417"/>
            <a:ext cx="1857375" cy="1123950"/>
          </a:xfrm>
          <a:prstGeom prst="flowChartProcess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SV" sz="14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2-Verificar cumplimiento de requisitos (OPC, API)</a:t>
            </a:r>
            <a:endParaRPr lang="en-US" sz="1200" b="1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Flowchart: Decision 6">
            <a:extLst>
              <a:ext uri="{FF2B5EF4-FFF2-40B4-BE49-F238E27FC236}">
                <a16:creationId xmlns:a16="http://schemas.microsoft.com/office/drawing/2014/main" id="{23889FF6-C5DB-4F0A-BD3D-6A25761E5019}"/>
              </a:ext>
            </a:extLst>
          </p:cNvPr>
          <p:cNvSpPr/>
          <p:nvPr/>
        </p:nvSpPr>
        <p:spPr>
          <a:xfrm>
            <a:off x="3768660" y="2359877"/>
            <a:ext cx="2628626" cy="1692828"/>
          </a:xfrm>
          <a:prstGeom prst="flowChartDecision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SV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3-Selección de proyectos participantes</a:t>
            </a:r>
            <a:endParaRPr lang="en-US" sz="1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BDA36CE-6221-46A7-A863-BA89402F28F5}"/>
              </a:ext>
            </a:extLst>
          </p:cNvPr>
          <p:cNvCxnSpPr/>
          <p:nvPr/>
        </p:nvCxnSpPr>
        <p:spPr>
          <a:xfrm>
            <a:off x="4870976" y="1835770"/>
            <a:ext cx="0" cy="40005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2F7F519-7D7B-428A-8F6D-96D0224D9596}"/>
              </a:ext>
            </a:extLst>
          </p:cNvPr>
          <p:cNvCxnSpPr/>
          <p:nvPr/>
        </p:nvCxnSpPr>
        <p:spPr>
          <a:xfrm flipH="1">
            <a:off x="3067803" y="3047817"/>
            <a:ext cx="49530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Flowchart: Preparation 9">
            <a:extLst>
              <a:ext uri="{FF2B5EF4-FFF2-40B4-BE49-F238E27FC236}">
                <a16:creationId xmlns:a16="http://schemas.microsoft.com/office/drawing/2014/main" id="{023540E2-E330-43E3-94CE-CAEB35AEDEA7}"/>
              </a:ext>
            </a:extLst>
          </p:cNvPr>
          <p:cNvSpPr/>
          <p:nvPr/>
        </p:nvSpPr>
        <p:spPr>
          <a:xfrm>
            <a:off x="641334" y="2477069"/>
            <a:ext cx="2128519" cy="1239294"/>
          </a:xfrm>
          <a:prstGeom prst="flowChartPreparation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SV" sz="14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4-Conformar equipo evaluador</a:t>
            </a:r>
            <a:endParaRPr lang="en-US" sz="1200" b="1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1EDEF2E-865C-47B1-9DA2-0CB438F3BBA8}"/>
              </a:ext>
            </a:extLst>
          </p:cNvPr>
          <p:cNvCxnSpPr/>
          <p:nvPr/>
        </p:nvCxnSpPr>
        <p:spPr>
          <a:xfrm>
            <a:off x="1636378" y="3835199"/>
            <a:ext cx="0" cy="40005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A405ABED-676F-4A16-A8AA-491F68F07459}"/>
              </a:ext>
            </a:extLst>
          </p:cNvPr>
          <p:cNvSpPr/>
          <p:nvPr/>
        </p:nvSpPr>
        <p:spPr>
          <a:xfrm>
            <a:off x="6887940" y="4136052"/>
            <a:ext cx="1537969" cy="1552575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SV" sz="12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7-Evaluación y medición de impacto</a:t>
            </a:r>
            <a:endParaRPr lang="en-US" sz="1200" b="1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Flowchart: Decision 13">
            <a:extLst>
              <a:ext uri="{FF2B5EF4-FFF2-40B4-BE49-F238E27FC236}">
                <a16:creationId xmlns:a16="http://schemas.microsoft.com/office/drawing/2014/main" id="{A4609A07-B448-4E76-8F0D-5BCDA106FF7B}"/>
              </a:ext>
            </a:extLst>
          </p:cNvPr>
          <p:cNvSpPr/>
          <p:nvPr/>
        </p:nvSpPr>
        <p:spPr>
          <a:xfrm>
            <a:off x="1186932" y="4040806"/>
            <a:ext cx="2422777" cy="1552574"/>
          </a:xfrm>
          <a:prstGeom prst="flowChartDecision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SV" sz="14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5-Seleccionar proyectos ganadores</a:t>
            </a:r>
            <a:endParaRPr lang="en-US" sz="1200" b="1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Flowchart: Process 14">
            <a:extLst>
              <a:ext uri="{FF2B5EF4-FFF2-40B4-BE49-F238E27FC236}">
                <a16:creationId xmlns:a16="http://schemas.microsoft.com/office/drawing/2014/main" id="{69A00674-AD47-4ACC-8239-9D202ED9953F}"/>
              </a:ext>
            </a:extLst>
          </p:cNvPr>
          <p:cNvSpPr/>
          <p:nvPr/>
        </p:nvSpPr>
        <p:spPr>
          <a:xfrm>
            <a:off x="4334510" y="4322168"/>
            <a:ext cx="2128520" cy="1228725"/>
          </a:xfrm>
          <a:prstGeom prst="flowChartProcess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SV" sz="14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6-Implementación y entrega de fondos según plan de trabajo y presupuesto</a:t>
            </a:r>
            <a:endParaRPr lang="en-US" sz="1200" b="1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4F9E36E-6F7A-4896-904B-82C01F4DDD59}"/>
              </a:ext>
            </a:extLst>
          </p:cNvPr>
          <p:cNvCxnSpPr/>
          <p:nvPr/>
        </p:nvCxnSpPr>
        <p:spPr>
          <a:xfrm>
            <a:off x="4732020" y="6211570"/>
            <a:ext cx="666750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0F40B3F-8514-4011-87F5-79E670736244}"/>
              </a:ext>
            </a:extLst>
          </p:cNvPr>
          <p:cNvCxnSpPr>
            <a:cxnSpLocks/>
          </p:cNvCxnSpPr>
          <p:nvPr/>
        </p:nvCxnSpPr>
        <p:spPr>
          <a:xfrm>
            <a:off x="3474402" y="5221555"/>
            <a:ext cx="59821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Title 1">
            <a:extLst>
              <a:ext uri="{FF2B5EF4-FFF2-40B4-BE49-F238E27FC236}">
                <a16:creationId xmlns:a16="http://schemas.microsoft.com/office/drawing/2014/main" id="{DE0091EB-65FC-4CD5-95D4-9745B8EDDE33}"/>
              </a:ext>
            </a:extLst>
          </p:cNvPr>
          <p:cNvSpPr txBox="1">
            <a:spLocks/>
          </p:cNvSpPr>
          <p:nvPr/>
        </p:nvSpPr>
        <p:spPr>
          <a:xfrm>
            <a:off x="6133867" y="615747"/>
            <a:ext cx="2497177" cy="3488260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SV" dirty="0">
                <a:solidFill>
                  <a:srgbClr val="002060"/>
                </a:solidFill>
              </a:rPr>
              <a:t>1) Proyectos investigación aplicada industria-academia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721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4F9E36E-6F7A-4896-904B-82C01F4DDD59}"/>
              </a:ext>
            </a:extLst>
          </p:cNvPr>
          <p:cNvCxnSpPr/>
          <p:nvPr/>
        </p:nvCxnSpPr>
        <p:spPr>
          <a:xfrm>
            <a:off x="4732020" y="6211570"/>
            <a:ext cx="666750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>
            <a:extLst>
              <a:ext uri="{FF2B5EF4-FFF2-40B4-BE49-F238E27FC236}">
                <a16:creationId xmlns:a16="http://schemas.microsoft.com/office/drawing/2014/main" id="{DE0091EB-65FC-4CD5-95D4-9745B8EDDE33}"/>
              </a:ext>
            </a:extLst>
          </p:cNvPr>
          <p:cNvSpPr txBox="1">
            <a:spLocks/>
          </p:cNvSpPr>
          <p:nvPr/>
        </p:nvSpPr>
        <p:spPr>
          <a:xfrm>
            <a:off x="446745" y="270059"/>
            <a:ext cx="6734640" cy="3488260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SV" dirty="0">
                <a:solidFill>
                  <a:srgbClr val="002060"/>
                </a:solidFill>
              </a:rPr>
              <a:t>1) Proyectos investigación aplicada industria-academia: Visión a largo plazo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4CC80F17-9251-4F14-AD1D-2F60A871EA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6042366"/>
              </p:ext>
            </p:extLst>
          </p:nvPr>
        </p:nvGraphicFramePr>
        <p:xfrm>
          <a:off x="446745" y="1597412"/>
          <a:ext cx="5707846" cy="3624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Resultado de imagen para innovation center university">
            <a:extLst>
              <a:ext uri="{FF2B5EF4-FFF2-40B4-BE49-F238E27FC236}">
                <a16:creationId xmlns:a16="http://schemas.microsoft.com/office/drawing/2014/main" id="{68E024CA-FF92-472A-98BE-664D5D1A03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4365" y="1555772"/>
            <a:ext cx="2780835" cy="201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3DA434F-8645-4751-9BE0-FFA203C174F5}"/>
              </a:ext>
            </a:extLst>
          </p:cNvPr>
          <p:cNvSpPr txBox="1"/>
          <p:nvPr/>
        </p:nvSpPr>
        <p:spPr>
          <a:xfrm>
            <a:off x="6154591" y="3728370"/>
            <a:ext cx="1978427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SV" sz="1200" dirty="0" err="1"/>
              <a:t>Innovation</a:t>
            </a:r>
            <a:r>
              <a:rPr lang="es-SV" sz="1200" dirty="0"/>
              <a:t> Center </a:t>
            </a:r>
          </a:p>
          <a:p>
            <a:r>
              <a:rPr lang="es-SV" sz="1200" dirty="0"/>
              <a:t>Universidad de Charleston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5847284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1518</Words>
  <Application>Microsoft Office PowerPoint</Application>
  <PresentationFormat>On-screen Show (16:10)</PresentationFormat>
  <Paragraphs>263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Baskerville Old Face</vt:lpstr>
      <vt:lpstr>Calibri</vt:lpstr>
      <vt:lpstr>Trebuchet MS</vt:lpstr>
      <vt:lpstr>Tw Cen MT Condensed</vt:lpstr>
      <vt:lpstr>Wingdings 3</vt:lpstr>
      <vt:lpstr>Faceta</vt:lpstr>
      <vt:lpstr>PowerPoint Presentation</vt:lpstr>
      <vt:lpstr>Objetivos del Proyecto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Ejemplo: Biotecnología para mejorar langostinos de exportación</vt:lpstr>
      <vt:lpstr>PowerPoint Presentation</vt:lpstr>
      <vt:lpstr>PowerPoint Presentation</vt:lpstr>
      <vt:lpstr>Ejemplo: Cinepapaya y su proceso de Corporate Venturing</vt:lpstr>
      <vt:lpstr>PowerPoint Presentation</vt:lpstr>
      <vt:lpstr>PowerPoint Presentation</vt:lpstr>
      <vt:lpstr>Ejemplo: Programa Plug &amp; Scale de EKLOS</vt:lpstr>
      <vt:lpstr>Conclusiones y recomendaciones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Carlos José Mendoza</dc:creator>
  <cp:lastModifiedBy>Carlos José Mendoza</cp:lastModifiedBy>
  <cp:revision>42</cp:revision>
  <dcterms:created xsi:type="dcterms:W3CDTF">2019-07-07T03:24:47Z</dcterms:created>
  <dcterms:modified xsi:type="dcterms:W3CDTF">2019-10-17T22:28:10Z</dcterms:modified>
</cp:coreProperties>
</file>